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795" r:id="rId7"/>
    <p:sldId id="796" r:id="rId8"/>
    <p:sldId id="797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5C88D0"/>
    <a:srgbClr val="72AF2F"/>
    <a:srgbClr val="2A6EA8"/>
    <a:srgbClr val="FF7C80"/>
    <a:srgbClr val="FF3300"/>
    <a:srgbClr val="62A14D"/>
    <a:srgbClr val="C6D254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89" autoAdjust="0"/>
    <p:restoredTop sz="94947" autoAdjust="0"/>
  </p:normalViewPr>
  <p:slideViewPr>
    <p:cSldViewPr snapToGrid="0">
      <p:cViewPr varScale="1">
        <p:scale>
          <a:sx n="82" d="100"/>
          <a:sy n="82" d="100"/>
        </p:scale>
        <p:origin x="1205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469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20332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91967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SA3#109, Nov 14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–Nov 18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FS_UC3S_Ph2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Rong Wu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44191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A091767F-2848-4BE2-98CA-8AC99444D8E0}"/>
              </a:ext>
            </a:extLst>
          </p:cNvPr>
          <p:cNvSpPr txBox="1">
            <a:spLocks/>
          </p:cNvSpPr>
          <p:nvPr/>
        </p:nvSpPr>
        <p:spPr bwMode="auto">
          <a:xfrm>
            <a:off x="558191" y="1210105"/>
            <a:ext cx="8554481" cy="5273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kern="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In August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kern="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Concentrate on key issues (new and updated).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kern="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Solutions are also welcome. </a:t>
            </a:r>
            <a:endParaRPr lang="en-US" sz="1400" kern="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kern="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In October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kern="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Concentrate on solutions (new and updated).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kern="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New key issues are not expected after October meeting</a:t>
            </a:r>
            <a:r>
              <a:rPr lang="en-CA" sz="1400" kern="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kern="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In November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kern="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Concentrate on solution update and conclusion.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kern="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 TR is expected to be sent for information.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kern="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WID proposal is planned to be submitted for discussion and approval. 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altLang="zh-CN" sz="18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US" sz="18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January/February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Concentrate on solution and conclusion.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u="sng" kern="0" dirty="0">
                <a:latin typeface="Calibri" panose="020F0502020204030204" pitchFamily="34" charset="0"/>
                <a:ea typeface="Times New Roman" panose="02020603050405020304" pitchFamily="18" charset="0"/>
              </a:rPr>
              <a:t>H</a:t>
            </a:r>
            <a:r>
              <a:rPr lang="en-US" altLang="zh-CN" sz="1400" u="sng" kern="0" dirty="0">
                <a:latin typeface="Calibri" panose="020F0502020204030204" pitchFamily="34" charset="0"/>
                <a:ea typeface="Times New Roman" panose="02020603050405020304" pitchFamily="18" charset="0"/>
              </a:rPr>
              <a:t>opefully, t</a:t>
            </a:r>
            <a:r>
              <a:rPr lang="en-US" sz="1400" u="sng" kern="0" dirty="0">
                <a:latin typeface="Calibri" panose="020F0502020204030204" pitchFamily="34" charset="0"/>
                <a:ea typeface="Times New Roman" panose="02020603050405020304" pitchFamily="18" charset="0"/>
              </a:rPr>
              <a:t>he TR could be sent for approval.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u="sng" kern="0" dirty="0">
                <a:latin typeface="Calibri" panose="020F0502020204030204" pitchFamily="34" charset="0"/>
                <a:ea typeface="Times New Roman" panose="02020603050405020304" pitchFamily="18" charset="0"/>
              </a:rPr>
              <a:t>WID proposal is planned to be submitted for discussion and approval.</a:t>
            </a:r>
            <a:r>
              <a:rPr lang="en-US" sz="14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In April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Continue the normative work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In May meeting: 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u="sng" kern="0" dirty="0">
                <a:latin typeface="Calibri" panose="020F0502020204030204" pitchFamily="34" charset="0"/>
                <a:ea typeface="Times New Roman" panose="02020603050405020304" pitchFamily="18" charset="0"/>
              </a:rPr>
              <a:t>Finalize normative work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CA" sz="1800" u="sng" kern="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A03E136F-0A93-4206-90C3-0E979BCC83B9}"/>
              </a:ext>
            </a:extLst>
          </p:cNvPr>
          <p:cNvSpPr txBox="1"/>
          <p:nvPr/>
        </p:nvSpPr>
        <p:spPr>
          <a:xfrm>
            <a:off x="558191" y="908444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id="{9DEE4768-27DE-4FAD-AA34-74227A57551B}"/>
              </a:ext>
            </a:extLst>
          </p:cNvPr>
          <p:cNvSpPr txBox="1"/>
          <p:nvPr/>
        </p:nvSpPr>
        <p:spPr>
          <a:xfrm>
            <a:off x="2532247" y="4467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FS_UC3S_Ph2  Status  </a:t>
            </a:r>
          </a:p>
        </p:txBody>
      </p:sp>
    </p:spTree>
    <p:extLst>
      <p:ext uri="{BB962C8B-B14F-4D97-AF65-F5344CB8AC3E}">
        <p14:creationId xmlns:p14="http://schemas.microsoft.com/office/powerpoint/2010/main" val="264154554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4">
            <a:extLst>
              <a:ext uri="{FF2B5EF4-FFF2-40B4-BE49-F238E27FC236}">
                <a16:creationId xmlns:a16="http://schemas.microsoft.com/office/drawing/2014/main" id="{268D7E42-28C0-4B39-A45D-B53F630D4D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2473326"/>
              </p:ext>
            </p:extLst>
          </p:nvPr>
        </p:nvGraphicFramePr>
        <p:xfrm>
          <a:off x="405791" y="1293558"/>
          <a:ext cx="8191971" cy="3923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4684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0666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730657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User consent handling for </a:t>
                      </a:r>
                      <a:r>
                        <a:rPr lang="en-US" dirty="0" err="1"/>
                        <a:t>eNA</a:t>
                      </a:r>
                      <a:r>
                        <a:rPr lang="en-US" dirty="0"/>
                        <a:t> roaming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With editor’s note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User consent handling for NTN(</a:t>
                      </a:r>
                      <a:r>
                        <a:rPr lang="en-US" sz="1600" b="0" dirty="0">
                          <a:solidFill>
                            <a:srgbClr val="FF0000"/>
                          </a:solidFill>
                        </a:rPr>
                        <a:t>security requirement needs to be revisited and agreed before moving forward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With editor’s note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Unified framework for user consent related data retrieval, notification, and revocation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 solution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With editor’s note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3553828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Guidance for Enforcing User Consent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</a:tbl>
          </a:graphicData>
        </a:graphic>
      </p:graphicFrame>
      <p:sp>
        <p:nvSpPr>
          <p:cNvPr id="14" name="TextBox 2">
            <a:extLst>
              <a:ext uri="{FF2B5EF4-FFF2-40B4-BE49-F238E27FC236}">
                <a16:creationId xmlns:a16="http://schemas.microsoft.com/office/drawing/2014/main" id="{188034B0-9FFE-4EB7-A3DE-95572F44E26E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5" name="TextBox 5">
            <a:extLst>
              <a:ext uri="{FF2B5EF4-FFF2-40B4-BE49-F238E27FC236}">
                <a16:creationId xmlns:a16="http://schemas.microsoft.com/office/drawing/2014/main" id="{72847343-5648-4004-9030-7F34EACEFF48}"/>
              </a:ext>
            </a:extLst>
          </p:cNvPr>
          <p:cNvSpPr txBox="1"/>
          <p:nvPr/>
        </p:nvSpPr>
        <p:spPr>
          <a:xfrm>
            <a:off x="474593" y="5349994"/>
            <a:ext cx="1499738" cy="861774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Key Issues proposals</a:t>
            </a:r>
          </a:p>
          <a:p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7">
            <a:extLst>
              <a:ext uri="{FF2B5EF4-FFF2-40B4-BE49-F238E27FC236}">
                <a16:creationId xmlns:a16="http://schemas.microsoft.com/office/drawing/2014/main" id="{28F23A18-BD2C-41D1-B5C3-61380F118EF8}"/>
              </a:ext>
            </a:extLst>
          </p:cNvPr>
          <p:cNvSpPr txBox="1"/>
          <p:nvPr/>
        </p:nvSpPr>
        <p:spPr>
          <a:xfrm>
            <a:off x="2143128" y="5349994"/>
            <a:ext cx="1584559" cy="86177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SA3#108 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Key Issues proposals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New solutions</a:t>
            </a:r>
          </a:p>
          <a:p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Box 8">
            <a:extLst>
              <a:ext uri="{FF2B5EF4-FFF2-40B4-BE49-F238E27FC236}">
                <a16:creationId xmlns:a16="http://schemas.microsoft.com/office/drawing/2014/main" id="{596410D6-C77D-4C2E-AF44-7DE37B91BD9F}"/>
              </a:ext>
            </a:extLst>
          </p:cNvPr>
          <p:cNvSpPr txBox="1"/>
          <p:nvPr/>
        </p:nvSpPr>
        <p:spPr>
          <a:xfrm>
            <a:off x="3897374" y="5349994"/>
            <a:ext cx="1554881" cy="86177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SA3#108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Adhoc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chemeClr val="bg1">
                    <a:lumMod val="65000"/>
                  </a:schemeClr>
                </a:solidFill>
              </a:rPr>
              <a:t>Key Issues proposals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New solutions</a:t>
            </a:r>
          </a:p>
        </p:txBody>
      </p:sp>
      <p:sp>
        <p:nvSpPr>
          <p:cNvPr id="18" name="TextBox 9">
            <a:extLst>
              <a:ext uri="{FF2B5EF4-FFF2-40B4-BE49-F238E27FC236}">
                <a16:creationId xmlns:a16="http://schemas.microsoft.com/office/drawing/2014/main" id="{9752FF0D-D050-43DB-B499-985F318D68B8}"/>
              </a:ext>
            </a:extLst>
          </p:cNvPr>
          <p:cNvSpPr txBox="1"/>
          <p:nvPr/>
        </p:nvSpPr>
        <p:spPr>
          <a:xfrm>
            <a:off x="5610785" y="5349994"/>
            <a:ext cx="1394460" cy="86177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SA3#109 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Conclusions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WID proposal</a:t>
            </a:r>
          </a:p>
          <a:p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9" name="TextBox 3">
            <a:extLst>
              <a:ext uri="{FF2B5EF4-FFF2-40B4-BE49-F238E27FC236}">
                <a16:creationId xmlns:a16="http://schemas.microsoft.com/office/drawing/2014/main" id="{5B35AA5F-CCBD-4890-A58C-B66BAD489D08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FS_UC3S_Ph2  Status  </a:t>
            </a:r>
          </a:p>
        </p:txBody>
      </p:sp>
      <p:sp>
        <p:nvSpPr>
          <p:cNvPr id="20" name="TextBox 9">
            <a:extLst>
              <a:ext uri="{FF2B5EF4-FFF2-40B4-BE49-F238E27FC236}">
                <a16:creationId xmlns:a16="http://schemas.microsoft.com/office/drawing/2014/main" id="{22FE7815-9174-4E6E-9C5B-CBE1F50CD7BF}"/>
              </a:ext>
            </a:extLst>
          </p:cNvPr>
          <p:cNvSpPr txBox="1"/>
          <p:nvPr/>
        </p:nvSpPr>
        <p:spPr>
          <a:xfrm>
            <a:off x="7092155" y="5349994"/>
            <a:ext cx="1430958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SA3#110 Jan  16-20,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New solutions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Solution update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 </a:t>
            </a:r>
          </a:p>
        </p:txBody>
      </p:sp>
    </p:spTree>
    <p:extLst>
      <p:ext uri="{BB962C8B-B14F-4D97-AF65-F5344CB8AC3E}">
        <p14:creationId xmlns:p14="http://schemas.microsoft.com/office/powerpoint/2010/main" val="3770851239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125399" y="2456862"/>
            <a:ext cx="8893202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33.896 v0.4.0 contains scope</a:t>
            </a:r>
            <a:r>
              <a:rPr lang="en-US" altLang="de-DE" sz="1600" dirty="0"/>
              <a:t>,</a:t>
            </a:r>
            <a:r>
              <a:rPr lang="zh-CN" altLang="en-US" sz="1600" dirty="0"/>
              <a:t> </a:t>
            </a:r>
            <a:r>
              <a:rPr lang="en-US" altLang="zh-CN" sz="1600" dirty="0"/>
              <a:t>overview</a:t>
            </a:r>
            <a:r>
              <a:rPr lang="de-DE" altLang="de-DE" sz="1600" dirty="0"/>
              <a:t>, 4 key issues and 5 solutions.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SA2 </a:t>
            </a:r>
            <a:r>
              <a:rPr lang="en-US" altLang="zh-CN" sz="1600" dirty="0" err="1"/>
              <a:t>eNA</a:t>
            </a:r>
            <a:r>
              <a:rPr lang="en-US" altLang="zh-CN" sz="1600" dirty="0"/>
              <a:t> SID (Study of Enablers for Network Automation for 5G System (5GS); Phase 3)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23700-81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Solutions available to all key issues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almost concluded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RAN3 RAN AI/ML WID (Artificial Intelligence (AI)/Machine Learning (ML) for NG-RAN, )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TR has finished.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TS starts already.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NTN: S3-221268: </a:t>
            </a:r>
            <a:r>
              <a:rPr lang="en-GB" altLang="zh-CN" sz="1400" i="1" dirty="0"/>
              <a:t>SA3 will study potential solutions for User Consent for the NTN use case in Rel-18. For Rel-17 SA3 would like to remind RAN2 that whether user consent is required would depend on local regulations. For Rel-17, in regions where user consent is required for NTN, SA3 recommends that the user consent requirement be met via provisional means, e.g. per </a:t>
            </a:r>
            <a:r>
              <a:rPr lang="en-GB" altLang="zh-CN" sz="1400" i="1" dirty="0" err="1"/>
              <a:t>gNB</a:t>
            </a:r>
            <a:r>
              <a:rPr lang="en-GB" altLang="zh-CN" sz="1400" i="1" dirty="0"/>
              <a:t>/NTN-GW configuration (consent granted for all UEs subscribing for NTN) based on the service-level agreement between the operator and its NTN subscribers</a:t>
            </a:r>
            <a:endParaRPr lang="en-US" altLang="zh-CN" sz="1050" i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FS_UC3S_Ph2 status after SA3#109-e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5146978"/>
              </p:ext>
            </p:extLst>
          </p:nvPr>
        </p:nvGraphicFramePr>
        <p:xfrm>
          <a:off x="228407" y="129679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97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8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960039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of Security aspects on User Consent for 3GPP Services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FS_UC3S_Ph2 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50%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33.896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248618" y="1072099"/>
            <a:ext cx="8646763" cy="4713802"/>
          </a:xfrm>
        </p:spPr>
        <p:txBody>
          <a:bodyPr/>
          <a:lstStyle/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600" b="1" dirty="0"/>
              <a:t>Contentious Issue</a:t>
            </a:r>
            <a:r>
              <a:rPr lang="de-DE" sz="16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/>
              <a:t>User consent handling in </a:t>
            </a:r>
            <a:r>
              <a:rPr lang="en-GB" sz="1400" dirty="0" err="1"/>
              <a:t>eNA</a:t>
            </a:r>
            <a:r>
              <a:rPr lang="en-GB" sz="1400" dirty="0"/>
              <a:t> roaming case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/>
              <a:t>User consent handling in NTN case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Unified framework for user consent related data retrieval, notification, and revocation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de-DE" sz="1400" dirty="0"/>
              <a:t>Guidance for Enforcing User Consent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600" b="1" dirty="0"/>
              <a:t>Focus for the Next Meeting</a:t>
            </a:r>
            <a:r>
              <a:rPr lang="de-DE" sz="16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The requirements for the existing key issues are expected to reach consensus.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Concentrate on solutions and conclusions.</a:t>
            </a:r>
            <a:r>
              <a:rPr lang="en-US" sz="1400" dirty="0"/>
              <a:t> 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/>
              <a:t>Overall Plan</a:t>
            </a:r>
            <a:r>
              <a:rPr lang="en-US" altLang="zh-CN" sz="16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See dedicated slide, i.e. slide 2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/>
              <a:t>There is no conclusion at SA3 #109e meeting. The security work may have RAN and SA2 impact and dependency. </a:t>
            </a:r>
            <a:r>
              <a:rPr lang="en-US" altLang="zh-CN" sz="1400" dirty="0"/>
              <a:t>If the key issues related to RAN and SA2 WIDs are proposed late, there will be risk for </a:t>
            </a:r>
            <a:r>
              <a:rPr lang="en-GB" sz="1400" dirty="0"/>
              <a:t>TR completion in Q1 2023 (e.g. due to confirmation required but late feedback from RAN and SA2 group).</a:t>
            </a:r>
            <a:endParaRPr lang="fr-FR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FS_UC3S_Ph2 status after SA3#109-e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?mso-contentType ?>
<spe:Receivers xmlns:spe="http://schemas.microsoft.com/sharepoint/event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c67c731b-696e-4d20-8664-fee8943d9cc6"/>
    <ds:schemaRef ds:uri="http://schemas.microsoft.com/office/2006/documentManagement/types"/>
    <ds:schemaRef ds:uri="http://purl.org/dc/elements/1.1/"/>
    <ds:schemaRef ds:uri="71c5aaf6-e6ce-465b-b873-5148d2a4c105"/>
    <ds:schemaRef ds:uri="http://purl.org/dc/terms/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e0d6c333-3612-4d65-a7f4-5976eb42d46a"/>
    <ds:schemaRef ds:uri="http://schemas.microsoft.com/office/2006/metadata/properties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Words>634</Words>
  <Application>Microsoft Office PowerPoint</Application>
  <PresentationFormat>全屏显示(4:3)</PresentationFormat>
  <Paragraphs>108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FS_UC3S_Ph2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Huawei-SA3</cp:lastModifiedBy>
  <cp:revision>1357</cp:revision>
  <dcterms:created xsi:type="dcterms:W3CDTF">2008-08-30T09:32:10Z</dcterms:created>
  <dcterms:modified xsi:type="dcterms:W3CDTF">2022-11-23T08:45:12Z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0x010100C17A4B69EF56E94C827924DC4B490231</vt:lpwstr>
  </property>
  <property fmtid="{D5CDD505-2E9C-101B-9397-08002B2CF9AE}" pid="9" name="_2015_ms_pID_725343">
    <vt:lpwstr>(2)Zl3+bFH+xRaHxTSMCWFeaL9HxKX89wFGOOwJXQwTE5V87ELvXH4ogOLbkwgE4bStMlENlnko
9y9MMET+gpS0ZiDiIqUjOA34L6FntVoRYv7d4VhXev2maYWabjS/WS5d+gWYhJ3/t6wfkxvs
8eBXAdqwRdnSzXGeG1GLo2t16wcpXK9PSbWrd459Ql7Kcgka9rUPLGCD0oVU3nvS+CxNjGsp
NRxZqHy7LJPfj3E8qZ</vt:lpwstr>
  </property>
  <property fmtid="{D5CDD505-2E9C-101B-9397-08002B2CF9AE}" pid="10" name="_2015_ms_pID_7253431">
    <vt:lpwstr>hZbiOu62z8WuLw3lMhkncMAVRUat0ziLTW/6uYHXtokg0P+TYuFuif
5rLdUe482LxJWGGYoV+IvrDgP2R+uGT4H7c3Dso6wwg7ctmptcXLkFjQPmBtBkYDDYZ1X/Ne
1NKJIWSas57HoobCUnyLtX58KERiPsDW32wwLP5hBIQQBs7KksTm2DzZSAWkQJ3QyspNiYr6
CEjbgek8XUySpj21</vt:lpwstr>
  </property>
  <property fmtid="{D5CDD505-2E9C-101B-9397-08002B2CF9AE}" pid="11" name="_readonly">
    <vt:lpwstr/>
  </property>
  <property fmtid="{D5CDD505-2E9C-101B-9397-08002B2CF9AE}" pid="12" name="_change">
    <vt:lpwstr/>
  </property>
  <property fmtid="{D5CDD505-2E9C-101B-9397-08002B2CF9AE}" pid="13" name="_full-control">
    <vt:lpwstr/>
  </property>
  <property fmtid="{D5CDD505-2E9C-101B-9397-08002B2CF9AE}" pid="14" name="sflag">
    <vt:lpwstr>1669190857</vt:lpwstr>
  </property>
</Properties>
</file>