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2"/>
  </p:notesMasterIdLst>
  <p:handoutMasterIdLst>
    <p:handoutMasterId r:id="rId13"/>
  </p:handoutMasterIdLst>
  <p:sldIdLst>
    <p:sldId id="303" r:id="rId7"/>
    <p:sldId id="795" r:id="rId8"/>
    <p:sldId id="794" r:id="rId9"/>
    <p:sldId id="792" r:id="rId10"/>
    <p:sldId id="791" r:id="rId11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9C9C9"/>
    <a:srgbClr val="2A6EA8"/>
    <a:srgbClr val="FF7C80"/>
    <a:srgbClr val="FF3300"/>
    <a:srgbClr val="62A14D"/>
    <a:srgbClr val="000000"/>
    <a:srgbClr val="C6D254"/>
    <a:srgbClr val="B1D254"/>
    <a:srgbClr val="72AF2F"/>
    <a:srgbClr val="5C88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108" d="100"/>
          <a:sy n="108" d="100"/>
        </p:scale>
        <p:origin x="461" y="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11/23/2022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11/23/2022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214942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150652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1465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SA3#109 Nov 14th to Nov 18th, 2022</a:t>
            </a: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Status report for FS_NG_RTC_SEC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US" altLang="zh-CN" sz="1800" b="1" dirty="0" err="1">
                <a:latin typeface="Arial" charset="0"/>
              </a:rPr>
              <a:t>Fei</a:t>
            </a:r>
            <a:r>
              <a:rPr lang="en-US" altLang="zh-CN" sz="1800" b="1" dirty="0">
                <a:latin typeface="Arial" charset="0"/>
              </a:rPr>
              <a:t> Li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Huawei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125376"/>
            <a:ext cx="8554481" cy="5273395"/>
          </a:xfrm>
        </p:spPr>
        <p:txBody>
          <a:bodyPr/>
          <a:lstStyle/>
          <a:p>
            <a:pPr marL="342900" indent="-342900">
              <a:buFont typeface="Symbol" panose="05050102010706020507" pitchFamily="18" charset="2"/>
              <a:buChar char=""/>
            </a:pPr>
            <a:r>
              <a:rPr lang="en-US" altLang="zh-CN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Status after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November meeting: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Concentrate on KIs.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All solutions to the 3 KIs are on the table for further evaluation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CA" altLang="zh-CN" sz="1600" dirty="0">
                <a:latin typeface="Calibri" panose="020F0502020204030204" pitchFamily="34" charset="0"/>
                <a:ea typeface="Calibri" panose="020F0502020204030204" pitchFamily="34" charset="0"/>
              </a:rPr>
              <a:t>January meeting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Add evaluations and conclusions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Agree on the WID based on the conclusions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altLang="zh-CN" sz="1600" dirty="0">
                <a:latin typeface="Calibri" panose="020F0502020204030204" pitchFamily="34" charset="0"/>
                <a:ea typeface="Calibri" panose="020F0502020204030204" pitchFamily="34" charset="0"/>
              </a:rPr>
              <a:t>February meeting:</a:t>
            </a:r>
          </a:p>
          <a:p>
            <a:pPr marL="806450" lvl="1" indent="-520700">
              <a:buFont typeface="Symbol" panose="05050102010706020507" pitchFamily="18" charset="2"/>
              <a:buChar char=""/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Start normative work</a:t>
            </a:r>
          </a:p>
          <a:p>
            <a:pPr marL="806450" lvl="1" indent="-520700">
              <a:buFont typeface="Symbol" panose="05050102010706020507" pitchFamily="18" charset="2"/>
              <a:buChar char=""/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Finalize the TR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altLang="zh-CN" sz="1600" dirty="0">
                <a:latin typeface="Calibri" panose="020F0502020204030204" pitchFamily="34" charset="0"/>
                <a:ea typeface="Calibri" panose="020F0502020204030204" pitchFamily="34" charset="0"/>
              </a:rPr>
              <a:t>April meeting:</a:t>
            </a:r>
          </a:p>
          <a:p>
            <a:pPr marL="806450" lvl="1" indent="-520700">
              <a:buFont typeface="Symbol" panose="05050102010706020507" pitchFamily="18" charset="2"/>
              <a:buChar char=""/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Normative work</a:t>
            </a:r>
            <a:endParaRPr lang="en-US" altLang="zh-CN" sz="1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altLang="zh-CN" sz="1600" dirty="0">
                <a:latin typeface="Calibri" panose="020F0502020204030204" pitchFamily="34" charset="0"/>
                <a:ea typeface="Calibri" panose="020F0502020204030204" pitchFamily="34" charset="0"/>
              </a:rPr>
              <a:t>May meeting: </a:t>
            </a:r>
          </a:p>
          <a:p>
            <a:pPr marL="806450" lvl="1" indent="-520700">
              <a:buFont typeface="Symbol" panose="05050102010706020507" pitchFamily="18" charset="2"/>
              <a:buChar char=""/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Finalize normative work</a:t>
            </a:r>
            <a:endParaRPr lang="en-CA" altLang="zh-CN" sz="1800" dirty="0"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6044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2379847" y="294379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FS_NG_RTC_SEC  Status  </a:t>
            </a:r>
          </a:p>
        </p:txBody>
      </p:sp>
    </p:spTree>
    <p:extLst>
      <p:ext uri="{BB962C8B-B14F-4D97-AF65-F5344CB8AC3E}">
        <p14:creationId xmlns:p14="http://schemas.microsoft.com/office/powerpoint/2010/main" val="266972775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0C460251-77A8-48CE-AADB-326E505C80B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990369816"/>
              </p:ext>
            </p:extLst>
          </p:nvPr>
        </p:nvGraphicFramePr>
        <p:xfrm>
          <a:off x="242758" y="1761390"/>
          <a:ext cx="8468850" cy="22831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22950">
                  <a:extLst>
                    <a:ext uri="{9D8B030D-6E8A-4147-A177-3AD203B41FA5}">
                      <a16:colId xmlns:a16="http://schemas.microsoft.com/office/drawing/2014/main" val="1084802273"/>
                    </a:ext>
                  </a:extLst>
                </a:gridCol>
                <a:gridCol w="1501551">
                  <a:extLst>
                    <a:ext uri="{9D8B030D-6E8A-4147-A177-3AD203B41FA5}">
                      <a16:colId xmlns:a16="http://schemas.microsoft.com/office/drawing/2014/main" val="2334763832"/>
                    </a:ext>
                  </a:extLst>
                </a:gridCol>
                <a:gridCol w="4144349">
                  <a:extLst>
                    <a:ext uri="{9D8B030D-6E8A-4147-A177-3AD203B41FA5}">
                      <a16:colId xmlns:a16="http://schemas.microsoft.com/office/drawing/2014/main" val="368405616"/>
                    </a:ext>
                  </a:extLst>
                </a:gridCol>
              </a:tblGrid>
              <a:tr h="570784">
                <a:tc>
                  <a:txBody>
                    <a:bodyPr/>
                    <a:lstStyle/>
                    <a:p>
                      <a:r>
                        <a:rPr lang="en-US" sz="2400" dirty="0"/>
                        <a:t>Key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 Solutions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 Solution 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9629202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r>
                        <a:rPr lang="en-GB" altLang="zh-CN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Key issue #1: Third party specific user identities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2</a:t>
                      </a:r>
                      <a:r>
                        <a:rPr lang="en-US" sz="1400" baseline="0" dirty="0"/>
                        <a:t> solutions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400" baseline="0" dirty="0"/>
                        <a:t>Both have been evaluated with ENs to be resolved.</a:t>
                      </a:r>
                      <a:endParaRPr lang="en-US" altLang="zh-CN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2544180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altLang="zh-CN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Key issue #2: Security aspects of Data Channel usage in IMS network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400" dirty="0"/>
                        <a:t>2</a:t>
                      </a:r>
                      <a:r>
                        <a:rPr lang="en-US" altLang="zh-CN" sz="1400" baseline="0" dirty="0"/>
                        <a:t> solutions</a:t>
                      </a:r>
                      <a:endParaRPr lang="en-US" altLang="zh-CN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New solutions proposed in this meeting with </a:t>
                      </a:r>
                      <a:r>
                        <a:rPr lang="en-US" sz="1400" dirty="0" err="1"/>
                        <a:t>ENs.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Key issue #3: security aspects of SBA in IMS media control plane</a:t>
                      </a:r>
                      <a:endParaRPr lang="zh-CN" altLang="zh-CN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 solution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400" dirty="0"/>
                        <a:t>Stable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</a:rPr>
              <a:t>TR 33.890 Summary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11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2379847" y="294379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</a:rPr>
              <a:t>FS_NG_RTC_SEC</a:t>
            </a:r>
            <a:r>
              <a:rPr lang="en-US" sz="2400" dirty="0">
                <a:solidFill>
                  <a:srgbClr val="FF0000"/>
                </a:solidFill>
              </a:rPr>
              <a:t>  Status  </a:t>
            </a:r>
          </a:p>
        </p:txBody>
      </p:sp>
    </p:spTree>
    <p:extLst>
      <p:ext uri="{BB962C8B-B14F-4D97-AF65-F5344CB8AC3E}">
        <p14:creationId xmlns:p14="http://schemas.microsoft.com/office/powerpoint/2010/main" val="3491595708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600" dirty="0"/>
              <a:t>TR 33.890 v0.4.0 contains 3 key issue with 5 solutions;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600" dirty="0"/>
              <a:t>No conclusions are agreed currently. 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/>
              <a:t>SA2 SID (</a:t>
            </a:r>
            <a:r>
              <a:rPr lang="en-GB" altLang="zh-CN" sz="1600" dirty="0"/>
              <a:t>TR 23.700-87: "</a:t>
            </a:r>
            <a:r>
              <a:rPr lang="en-US" altLang="zh-CN" sz="1600" dirty="0"/>
              <a:t>Study on system architecture enhancement for next generation real time communication</a:t>
            </a:r>
            <a:r>
              <a:rPr lang="en-GB" altLang="zh-CN" sz="1600" dirty="0"/>
              <a:t>"</a:t>
            </a:r>
            <a:r>
              <a:rPr lang="en-US" altLang="zh-CN" sz="1600" dirty="0"/>
              <a:t>)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GB" altLang="zh-CN" sz="1600" dirty="0">
                <a:ea typeface="宋体"/>
                <a:cs typeface="Times New Roman"/>
              </a:rPr>
              <a:t>Evaluations and conclusions on all KIs were proposed and general conclusions were agreed</a:t>
            </a: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29" y="411480"/>
            <a:ext cx="60885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>
                <a:solidFill>
                  <a:srgbClr val="FF0000"/>
                </a:solidFill>
              </a:rPr>
              <a:t>FS_NG_RTC_SEC</a:t>
            </a:r>
            <a:r>
              <a:rPr lang="en-US" sz="2000" dirty="0">
                <a:solidFill>
                  <a:srgbClr val="FF0000"/>
                </a:solidFill>
              </a:rPr>
              <a:t> status after SA3#108-e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2929973"/>
              </p:ext>
            </p:extLst>
          </p:nvPr>
        </p:nvGraphicFramePr>
        <p:xfrm>
          <a:off x="301625" y="1287463"/>
          <a:ext cx="8687186" cy="8712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397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98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960032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security support for Next Generation Real Time Communication services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FS_NG_RTC_SEC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Dec-2022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70%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TR 33.890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0" lvl="1" indent="0">
              <a:spcBef>
                <a:spcPts val="0"/>
              </a:spcBef>
              <a:spcAft>
                <a:spcPts val="300"/>
              </a:spcAft>
              <a:buNone/>
            </a:pPr>
            <a:endParaRPr lang="en-US" sz="1400" b="1" dirty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Contentious Issue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400" dirty="0"/>
              <a:t>Several alternative proposals on KI#1 may need further evaluation or compromise to reach a consensus.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de-DE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Focus for the Next Meeting 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400" dirty="0"/>
              <a:t>concentrate on solutions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CA" altLang="zh-CN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Completion of conclusion</a:t>
            </a:r>
          </a:p>
          <a:p>
            <a:pPr marL="457200" lvl="1" indent="0">
              <a:spcBef>
                <a:spcPts val="0"/>
              </a:spcBef>
              <a:spcAft>
                <a:spcPts val="300"/>
              </a:spcAft>
              <a:buNone/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Overall Plan</a:t>
            </a:r>
            <a:r>
              <a:rPr lang="en-US" altLang="zh-CN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400" dirty="0"/>
              <a:t>See dedicated slide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Risks: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GB" sz="1400" dirty="0"/>
              <a:t>none.</a:t>
            </a:r>
          </a:p>
          <a:p>
            <a:pPr marL="457200" lvl="1" indent="0">
              <a:spcBef>
                <a:spcPts val="0"/>
              </a:spcBef>
              <a:spcAft>
                <a:spcPts val="300"/>
              </a:spcAft>
              <a:buNone/>
            </a:pPr>
            <a:endParaRPr lang="en-US" altLang="zh-CN" sz="1200" dirty="0"/>
          </a:p>
        </p:txBody>
      </p:sp>
      <p:sp>
        <p:nvSpPr>
          <p:cNvPr id="5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29" y="411480"/>
            <a:ext cx="60885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>
                <a:solidFill>
                  <a:srgbClr val="FF0000"/>
                </a:solidFill>
              </a:rPr>
              <a:t>FS_NG_RTC_SEC</a:t>
            </a:r>
            <a:r>
              <a:rPr lang="en-US" sz="2000" dirty="0">
                <a:solidFill>
                  <a:srgbClr val="FF0000"/>
                </a:solidFill>
              </a:rPr>
              <a:t> status after SA3#108-e </a:t>
            </a:r>
          </a:p>
        </p:txBody>
      </p:sp>
    </p:spTree>
    <p:extLst>
      <p:ext uri="{BB962C8B-B14F-4D97-AF65-F5344CB8AC3E}">
        <p14:creationId xmlns:p14="http://schemas.microsoft.com/office/powerpoint/2010/main" val="3452607634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haredContentType xmlns="Microsoft.SharePoint.Taxonomy.ContentTypeSync" SourceId="34c87397-5fc1-491e-85e7-d6110dbe9cbd" ContentTypeId="0x0101" PreviousValue="false"/>
</file>

<file path=customXml/item5.xml><?xml version="1.0" encoding="utf-8"?>
<?mso-contentType ?>
<spe:Receivers xmlns:spe="http://schemas.microsoft.com/sharepoint/events"/>
</file>

<file path=customXml/itemProps1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DD099C7-CF44-471D-B7DF-D246DF2BD038}">
  <ds:schemaRefs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c67c731b-696e-4d20-8664-fee8943d9cc6"/>
    <ds:schemaRef ds:uri="http://schemas.microsoft.com/office/infopath/2007/PartnerControls"/>
    <ds:schemaRef ds:uri="http://purl.org/dc/terms/"/>
    <ds:schemaRef ds:uri="http://purl.org/dc/elements/1.1/"/>
    <ds:schemaRef ds:uri="e0d6c333-3612-4d65-a7f4-5976eb42d46a"/>
    <ds:schemaRef ds:uri="71c5aaf6-e6ce-465b-b873-5148d2a4c105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5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8617</TotalTime>
  <Words>327</Words>
  <Application>Microsoft Office PowerPoint</Application>
  <PresentationFormat>全屏显示(4:3)</PresentationFormat>
  <Paragraphs>77</Paragraphs>
  <Slides>5</Slides>
  <Notes>5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1" baseType="lpstr">
      <vt:lpstr>宋体</vt:lpstr>
      <vt:lpstr>Arial</vt:lpstr>
      <vt:lpstr>Calibri</vt:lpstr>
      <vt:lpstr>Symbol</vt:lpstr>
      <vt:lpstr>Times New Roman</vt:lpstr>
      <vt:lpstr>Office Theme</vt:lpstr>
      <vt:lpstr>SA WG3 Status report for FS_NG_RTC_SEC</vt:lpstr>
      <vt:lpstr>PowerPoint 演示文稿</vt:lpstr>
      <vt:lpstr>PowerPoint 演示文稿</vt:lpstr>
      <vt:lpstr>PowerPoint 演示文稿</vt:lpstr>
      <vt:lpstr>PowerPoint 演示文稿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lf</cp:lastModifiedBy>
  <cp:revision>1329</cp:revision>
  <dcterms:created xsi:type="dcterms:W3CDTF">2008-08-30T09:32:10Z</dcterms:created>
  <dcterms:modified xsi:type="dcterms:W3CDTF">2022-11-23T07:36:20Z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2c7635f8-94c0-4125-af53-3ffb066031e5</vt:lpwstr>
  </property>
  <property fmtid="{D5CDD505-2E9C-101B-9397-08002B2CF9AE}" pid="3" name="CTP_TimeStamp">
    <vt:lpwstr>2020-01-29 20:41:49Z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  <property fmtid="{D5CDD505-2E9C-101B-9397-08002B2CF9AE}" pid="8" name="ContentTypeId">
    <vt:lpwstr>0x010100C17A4B69EF56E94C827924DC4B490231</vt:lpwstr>
  </property>
  <property fmtid="{D5CDD505-2E9C-101B-9397-08002B2CF9AE}" pid="9" name="_2015_ms_pID_725343">
    <vt:lpwstr>(3)Ke5bp3jmCs3lFcUdti6LTtn8ovFyGdSellO2JToFjR6uMVJFD338q7IaxrVcXg5WMaB9Jv8O
bccc/VYU6qKm52y/hEW1aajzZCXzbIdM+FP4g4kZWLwPGyjXPiVLDVfR2z9eO6Wl37YpEzUF
nILKLJOAkO54zDlQgu00QjCx01prB1qlLDDIIGCyysz+R6ARzCCE1D18G303cP9hWv3iIFbJ
/xCU5ZRR1VsM9DxEWd</vt:lpwstr>
  </property>
  <property fmtid="{D5CDD505-2E9C-101B-9397-08002B2CF9AE}" pid="10" name="_2015_ms_pID_7253431">
    <vt:lpwstr>X1qlBMu5mrxiIWgqWiS6pWzEpAaCZ4CWZdIO/XqkkjUswtvVaFkxb/
BuyoKqVRGBGYzz71gX/cTkpDl5UvVkDyQ9H/7j7+Ps6JTW8a0LprXBLRB1Dr49gZL/g5Tn05
m4h9P0XsvsHJK/eN6ICHcvGwbUYVvm8nLh3fC45bXTLmoqJduw4nM38CNdaadOxoN0NStIxm
TqdQL23NntAKqB2dbLBz/0o9U1LSWqalMRXF</vt:lpwstr>
  </property>
  <property fmtid="{D5CDD505-2E9C-101B-9397-08002B2CF9AE}" pid="11" name="_readonly">
    <vt:lpwstr/>
  </property>
  <property fmtid="{D5CDD505-2E9C-101B-9397-08002B2CF9AE}" pid="12" name="_change">
    <vt:lpwstr/>
  </property>
  <property fmtid="{D5CDD505-2E9C-101B-9397-08002B2CF9AE}" pid="13" name="_full-control">
    <vt:lpwstr/>
  </property>
  <property fmtid="{D5CDD505-2E9C-101B-9397-08002B2CF9AE}" pid="14" name="sflag">
    <vt:lpwstr>1656635510</vt:lpwstr>
  </property>
  <property fmtid="{D5CDD505-2E9C-101B-9397-08002B2CF9AE}" pid="15" name="_2015_ms_pID_7253432">
    <vt:lpwstr>MA==</vt:lpwstr>
  </property>
</Properties>
</file>