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9" r:id="rId6"/>
  </p:sldMasterIdLst>
  <p:notesMasterIdLst>
    <p:notesMasterId r:id="rId12"/>
  </p:notesMasterIdLst>
  <p:handoutMasterIdLst>
    <p:handoutMasterId r:id="rId13"/>
  </p:handoutMasterIdLst>
  <p:sldIdLst>
    <p:sldId id="795" r:id="rId7"/>
    <p:sldId id="796" r:id="rId8"/>
    <p:sldId id="797" r:id="rId9"/>
    <p:sldId id="798" r:id="rId10"/>
    <p:sldId id="799" r:id="rId11"/>
  </p:sldIdLst>
  <p:sldSz cx="9144000" cy="6858000" type="screen4x3"/>
  <p:notesSz cx="6797675" cy="9928225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pporteur" initials="SS" lastIdx="1" clrIdx="0">
    <p:extLst>
      <p:ext uri="{19B8F6BF-5375-455C-9EA6-DF929625EA0E}">
        <p15:presenceInfo xmlns:p15="http://schemas.microsoft.com/office/powerpoint/2012/main" userId="rapporteu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0000"/>
    <a:srgbClr val="5C88D0"/>
    <a:srgbClr val="72AF2F"/>
    <a:srgbClr val="2A6EA8"/>
    <a:srgbClr val="FF7C80"/>
    <a:srgbClr val="FF3300"/>
    <a:srgbClr val="62A14D"/>
    <a:srgbClr val="C6D254"/>
    <a:srgbClr val="B1D254"/>
    <a:srgbClr val="7273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1489" autoAdjust="0"/>
    <p:restoredTop sz="94947" autoAdjust="0"/>
  </p:normalViewPr>
  <p:slideViewPr>
    <p:cSldViewPr snapToGrid="0">
      <p:cViewPr varScale="1">
        <p:scale>
          <a:sx n="54" d="100"/>
          <a:sy n="54" d="100"/>
        </p:scale>
        <p:origin x="984" y="3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54" d="100"/>
          <a:sy n="54" d="100"/>
        </p:scale>
        <p:origin x="2530" y="58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handoutMaster" Target="handoutMasters/handout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notesMaster" Target="notesMasters/notesMaster1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1.xml"/><Relationship Id="rId11" Type="http://schemas.openxmlformats.org/officeDocument/2006/relationships/slide" Target="slides/slide5.xml"/><Relationship Id="rId5" Type="http://schemas.openxmlformats.org/officeDocument/2006/relationships/customXml" Target="../customXml/item5.xml"/><Relationship Id="rId15" Type="http://schemas.openxmlformats.org/officeDocument/2006/relationships/presProps" Target="presProps.xml"/><Relationship Id="rId10" Type="http://schemas.openxmlformats.org/officeDocument/2006/relationships/slide" Target="slides/slide4.xml"/><Relationship Id="rId4" Type="http://schemas.openxmlformats.org/officeDocument/2006/relationships/customXml" Target="../customXml/item4.xml"/><Relationship Id="rId9" Type="http://schemas.openxmlformats.org/officeDocument/2006/relationships/slide" Target="slides/slide3.xml"/><Relationship Id="rId14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E436C27-80EF-4A0D-A875-AA5301B61E12}" type="datetime1">
              <a:rPr lang="en-US"/>
              <a:pPr>
                <a:defRPr/>
              </a:pPr>
              <a:t>11/23/2022</a:t>
            </a:fld>
            <a:endParaRPr lang="en-US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84896699-8EAF-425A-91DC-02EF736CA54C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636622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63FBF7EF-8678-4E88-BD87-1D3EF3670A8E}" type="datetime1">
              <a:rPr lang="en-US"/>
              <a:pPr>
                <a:defRPr/>
              </a:pPr>
              <a:t>11/23/2022</a:t>
            </a:fld>
            <a:endParaRPr lang="en-US" dirty="0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5988" y="742950"/>
            <a:ext cx="496570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6463"/>
            <a:ext cx="4984750" cy="4468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E0B2C6-996E-45E1-BA1D-CBDA9768A258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7366768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E31A0830-7958-478F-A687-980EFBB47EC2}" type="slidenum">
              <a:rPr lang="en-GB" altLang="en-US" sz="1200" smtClean="0"/>
              <a:pPr>
                <a:spcBef>
                  <a:spcPct val="0"/>
                </a:spcBef>
              </a:pPr>
              <a:t>1</a:t>
            </a:fld>
            <a:endParaRPr lang="en-GB" altLang="en-US" sz="120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5988" y="742950"/>
            <a:ext cx="4967287" cy="3725863"/>
          </a:xfrm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546951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2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72033296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3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19196710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4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72424760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5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0074953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13"/>
          <p:cNvSpPr txBox="1">
            <a:spLocks noChangeArrowheads="1"/>
          </p:cNvSpPr>
          <p:nvPr userDrawn="1"/>
        </p:nvSpPr>
        <p:spPr bwMode="auto">
          <a:xfrm>
            <a:off x="6480442" y="85317"/>
            <a:ext cx="146367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  <a:defRPr/>
            </a:pPr>
            <a:r>
              <a:rPr lang="de-DE" sz="1400" b="1" dirty="0">
                <a:effectLst/>
              </a:rPr>
              <a:t>S3-xxxxxx</a:t>
            </a:r>
            <a:endParaRPr lang="en-GB" altLang="en-US" sz="1400" b="1" dirty="0">
              <a:solidFill>
                <a:schemeClr val="bg2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dirty="0"/>
              <a:t>Click to edit Master tit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19417900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775" y="1200150"/>
            <a:ext cx="8388350" cy="508476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57954627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="" xmlns:a16="http://schemas.microsoft.com/office/drawing/2014/main" id="{641FA1F3-DE19-45FD-B8B5-3A2B074D368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47252697"/>
      </p:ext>
    </p:extLst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6" name="Title 1">
            <a:extLst>
              <a:ext uri="{FF2B5EF4-FFF2-40B4-BE49-F238E27FC236}">
                <a16:creationId xmlns="" xmlns:a16="http://schemas.microsoft.com/office/drawing/2014/main" id="{6E4C6B85-7DC2-4461-9553-374FD2539E1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SA2 150E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29777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/>
          <p:cNvSpPr>
            <a:spLocks noChangeArrowheads="1"/>
          </p:cNvSpPr>
          <p:nvPr userDrawn="1"/>
        </p:nvSpPr>
        <p:spPr bwMode="auto">
          <a:xfrm>
            <a:off x="590550" y="6373813"/>
            <a:ext cx="6169025" cy="323850"/>
          </a:xfrm>
          <a:prstGeom prst="homePlate">
            <a:avLst>
              <a:gd name="adj" fmla="val 91541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488950" y="228600"/>
            <a:ext cx="6827838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85775" y="1454150"/>
            <a:ext cx="8388350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14" name="TextBox 13"/>
          <p:cNvSpPr txBox="1"/>
          <p:nvPr userDrawn="1"/>
        </p:nvSpPr>
        <p:spPr>
          <a:xfrm>
            <a:off x="538163" y="6462713"/>
            <a:ext cx="5473170" cy="242887"/>
          </a:xfrm>
          <a:prstGeom prst="rect">
            <a:avLst/>
          </a:prstGeom>
          <a:noFill/>
        </p:spPr>
        <p:txBody>
          <a:bodyPr anchor="ctr">
            <a:normAutofit fontScale="92500" lnSpcReduction="10000"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altLang="de-DE" sz="1200" dirty="0">
                <a:solidFill>
                  <a:schemeClr val="bg1"/>
                </a:solidFill>
              </a:rPr>
              <a:t>SA3#109, Nov 14</a:t>
            </a:r>
            <a:r>
              <a:rPr lang="en-GB" altLang="de-DE" sz="1200" baseline="30000" dirty="0">
                <a:solidFill>
                  <a:schemeClr val="bg1"/>
                </a:solidFill>
              </a:rPr>
              <a:t>th</a:t>
            </a:r>
            <a:r>
              <a:rPr lang="en-GB" altLang="de-DE" sz="1200" dirty="0">
                <a:solidFill>
                  <a:schemeClr val="bg1"/>
                </a:solidFill>
              </a:rPr>
              <a:t> –Nov 18</a:t>
            </a:r>
            <a:r>
              <a:rPr lang="en-GB" altLang="de-DE" sz="1200" baseline="30000" dirty="0">
                <a:solidFill>
                  <a:schemeClr val="bg1"/>
                </a:solidFill>
              </a:rPr>
              <a:t>th</a:t>
            </a:r>
            <a:r>
              <a:rPr lang="en-GB" altLang="de-DE" sz="1200" dirty="0">
                <a:solidFill>
                  <a:schemeClr val="bg1"/>
                </a:solidFill>
              </a:rPr>
              <a:t>, 2022</a:t>
            </a:r>
          </a:p>
          <a:p>
            <a:pPr>
              <a:defRPr/>
            </a:pPr>
            <a:endParaRPr lang="en-GB" sz="1200" spc="300" dirty="0">
              <a:solidFill>
                <a:schemeClr val="bg1"/>
              </a:solidFill>
            </a:endParaRPr>
          </a:p>
        </p:txBody>
      </p:sp>
      <p:sp>
        <p:nvSpPr>
          <p:cNvPr id="12" name="Oval 11"/>
          <p:cNvSpPr/>
          <p:nvPr userDrawn="1"/>
        </p:nvSpPr>
        <p:spPr bwMode="auto">
          <a:xfrm>
            <a:off x="8318500" y="6383338"/>
            <a:ext cx="511175" cy="296862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1E10F64A-668A-451F-BD49-32A860AAC750}" type="slidenum">
              <a:rPr lang="en-GB" altLang="en-US" b="1" smtClean="0"/>
              <a:pPr algn="ctr">
                <a:defRPr/>
              </a:pPr>
              <a:t>‹#›</a:t>
            </a:fld>
            <a:endParaRPr lang="en-GB" altLang="en-US" b="1" dirty="0"/>
          </a:p>
          <a:p>
            <a:pPr>
              <a:defRPr/>
            </a:pPr>
            <a:endParaRPr lang="en-GB" altLang="en-US" dirty="0"/>
          </a:p>
        </p:txBody>
      </p:sp>
      <p:sp>
        <p:nvSpPr>
          <p:cNvPr id="1031" name="Rectangle 15"/>
          <p:cNvSpPr>
            <a:spLocks noChangeArrowheads="1"/>
          </p:cNvSpPr>
          <p:nvPr userDrawn="1"/>
        </p:nvSpPr>
        <p:spPr bwMode="auto">
          <a:xfrm>
            <a:off x="4086225" y="3303588"/>
            <a:ext cx="97155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dirty="0">
                <a:solidFill>
                  <a:schemeClr val="bg1"/>
                </a:solidFill>
              </a:rPr>
              <a:t>© 3GPP 2012</a:t>
            </a:r>
            <a:endParaRPr lang="en-GB" altLang="en-US" dirty="0"/>
          </a:p>
        </p:txBody>
      </p:sp>
      <p:sp>
        <p:nvSpPr>
          <p:cNvPr id="1032" name="Rectangle 16"/>
          <p:cNvSpPr>
            <a:spLocks noChangeArrowheads="1"/>
          </p:cNvSpPr>
          <p:nvPr userDrawn="1"/>
        </p:nvSpPr>
        <p:spPr bwMode="auto">
          <a:xfrm>
            <a:off x="7439025" y="6462713"/>
            <a:ext cx="82426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/>
              <a:t>© 3GPP 2020</a:t>
            </a:r>
          </a:p>
        </p:txBody>
      </p:sp>
      <p:pic>
        <p:nvPicPr>
          <p:cNvPr id="1033" name="Picture 10" descr="3GPP_TM_RD.jpg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6338" y="415925"/>
            <a:ext cx="13081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70" r:id="rId1"/>
    <p:sldLayoutId id="2147483767" r:id="rId2"/>
    <p:sldLayoutId id="2147483768" r:id="rId3"/>
    <p:sldLayoutId id="2147483769" r:id="rId4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457200" indent="-457200" algn="l" rtl="0" eaLnBrk="0" fontAlgn="base" hangingPunct="0">
        <a:spcBef>
          <a:spcPct val="20000"/>
        </a:spcBef>
        <a:spcAft>
          <a:spcPct val="0"/>
        </a:spcAft>
        <a:buBlip>
          <a:blip r:embed="rId7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/>
          <p:cNvSpPr>
            <a:spLocks noGrp="1" noChangeArrowheads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pPr>
              <a:defRPr/>
            </a:pPr>
            <a:r>
              <a:rPr lang="fr-FR" dirty="0"/>
              <a:t>SA WG3 Status report for FS_MBS_SEC_Ph2 </a:t>
            </a:r>
            <a:endParaRPr lang="en-GB" sz="3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6147" name="Subtitl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altLang="en-US" sz="2000" b="1" dirty="0"/>
              <a:t/>
            </a:r>
            <a:br>
              <a:rPr lang="en-US" altLang="en-US" sz="2000" b="1" dirty="0"/>
            </a:br>
            <a:r>
              <a:rPr lang="en-GB" altLang="en-US" sz="1800" b="1" dirty="0" smtClean="0">
                <a:latin typeface="Arial" charset="0"/>
              </a:rPr>
              <a:t>Longhua Guo</a:t>
            </a:r>
            <a:endParaRPr lang="en-GB" sz="1800" b="1" dirty="0">
              <a:latin typeface="Arial" charset="0"/>
            </a:endParaRPr>
          </a:p>
          <a:p>
            <a:pPr>
              <a:lnSpc>
                <a:spcPct val="80000"/>
              </a:lnSpc>
            </a:pPr>
            <a:r>
              <a:rPr lang="en-GB" sz="1800" b="1" dirty="0" smtClean="0">
                <a:latin typeface="Arial" charset="0"/>
              </a:rPr>
              <a:t>Huawei</a:t>
            </a:r>
            <a:endParaRPr lang="en-GB" sz="1800" b="1" dirty="0">
              <a:latin typeface="Arial" charset="0"/>
            </a:endParaRPr>
          </a:p>
          <a:p>
            <a:pPr>
              <a:lnSpc>
                <a:spcPct val="80000"/>
              </a:lnSpc>
              <a:defRPr/>
            </a:pPr>
            <a:endParaRPr lang="en-US" altLang="en-US" sz="2000" dirty="0"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  <a:defRPr/>
            </a:pPr>
            <a:endParaRPr lang="en-GB" altLang="en-US" sz="2000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58441915"/>
      </p:ext>
    </p:extLst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05791" y="1125377"/>
            <a:ext cx="8554481" cy="4926632"/>
          </a:xfrm>
        </p:spPr>
        <p:txBody>
          <a:bodyPr/>
          <a:lstStyle/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CA" sz="1800" dirty="0">
                <a:solidFill>
                  <a:schemeClr val="bg1">
                    <a:lumMod val="75000"/>
                  </a:schemeClr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In </a:t>
            </a:r>
            <a:r>
              <a:rPr lang="en-CA" sz="1800" dirty="0" smtClean="0">
                <a:solidFill>
                  <a:schemeClr val="bg1">
                    <a:lumMod val="75000"/>
                  </a:schemeClr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August </a:t>
            </a:r>
            <a:r>
              <a:rPr lang="en-CA" sz="1800" dirty="0">
                <a:solidFill>
                  <a:schemeClr val="bg1">
                    <a:lumMod val="75000"/>
                  </a:schemeClr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meeting: </a:t>
            </a:r>
            <a:endParaRPr lang="en-CA" sz="1800" dirty="0" smtClean="0">
              <a:solidFill>
                <a:schemeClr val="bg1">
                  <a:lumMod val="75000"/>
                </a:schemeClr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sz="14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C</a:t>
            </a:r>
            <a:r>
              <a:rPr lang="en-CA" sz="1400" dirty="0" smtClean="0">
                <a:solidFill>
                  <a:schemeClr val="bg1">
                    <a:lumMod val="75000"/>
                  </a:schemeClr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oncentrate </a:t>
            </a:r>
            <a:r>
              <a:rPr lang="en-CA" sz="1400" dirty="0">
                <a:solidFill>
                  <a:schemeClr val="bg1">
                    <a:lumMod val="75000"/>
                  </a:schemeClr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on </a:t>
            </a:r>
            <a:r>
              <a:rPr lang="en-CA" sz="14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key issue</a:t>
            </a:r>
            <a:r>
              <a:rPr lang="en-CA" sz="1400" dirty="0" smtClean="0">
                <a:solidFill>
                  <a:schemeClr val="bg1">
                    <a:lumMod val="75000"/>
                  </a:schemeClr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s </a:t>
            </a:r>
            <a:r>
              <a:rPr lang="en-CA" sz="1400" dirty="0">
                <a:solidFill>
                  <a:schemeClr val="bg1">
                    <a:lumMod val="75000"/>
                  </a:schemeClr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(new and updated</a:t>
            </a:r>
            <a:r>
              <a:rPr lang="en-CA" sz="1400" dirty="0" smtClean="0">
                <a:solidFill>
                  <a:schemeClr val="bg1">
                    <a:lumMod val="75000"/>
                  </a:schemeClr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). 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sz="1400" dirty="0" smtClean="0">
                <a:solidFill>
                  <a:schemeClr val="bg1">
                    <a:lumMod val="75000"/>
                  </a:schemeClr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Solutions are also welcome. </a:t>
            </a:r>
            <a:endParaRPr lang="en-US" sz="1400" dirty="0">
              <a:solidFill>
                <a:schemeClr val="bg1">
                  <a:lumMod val="75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CA" sz="1800" dirty="0" smtClean="0">
                <a:solidFill>
                  <a:schemeClr val="bg1">
                    <a:lumMod val="75000"/>
                  </a:schemeClr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In October meeting</a:t>
            </a:r>
            <a:r>
              <a:rPr lang="en-CA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: </a:t>
            </a:r>
            <a:endParaRPr lang="en-CA" sz="1800" dirty="0" smtClean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sz="14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C</a:t>
            </a:r>
            <a:r>
              <a:rPr lang="en-CA" sz="14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oncentrate </a:t>
            </a:r>
            <a:r>
              <a:rPr lang="en-CA" sz="14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on solutions (new and updated). </a:t>
            </a:r>
            <a:endParaRPr lang="en-CA" sz="1400" dirty="0" smtClean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sz="1400" u="sng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New key issues </a:t>
            </a:r>
            <a:r>
              <a:rPr lang="en-CA" sz="1400" u="sng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are not expected </a:t>
            </a:r>
            <a:r>
              <a:rPr lang="en-CA" sz="1400" u="sng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after October </a:t>
            </a:r>
            <a:r>
              <a:rPr lang="en-CA" sz="1400" u="sng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meeting</a:t>
            </a:r>
            <a:r>
              <a:rPr lang="en-CA" sz="14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 . </a:t>
            </a:r>
            <a:r>
              <a:rPr lang="en-CA" sz="14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(</a:t>
            </a:r>
            <a:r>
              <a:rPr lang="en-US" altLang="zh-CN" sz="14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However, </a:t>
            </a:r>
            <a:r>
              <a:rPr lang="en-CA" altLang="zh-CN" sz="14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c</a:t>
            </a:r>
            <a:r>
              <a:rPr lang="en-CA" sz="14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onsidering the timeline of RAN group</a:t>
            </a:r>
            <a:r>
              <a:rPr lang="en-CA" sz="14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,</a:t>
            </a:r>
            <a:r>
              <a:rPr lang="en-CA" sz="14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 RAN-related new key issue is also welcome if any.)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CA" sz="1800" dirty="0" smtClean="0">
                <a:solidFill>
                  <a:schemeClr val="bg1">
                    <a:lumMod val="75000"/>
                  </a:schemeClr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In November meeting: 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sz="14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C</a:t>
            </a:r>
            <a:r>
              <a:rPr lang="en-CA" sz="14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oncentrate </a:t>
            </a:r>
            <a:r>
              <a:rPr lang="en-CA" sz="14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on </a:t>
            </a:r>
            <a:r>
              <a:rPr lang="en-CA" sz="14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solution update and conclusion. 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sz="14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The TR is expected to sent for information. 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US" altLang="zh-CN" sz="18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In </a:t>
            </a:r>
            <a:r>
              <a:rPr lang="en-US" sz="18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January meeting: 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Concentrate on solution update and conclusion. 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US" sz="18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In February meeting: 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Additional conclusion in TR may also be added. </a:t>
            </a:r>
            <a:r>
              <a:rPr lang="en-US" sz="1400" u="sng" dirty="0">
                <a:latin typeface="Calibri" panose="020F0502020204030204" pitchFamily="34" charset="0"/>
                <a:ea typeface="Times New Roman" panose="02020603050405020304" pitchFamily="18" charset="0"/>
              </a:rPr>
              <a:t>The TR is expected to be sent for approval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4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WID </a:t>
            </a:r>
            <a:r>
              <a:rPr lang="en-US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proposal is planned to be submitted for </a:t>
            </a:r>
            <a:r>
              <a:rPr lang="en-US" sz="14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approval</a:t>
            </a:r>
            <a:r>
              <a:rPr lang="en-US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. 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US" sz="18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In April </a:t>
            </a:r>
            <a:r>
              <a:rPr lang="en-US" altLang="zh-CN" sz="18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&amp; </a:t>
            </a:r>
            <a:r>
              <a:rPr lang="en-US" sz="18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May </a:t>
            </a:r>
            <a:r>
              <a:rPr lang="en-US" sz="1800" dirty="0">
                <a:latin typeface="Calibri" panose="020F0502020204030204" pitchFamily="34" charset="0"/>
                <a:ea typeface="Times New Roman" panose="02020603050405020304" pitchFamily="18" charset="0"/>
              </a:rPr>
              <a:t>meeting: </a:t>
            </a:r>
            <a:r>
              <a:rPr lang="en-US" sz="18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altLang="zh-CN" sz="1400" u="sng" dirty="0">
                <a:latin typeface="Calibri" panose="020F0502020204030204" pitchFamily="34" charset="0"/>
                <a:ea typeface="Times New Roman" panose="02020603050405020304" pitchFamily="18" charset="0"/>
              </a:rPr>
              <a:t>N</a:t>
            </a:r>
            <a:r>
              <a:rPr lang="en-US" sz="1400" u="sng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ormative </a:t>
            </a:r>
            <a:r>
              <a:rPr lang="en-US" sz="1400" u="sng" dirty="0">
                <a:latin typeface="Calibri" panose="020F0502020204030204" pitchFamily="34" charset="0"/>
                <a:ea typeface="Times New Roman" panose="02020603050405020304" pitchFamily="18" charset="0"/>
              </a:rPr>
              <a:t>work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endParaRPr lang="en-CA" sz="1800" u="sng" dirty="0" smtClean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156B83FC-25A3-44B2-9ABF-4705626AB921}"/>
              </a:ext>
            </a:extLst>
          </p:cNvPr>
          <p:cNvSpPr txBox="1"/>
          <p:nvPr/>
        </p:nvSpPr>
        <p:spPr>
          <a:xfrm>
            <a:off x="405791" y="756044"/>
            <a:ext cx="50080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800" dirty="0" err="1">
                <a:solidFill>
                  <a:srgbClr val="FF0000"/>
                </a:solidFill>
              </a:rPr>
              <a:t>Overall</a:t>
            </a:r>
            <a:r>
              <a:rPr lang="fr-FR" sz="1800" dirty="0">
                <a:solidFill>
                  <a:srgbClr val="FF0000"/>
                </a:solidFill>
              </a:rPr>
              <a:t> plan</a:t>
            </a:r>
            <a:endParaRPr lang="en-US" sz="1800" dirty="0">
              <a:solidFill>
                <a:srgbClr val="FF0000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A6A27327-DB1C-4EF3-8FA2-A10DF7DB2B50}"/>
              </a:ext>
            </a:extLst>
          </p:cNvPr>
          <p:cNvSpPr txBox="1"/>
          <p:nvPr/>
        </p:nvSpPr>
        <p:spPr>
          <a:xfrm>
            <a:off x="2379847" y="294379"/>
            <a:ext cx="62179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</a:rPr>
              <a:t>FS_MBS_SEC_Ph2  </a:t>
            </a:r>
            <a:r>
              <a:rPr lang="en-US" sz="2400" dirty="0">
                <a:solidFill>
                  <a:srgbClr val="FF0000"/>
                </a:solidFill>
              </a:rPr>
              <a:t>Status  </a:t>
            </a:r>
          </a:p>
        </p:txBody>
      </p:sp>
    </p:spTree>
    <p:extLst>
      <p:ext uri="{BB962C8B-B14F-4D97-AF65-F5344CB8AC3E}">
        <p14:creationId xmlns:p14="http://schemas.microsoft.com/office/powerpoint/2010/main" val="2641545548"/>
      </p:ext>
    </p:extLst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4">
            <a:extLst>
              <a:ext uri="{FF2B5EF4-FFF2-40B4-BE49-F238E27FC236}">
                <a16:creationId xmlns="" xmlns:a16="http://schemas.microsoft.com/office/drawing/2014/main" id="{0C460251-77A8-48CE-AADB-326E505C80B5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545199464"/>
              </p:ext>
            </p:extLst>
          </p:nvPr>
        </p:nvGraphicFramePr>
        <p:xfrm>
          <a:off x="405791" y="1293558"/>
          <a:ext cx="7578090" cy="34247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70546">
                  <a:extLst>
                    <a:ext uri="{9D8B030D-6E8A-4147-A177-3AD203B41FA5}">
                      <a16:colId xmlns="" xmlns:a16="http://schemas.microsoft.com/office/drawing/2014/main" val="1084802273"/>
                    </a:ext>
                  </a:extLst>
                </a:gridCol>
                <a:gridCol w="2281514">
                  <a:extLst>
                    <a:ext uri="{9D8B030D-6E8A-4147-A177-3AD203B41FA5}">
                      <a16:colId xmlns="" xmlns:a16="http://schemas.microsoft.com/office/drawing/2014/main" val="2334763832"/>
                    </a:ext>
                  </a:extLst>
                </a:gridCol>
                <a:gridCol w="2526030">
                  <a:extLst>
                    <a:ext uri="{9D8B030D-6E8A-4147-A177-3AD203B41FA5}">
                      <a16:colId xmlns="" xmlns:a16="http://schemas.microsoft.com/office/drawing/2014/main" val="368405616"/>
                    </a:ext>
                  </a:extLst>
                </a:gridCol>
              </a:tblGrid>
              <a:tr h="570784">
                <a:tc>
                  <a:txBody>
                    <a:bodyPr/>
                    <a:lstStyle/>
                    <a:p>
                      <a:r>
                        <a:rPr lang="en-US" dirty="0"/>
                        <a:t>Key Issues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 Solutions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 Solution status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859629202"/>
                  </a:ext>
                </a:extLst>
              </a:tr>
              <a:tr h="570784">
                <a:tc>
                  <a:txBody>
                    <a:bodyPr/>
                    <a:lstStyle/>
                    <a:p>
                      <a:r>
                        <a:rPr lang="en-US" dirty="0" smtClean="0"/>
                        <a:t>Handling in MOCN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None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None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172544180"/>
                  </a:ext>
                </a:extLst>
              </a:tr>
              <a:tr h="57078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TMGI protection</a:t>
                      </a:r>
                      <a:endParaRPr kumimoji="0" lang="en-US" sz="16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r>
                        <a:rPr lang="en-US" baseline="0" dirty="0" smtClean="0"/>
                        <a:t> solutions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With</a:t>
                      </a:r>
                      <a:r>
                        <a:rPr lang="en-US" baseline="0" dirty="0" smtClean="0"/>
                        <a:t> editor’s notes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313291565"/>
                  </a:ext>
                </a:extLst>
              </a:tr>
              <a:tr h="570784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32437073"/>
                  </a:ext>
                </a:extLst>
              </a:tr>
              <a:tr h="570784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752758124"/>
                  </a:ext>
                </a:extLst>
              </a:tr>
              <a:tr h="570784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794121967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156B83FC-25A3-44B2-9ABF-4705626AB921}"/>
              </a:ext>
            </a:extLst>
          </p:cNvPr>
          <p:cNvSpPr txBox="1"/>
          <p:nvPr/>
        </p:nvSpPr>
        <p:spPr>
          <a:xfrm>
            <a:off x="405791" y="754743"/>
            <a:ext cx="50080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800" dirty="0">
                <a:solidFill>
                  <a:srgbClr val="FF0000"/>
                </a:solidFill>
              </a:rPr>
              <a:t>TR Summary</a:t>
            </a:r>
            <a:endParaRPr lang="en-US" sz="1800" dirty="0">
              <a:solidFill>
                <a:srgbClr val="FF0000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2B2A4A03-A875-40D1-8E06-0598F52A6477}"/>
              </a:ext>
            </a:extLst>
          </p:cNvPr>
          <p:cNvSpPr txBox="1"/>
          <p:nvPr/>
        </p:nvSpPr>
        <p:spPr>
          <a:xfrm>
            <a:off x="549241" y="5163387"/>
            <a:ext cx="1350679" cy="861774"/>
          </a:xfrm>
          <a:prstGeom prst="rect">
            <a:avLst/>
          </a:prstGeom>
          <a:noFill/>
          <a:ln w="3175">
            <a:solidFill>
              <a:schemeClr val="bg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SA3#107 Adhoc-3 Jun27-July1st 2022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Key Issues 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proposals</a:t>
            </a:r>
            <a:endParaRPr lang="en-US" dirty="0">
              <a:solidFill>
                <a:schemeClr val="bg1">
                  <a:lumMod val="50000"/>
                </a:schemeClr>
              </a:solidFill>
            </a:endParaRPr>
          </a:p>
          <a:p>
            <a:endParaRPr lang="en-US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="" xmlns:a16="http://schemas.microsoft.com/office/drawing/2014/main" id="{30CB9F6F-DD1C-48EF-984D-30E6EB63D340}"/>
              </a:ext>
            </a:extLst>
          </p:cNvPr>
          <p:cNvSpPr txBox="1"/>
          <p:nvPr/>
        </p:nvSpPr>
        <p:spPr>
          <a:xfrm>
            <a:off x="2117531" y="5163387"/>
            <a:ext cx="1407990" cy="861774"/>
          </a:xfrm>
          <a:prstGeom prst="rect">
            <a:avLst/>
          </a:prstGeom>
          <a:noFill/>
          <a:ln w="3175">
            <a:solidFill>
              <a:schemeClr val="bg1">
                <a:lumMod val="75000"/>
              </a:schemeClr>
            </a:solidFill>
          </a:ln>
        </p:spPr>
        <p:txBody>
          <a:bodyPr wrap="square" rtlCol="0">
            <a:spAutoFit/>
          </a:bodyPr>
          <a:lstStyle>
            <a:defPPr>
              <a:defRPr lang="en-GB"/>
            </a:defPPr>
            <a:lvl1pPr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dirty="0"/>
              <a:t>SA3#108  </a:t>
            </a:r>
          </a:p>
          <a:p>
            <a:r>
              <a:rPr lang="en-US" dirty="0"/>
              <a:t>Aug 22-26, 2022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Key Issues proposals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New </a:t>
            </a:r>
            <a:r>
              <a:rPr lang="en-US" dirty="0" smtClean="0"/>
              <a:t>solutions</a:t>
            </a:r>
            <a:endParaRPr lang="en-US" dirty="0"/>
          </a:p>
        </p:txBody>
      </p:sp>
      <p:sp>
        <p:nvSpPr>
          <p:cNvPr id="9" name="TextBox 8">
            <a:extLst>
              <a:ext uri="{FF2B5EF4-FFF2-40B4-BE49-F238E27FC236}">
                <a16:creationId xmlns="" xmlns:a16="http://schemas.microsoft.com/office/drawing/2014/main" id="{44767D1A-D9CE-4CF3-B74B-B07B567A9B03}"/>
              </a:ext>
            </a:extLst>
          </p:cNvPr>
          <p:cNvSpPr txBox="1"/>
          <p:nvPr/>
        </p:nvSpPr>
        <p:spPr>
          <a:xfrm>
            <a:off x="5308060" y="5163387"/>
            <a:ext cx="1554881" cy="861774"/>
          </a:xfrm>
          <a:prstGeom prst="rect">
            <a:avLst/>
          </a:prstGeom>
          <a:noFill/>
          <a:ln w="3175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2A6EA8"/>
                </a:solidFill>
              </a:rPr>
              <a:t>SA3#109  Nov 14-18, 2022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 smtClean="0"/>
              <a:t>New solutions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 smtClean="0"/>
              <a:t>Solution update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Conclusions 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="" xmlns:a16="http://schemas.microsoft.com/office/drawing/2014/main" id="{F489ECE7-6035-426A-B9FF-70F6248303BD}"/>
              </a:ext>
            </a:extLst>
          </p:cNvPr>
          <p:cNvSpPr txBox="1"/>
          <p:nvPr/>
        </p:nvSpPr>
        <p:spPr>
          <a:xfrm>
            <a:off x="7032991" y="5163387"/>
            <a:ext cx="1430958" cy="861774"/>
          </a:xfrm>
          <a:prstGeom prst="rect">
            <a:avLst/>
          </a:prstGeom>
          <a:noFill/>
          <a:ln w="3175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2A6EA8"/>
                </a:solidFill>
              </a:rPr>
              <a:t>SA3#110 Jan  16-20, 2023</a:t>
            </a:r>
            <a:endParaRPr lang="en-US" dirty="0">
              <a:solidFill>
                <a:srgbClr val="2A6EA8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New solutions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Solution </a:t>
            </a:r>
            <a:r>
              <a:rPr lang="en-US" dirty="0" smtClean="0"/>
              <a:t>update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 smtClean="0"/>
              <a:t>Conclusions </a:t>
            </a:r>
            <a:endParaRPr lang="en-US" dirty="0"/>
          </a:p>
        </p:txBody>
      </p:sp>
      <p:sp>
        <p:nvSpPr>
          <p:cNvPr id="11" name="TextBox 3">
            <a:extLst>
              <a:ext uri="{FF2B5EF4-FFF2-40B4-BE49-F238E27FC236}">
                <a16:creationId xmlns="" xmlns:a16="http://schemas.microsoft.com/office/drawing/2014/main" id="{A6A27327-DB1C-4EF3-8FA2-A10DF7DB2B50}"/>
              </a:ext>
            </a:extLst>
          </p:cNvPr>
          <p:cNvSpPr txBox="1"/>
          <p:nvPr/>
        </p:nvSpPr>
        <p:spPr>
          <a:xfrm>
            <a:off x="2379847" y="294379"/>
            <a:ext cx="62179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</a:rPr>
              <a:t>FS_MBS_SEC_Ph2  </a:t>
            </a:r>
            <a:r>
              <a:rPr lang="en-US" sz="2400" dirty="0">
                <a:solidFill>
                  <a:srgbClr val="FF0000"/>
                </a:solidFill>
              </a:rPr>
              <a:t>Status  </a:t>
            </a:r>
          </a:p>
        </p:txBody>
      </p:sp>
      <p:sp>
        <p:nvSpPr>
          <p:cNvPr id="12" name="TextBox 7">
            <a:extLst>
              <a:ext uri="{FF2B5EF4-FFF2-40B4-BE49-F238E27FC236}">
                <a16:creationId xmlns="" xmlns:a16="http://schemas.microsoft.com/office/drawing/2014/main" id="{30CB9F6F-DD1C-48EF-984D-30E6EB63D340}"/>
              </a:ext>
            </a:extLst>
          </p:cNvPr>
          <p:cNvSpPr txBox="1"/>
          <p:nvPr/>
        </p:nvSpPr>
        <p:spPr>
          <a:xfrm>
            <a:off x="3651980" y="5163387"/>
            <a:ext cx="1407990" cy="861774"/>
          </a:xfrm>
          <a:prstGeom prst="rect">
            <a:avLst/>
          </a:prstGeom>
          <a:noFill/>
          <a:ln w="3175">
            <a:solidFill>
              <a:schemeClr val="bg1">
                <a:lumMod val="75000"/>
              </a:schemeClr>
            </a:solidFill>
          </a:ln>
        </p:spPr>
        <p:txBody>
          <a:bodyPr wrap="square" rtlCol="0">
            <a:spAutoFit/>
          </a:bodyPr>
          <a:lstStyle>
            <a:defPPr>
              <a:defRPr lang="en-GB"/>
            </a:defPPr>
            <a:lvl1pPr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dirty="0"/>
              <a:t>SA3#108ad  </a:t>
            </a:r>
          </a:p>
          <a:p>
            <a:r>
              <a:rPr lang="en-US" dirty="0"/>
              <a:t>Aug 22-26, 2022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Key Issues proposals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New solutions</a:t>
            </a:r>
          </a:p>
        </p:txBody>
      </p:sp>
    </p:spTree>
    <p:extLst>
      <p:ext uri="{BB962C8B-B14F-4D97-AF65-F5344CB8AC3E}">
        <p14:creationId xmlns:p14="http://schemas.microsoft.com/office/powerpoint/2010/main" val="3770851239"/>
      </p:ext>
    </p:extLst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34330" y="2497502"/>
            <a:ext cx="8554481" cy="3548284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800" b="1" dirty="0"/>
              <a:t>General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de-DE" altLang="de-DE" sz="1600" dirty="0"/>
              <a:t>TR </a:t>
            </a:r>
            <a:r>
              <a:rPr lang="de-DE" altLang="de-DE" sz="1600" dirty="0" smtClean="0"/>
              <a:t>33.883 v0.4.0 contains two </a:t>
            </a:r>
            <a:r>
              <a:rPr lang="de-DE" altLang="de-DE" sz="1600" dirty="0"/>
              <a:t>key </a:t>
            </a:r>
            <a:r>
              <a:rPr lang="de-DE" altLang="de-DE" sz="1600" dirty="0" smtClean="0"/>
              <a:t>issues (handling in MOCN and TMGI protection) and three solutions. </a:t>
            </a:r>
            <a:endParaRPr lang="en-US" altLang="zh-CN" sz="1600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600" b="1" dirty="0" err="1"/>
              <a:t>Dependencies</a:t>
            </a:r>
            <a:r>
              <a:rPr lang="de-DE" altLang="de-DE" sz="1600" b="1" dirty="0"/>
              <a:t>: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zh-CN" sz="1600" dirty="0" smtClean="0"/>
              <a:t>SA2 SID (</a:t>
            </a:r>
            <a:r>
              <a:rPr lang="en-GB" sz="1600" dirty="0"/>
              <a:t>Study on architectural enhancements for 5G multicast-broadcast services Phase 2</a:t>
            </a:r>
            <a:r>
              <a:rPr lang="en-US" altLang="zh-CN" sz="1600" dirty="0" smtClean="0"/>
              <a:t>)</a:t>
            </a:r>
            <a:endParaRPr lang="en-US" altLang="zh-CN" sz="1600" dirty="0"/>
          </a:p>
          <a:p>
            <a:pPr lvl="2">
              <a:spcBef>
                <a:spcPts val="0"/>
              </a:spcBef>
              <a:spcAft>
                <a:spcPts val="0"/>
              </a:spcAft>
            </a:pPr>
            <a:r>
              <a:rPr lang="en-US" altLang="zh-CN" sz="1600" dirty="0"/>
              <a:t>Several</a:t>
            </a:r>
            <a:r>
              <a:rPr lang="en-US" altLang="zh-CN" sz="1600" dirty="0" smtClean="0"/>
              <a:t> </a:t>
            </a:r>
            <a:r>
              <a:rPr lang="en-US" altLang="zh-CN" sz="1600" dirty="0"/>
              <a:t>conclusions </a:t>
            </a:r>
            <a:r>
              <a:rPr lang="en-US" altLang="zh-CN" sz="1600" dirty="0" smtClean="0"/>
              <a:t>in SI were agreed</a:t>
            </a:r>
          </a:p>
          <a:p>
            <a:pPr lvl="2">
              <a:spcBef>
                <a:spcPts val="0"/>
              </a:spcBef>
              <a:spcAft>
                <a:spcPts val="0"/>
              </a:spcAft>
            </a:pPr>
            <a:r>
              <a:rPr lang="en-US" altLang="zh-CN" sz="1600" dirty="0"/>
              <a:t>Normative work is already </a:t>
            </a:r>
            <a:r>
              <a:rPr lang="en-US" altLang="zh-CN" sz="1600" dirty="0" smtClean="0"/>
              <a:t>started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sz="1600" dirty="0"/>
              <a:t>RAN WID (</a:t>
            </a:r>
            <a:r>
              <a:rPr lang="en-GB" sz="1600" dirty="0"/>
              <a:t>Enhancements of NR Multicast and Broadcast Services</a:t>
            </a:r>
            <a:r>
              <a:rPr lang="en-US" sz="1600" dirty="0"/>
              <a:t>)</a:t>
            </a:r>
            <a:endParaRPr lang="en-US" altLang="zh-CN" sz="1600" dirty="0"/>
          </a:p>
          <a:p>
            <a:pPr lvl="2">
              <a:spcBef>
                <a:spcPts val="0"/>
              </a:spcBef>
              <a:spcAft>
                <a:spcPts val="0"/>
              </a:spcAft>
            </a:pPr>
            <a:r>
              <a:rPr lang="en-US" altLang="zh-CN" sz="1600" dirty="0" smtClean="0"/>
              <a:t>Normative work is already started</a:t>
            </a:r>
            <a:endParaRPr lang="en-US" altLang="zh-CN" sz="16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</p:txBody>
      </p:sp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AA3F033D-2F5F-4BA9-884E-0224675AD20F}"/>
              </a:ext>
            </a:extLst>
          </p:cNvPr>
          <p:cNvSpPr txBox="1"/>
          <p:nvPr/>
        </p:nvSpPr>
        <p:spPr>
          <a:xfrm>
            <a:off x="811529" y="411480"/>
            <a:ext cx="608858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FF0000"/>
                </a:solidFill>
              </a:rPr>
              <a:t>FS_MBS_SEC_Ph2 status </a:t>
            </a:r>
            <a:r>
              <a:rPr lang="en-US" sz="2000" dirty="0">
                <a:solidFill>
                  <a:srgbClr val="FF0000"/>
                </a:solidFill>
              </a:rPr>
              <a:t>after </a:t>
            </a:r>
            <a:r>
              <a:rPr lang="en-US" sz="2000" dirty="0" smtClean="0">
                <a:solidFill>
                  <a:srgbClr val="FF0000"/>
                </a:solidFill>
              </a:rPr>
              <a:t>SA3#108-e </a:t>
            </a:r>
            <a:endParaRPr lang="en-US" sz="2000" dirty="0">
              <a:solidFill>
                <a:srgbClr val="FF0000"/>
              </a:solidFill>
            </a:endParaRPr>
          </a:p>
        </p:txBody>
      </p:sp>
      <p:graphicFrame>
        <p:nvGraphicFramePr>
          <p:cNvPr id="6" name="Table 5">
            <a:extLst>
              <a:ext uri="{FF2B5EF4-FFF2-40B4-BE49-F238E27FC236}">
                <a16:creationId xmlns="" xmlns:a16="http://schemas.microsoft.com/office/drawing/2014/main" id="{2CC3822B-8EE6-43D0-AD7D-D7B78ECF3BE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40320532"/>
              </p:ext>
            </p:extLst>
          </p:nvPr>
        </p:nvGraphicFramePr>
        <p:xfrm>
          <a:off x="301625" y="1287463"/>
          <a:ext cx="8687186" cy="871225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932815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2639728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009803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556709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323284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667362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  <a:gridCol w="456211">
                  <a:extLst>
                    <a:ext uri="{9D8B030D-6E8A-4147-A177-3AD203B41FA5}">
                      <a16:colId xmlns="" xmlns:a16="http://schemas.microsoft.com/office/drawing/2014/main" val="20006"/>
                    </a:ext>
                  </a:extLst>
                </a:gridCol>
                <a:gridCol w="722689">
                  <a:extLst>
                    <a:ext uri="{9D8B030D-6E8A-4147-A177-3AD203B41FA5}">
                      <a16:colId xmlns="" xmlns:a16="http://schemas.microsoft.com/office/drawing/2014/main" val="20007"/>
                    </a:ext>
                  </a:extLst>
                </a:gridCol>
                <a:gridCol w="1378585">
                  <a:extLst>
                    <a:ext uri="{9D8B030D-6E8A-4147-A177-3AD203B41FA5}">
                      <a16:colId xmlns="" xmlns:a16="http://schemas.microsoft.com/office/drawing/2014/main" val="20008"/>
                    </a:ext>
                  </a:extLst>
                </a:gridCol>
              </a:tblGrid>
              <a:tr h="23130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UID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Name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Acronym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 err="1"/>
                        <a:t>Rel</a:t>
                      </a:r>
                      <a:endParaRPr lang="en-GB" sz="1200" dirty="0"/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WG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Target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Old 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New 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Change or comment</a:t>
                      </a: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65595"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960041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r>
                        <a:rPr lang="en-US" sz="1200" b="1" i="0" u="none" strike="noStrike" kern="1200" dirty="0" smtClean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Study on security enhancements for 5G multicast-broadcast services Phase 2</a:t>
                      </a:r>
                      <a:endParaRPr lang="en-GB" sz="1200" b="1" i="0" u="none" strike="noStrike" kern="1200" dirty="0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r>
                        <a:rPr lang="en-GB" sz="12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FS_5MBS_SEC_Ph2 </a:t>
                      </a:r>
                      <a:endParaRPr lang="en-GB" sz="1200" b="1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Rel-18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S3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Mar-2023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30%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 smtClean="0">
                          <a:solidFill>
                            <a:srgbClr val="FF0000"/>
                          </a:solidFill>
                        </a:rPr>
                        <a:t>50%</a:t>
                      </a:r>
                      <a:endParaRPr lang="en-GB" sz="1200" dirty="0">
                        <a:solidFill>
                          <a:srgbClr val="FF0000"/>
                        </a:solidFill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TR </a:t>
                      </a:r>
                      <a:r>
                        <a:rPr lang="en-GB" sz="1200" dirty="0" smtClean="0">
                          <a:solidFill>
                            <a:srgbClr val="FF0000"/>
                          </a:solidFill>
                        </a:rPr>
                        <a:t>33.883</a:t>
                      </a:r>
                      <a:endParaRPr lang="en-GB" sz="1200" dirty="0">
                        <a:solidFill>
                          <a:srgbClr val="FF0000"/>
                        </a:solidFill>
                      </a:endParaRP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20542108"/>
      </p:ext>
    </p:extLst>
  </p:cSld>
  <p:clrMapOvr>
    <a:masterClrMapping/>
  </p:clrMapOvr>
  <p:transition spd="slow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05791" y="1042564"/>
            <a:ext cx="8554481" cy="4467899"/>
          </a:xfrm>
        </p:spPr>
        <p:txBody>
          <a:bodyPr/>
          <a:lstStyle/>
          <a:p>
            <a:pPr marL="0" lvl="1" indent="0">
              <a:spcBef>
                <a:spcPts val="0"/>
              </a:spcBef>
              <a:spcAft>
                <a:spcPts val="300"/>
              </a:spcAft>
              <a:buNone/>
            </a:pPr>
            <a:endParaRPr lang="en-US" sz="1400" b="1" dirty="0"/>
          </a:p>
          <a:p>
            <a:pPr lvl="0">
              <a:spcBef>
                <a:spcPts val="0"/>
              </a:spcBef>
              <a:spcAft>
                <a:spcPts val="300"/>
              </a:spcAft>
            </a:pPr>
            <a:r>
              <a:rPr lang="de-DE" sz="1400" b="1" dirty="0"/>
              <a:t>Contentious Issue</a:t>
            </a:r>
            <a:r>
              <a:rPr lang="de-DE" sz="1400" dirty="0"/>
              <a:t>: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GB" sz="1400" dirty="0" smtClean="0"/>
              <a:t>Handling in MOCN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GB" sz="1400" dirty="0" smtClean="0"/>
              <a:t>TMGI  protection</a:t>
            </a:r>
            <a:endParaRPr lang="de-DE" sz="1400" dirty="0"/>
          </a:p>
          <a:p>
            <a:pPr>
              <a:spcBef>
                <a:spcPts val="0"/>
              </a:spcBef>
              <a:spcAft>
                <a:spcPts val="300"/>
              </a:spcAft>
            </a:pPr>
            <a:endParaRPr lang="de-DE" sz="1400" b="1" dirty="0"/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de-DE" sz="1400" b="1" dirty="0"/>
              <a:t>Focus for the Next Meeting </a:t>
            </a:r>
            <a:r>
              <a:rPr lang="de-DE" sz="1400" dirty="0"/>
              <a:t>: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US" sz="1400" dirty="0" smtClean="0"/>
              <a:t>Update to existing solutions</a:t>
            </a:r>
            <a:endParaRPr lang="en-US" sz="1400" dirty="0"/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US" sz="1400" dirty="0" smtClean="0"/>
              <a:t>New solution with minor system impact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US" sz="1400" dirty="0" smtClean="0"/>
              <a:t>Conclusion to the key issues </a:t>
            </a:r>
            <a:endParaRPr lang="en-US" sz="1400" dirty="0"/>
          </a:p>
          <a:p>
            <a:pPr>
              <a:spcBef>
                <a:spcPts val="0"/>
              </a:spcBef>
              <a:spcAft>
                <a:spcPts val="300"/>
              </a:spcAft>
            </a:pPr>
            <a:endParaRPr lang="en-US" altLang="zh-CN" sz="1400" b="1" dirty="0"/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en-US" altLang="zh-CN" sz="1400" b="1" dirty="0"/>
              <a:t>Overall Plan</a:t>
            </a:r>
            <a:r>
              <a:rPr lang="en-US" altLang="zh-CN" sz="1400" dirty="0"/>
              <a:t>: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US" altLang="zh-CN" sz="1400" dirty="0"/>
              <a:t>See dedicated slide</a:t>
            </a:r>
          </a:p>
          <a:p>
            <a:pPr>
              <a:spcBef>
                <a:spcPts val="0"/>
              </a:spcBef>
              <a:spcAft>
                <a:spcPts val="300"/>
              </a:spcAft>
            </a:pPr>
            <a:endParaRPr lang="en-US" altLang="zh-CN" sz="1400" b="1" dirty="0"/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en-US" altLang="zh-CN" sz="1400" b="1" dirty="0"/>
              <a:t>Risks: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US" sz="1400" dirty="0"/>
              <a:t>N</a:t>
            </a:r>
            <a:r>
              <a:rPr lang="en-US" sz="1400" dirty="0" smtClean="0"/>
              <a:t>o conclusion was agreed </a:t>
            </a:r>
            <a:r>
              <a:rPr lang="en-US" sz="1400" dirty="0"/>
              <a:t>at SA3 #</a:t>
            </a:r>
            <a:r>
              <a:rPr lang="en-US" sz="1400" dirty="0" smtClean="0"/>
              <a:t>109 meeting. </a:t>
            </a:r>
          </a:p>
        </p:txBody>
      </p:sp>
      <p:sp>
        <p:nvSpPr>
          <p:cNvPr id="5" name="TextBox 2">
            <a:extLst>
              <a:ext uri="{FF2B5EF4-FFF2-40B4-BE49-F238E27FC236}">
                <a16:creationId xmlns="" xmlns:a16="http://schemas.microsoft.com/office/drawing/2014/main" id="{AA3F033D-2F5F-4BA9-884E-0224675AD20F}"/>
              </a:ext>
            </a:extLst>
          </p:cNvPr>
          <p:cNvSpPr txBox="1"/>
          <p:nvPr/>
        </p:nvSpPr>
        <p:spPr>
          <a:xfrm>
            <a:off x="811529" y="411480"/>
            <a:ext cx="608858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FF0000"/>
                </a:solidFill>
              </a:rPr>
              <a:t>FS_MBS_SEC_Ph2 status </a:t>
            </a:r>
            <a:r>
              <a:rPr lang="en-US" sz="2000" dirty="0">
                <a:solidFill>
                  <a:srgbClr val="FF0000"/>
                </a:solidFill>
              </a:rPr>
              <a:t>after </a:t>
            </a:r>
            <a:r>
              <a:rPr lang="en-US" sz="2000" dirty="0" smtClean="0">
                <a:solidFill>
                  <a:srgbClr val="FF0000"/>
                </a:solidFill>
              </a:rPr>
              <a:t>SA3#109 </a:t>
            </a:r>
            <a:endParaRPr lang="en-US" sz="2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8811464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HideFromDelve xmlns="71c5aaf6-e6ce-465b-b873-5148d2a4c105">false</HideFromDelve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17A4B69EF56E94C827924DC4B490231" ma:contentTypeVersion="16" ma:contentTypeDescription="Create a new document." ma:contentTypeScope="" ma:versionID="9912d19776983c6aade29a3686f1c79f">
  <xsd:schema xmlns:xsd="http://www.w3.org/2001/XMLSchema" xmlns:xs="http://www.w3.org/2001/XMLSchema" xmlns:p="http://schemas.microsoft.com/office/2006/metadata/properties" xmlns:ns3="71c5aaf6-e6ce-465b-b873-5148d2a4c105" xmlns:ns4="e0d6c333-3612-4d65-a7f4-5976eb42d46a" xmlns:ns5="c67c731b-696e-4d20-8664-fee8943d9cc6" targetNamespace="http://schemas.microsoft.com/office/2006/metadata/properties" ma:root="true" ma:fieldsID="b1f01fd908848de894b0fc5cac9f1093" ns3:_="" ns4:_="" ns5:_="">
    <xsd:import namespace="71c5aaf6-e6ce-465b-b873-5148d2a4c105"/>
    <xsd:import namespace="e0d6c333-3612-4d65-a7f4-5976eb42d46a"/>
    <xsd:import namespace="c67c731b-696e-4d20-8664-fee8943d9cc6"/>
    <xsd:element name="properties">
      <xsd:complexType>
        <xsd:sequence>
          <xsd:element name="documentManagement">
            <xsd:complexType>
              <xsd:all>
                <xsd:element ref="ns3:_dlc_DocId" minOccurs="0"/>
                <xsd:element ref="ns3:_dlc_DocIdUrl" minOccurs="0"/>
                <xsd:element ref="ns3:_dlc_DocIdPersistId" minOccurs="0"/>
                <xsd:element ref="ns3:HideFromDelve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  <xsd:element ref="ns4:MediaServiceOCR" minOccurs="0"/>
                <xsd:element ref="ns4:MediaServiceGenerationTime" minOccurs="0"/>
                <xsd:element ref="ns4:MediaServiceEventHashCode" minOccurs="0"/>
                <xsd:element ref="ns4:MediaServiceLocation" minOccurs="0"/>
                <xsd:element ref="ns5:SharedWithUsers" minOccurs="0"/>
                <xsd:element ref="ns5:SharedWithDetails" minOccurs="0"/>
                <xsd:element ref="ns5:SharingHintHash" minOccurs="0"/>
                <xsd:element ref="ns4:MediaServiceAutoKeyPoints" minOccurs="0"/>
                <xsd:element ref="ns4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c5aaf6-e6ce-465b-b873-5148d2a4c105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HideFromDelve" ma:index="11" nillable="true" ma:displayName="HideFromDelve" ma:default="0" ma:internalName="HideFromDelve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0d6c333-3612-4d65-a7f4-5976eb42d46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2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3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ServiceAutoKeyPoints" ma:index="2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67c731b-696e-4d20-8664-fee8943d9cc6" elementFormDefault="qualified">
    <xsd:import namespace="http://schemas.microsoft.com/office/2006/documentManagement/types"/>
    <xsd:import namespace="http://schemas.microsoft.com/office/infopath/2007/PartnerControls"/>
    <xsd:element name="SharedWithUsers" ma:index="2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2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?mso-contentType ?>
<SharedContentType xmlns="Microsoft.SharePoint.Taxonomy.ContentTypeSync" SourceId="34c87397-5fc1-491e-85e7-d6110dbe9cbd" ContentTypeId="0x0101" PreviousValue="false"/>
</file>

<file path=customXml/item5.xml><?xml version="1.0" encoding="utf-8"?>
<?mso-contentType ?>
<spe:Receivers xmlns:spe="http://schemas.microsoft.com/sharepoint/events"/>
</file>

<file path=customXml/itemProps1.xml><?xml version="1.0" encoding="utf-8"?>
<ds:datastoreItem xmlns:ds="http://schemas.openxmlformats.org/officeDocument/2006/customXml" ds:itemID="{6C244691-0162-45DC-8925-D69A4F52A0CA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1DD099C7-CF44-471D-B7DF-D246DF2BD038}">
  <ds:schemaRefs>
    <ds:schemaRef ds:uri="c67c731b-696e-4d20-8664-fee8943d9cc6"/>
    <ds:schemaRef ds:uri="http://schemas.microsoft.com/office/2006/documentManagement/types"/>
    <ds:schemaRef ds:uri="http://purl.org/dc/elements/1.1/"/>
    <ds:schemaRef ds:uri="71c5aaf6-e6ce-465b-b873-5148d2a4c105"/>
    <ds:schemaRef ds:uri="http://purl.org/dc/terms/"/>
    <ds:schemaRef ds:uri="http://www.w3.org/XML/1998/namespace"/>
    <ds:schemaRef ds:uri="http://purl.org/dc/dcmitype/"/>
    <ds:schemaRef ds:uri="http://schemas.microsoft.com/office/infopath/2007/PartnerControls"/>
    <ds:schemaRef ds:uri="http://schemas.openxmlformats.org/package/2006/metadata/core-properties"/>
    <ds:schemaRef ds:uri="e0d6c333-3612-4d65-a7f4-5976eb42d46a"/>
    <ds:schemaRef ds:uri="http://schemas.microsoft.com/office/2006/metadata/properties"/>
  </ds:schemaRefs>
</ds:datastoreItem>
</file>

<file path=customXml/itemProps3.xml><?xml version="1.0" encoding="utf-8"?>
<ds:datastoreItem xmlns:ds="http://schemas.openxmlformats.org/officeDocument/2006/customXml" ds:itemID="{A72B9F3D-C684-4F3E-9670-5E464CA8BA2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c5aaf6-e6ce-465b-b873-5148d2a4c105"/>
    <ds:schemaRef ds:uri="e0d6c333-3612-4d65-a7f4-5976eb42d46a"/>
    <ds:schemaRef ds:uri="c67c731b-696e-4d20-8664-fee8943d9cc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4.xml><?xml version="1.0" encoding="utf-8"?>
<ds:datastoreItem xmlns:ds="http://schemas.openxmlformats.org/officeDocument/2006/customXml" ds:itemID="{889FBBD8-3D06-492C-9E53-CCC01A1B933A}">
  <ds:schemaRefs>
    <ds:schemaRef ds:uri="Microsoft.SharePoint.Taxonomy.ContentTypeSync"/>
  </ds:schemaRefs>
</ds:datastoreItem>
</file>

<file path=customXml/itemProps5.xml><?xml version="1.0" encoding="utf-8"?>
<ds:datastoreItem xmlns:ds="http://schemas.openxmlformats.org/officeDocument/2006/customXml" ds:itemID="{CD561E15-ED7D-426C-AAA3-BE3BEEF7B6CC}">
  <ds:schemaRefs>
    <ds:schemaRef ds:uri="http://schemas.microsoft.com/sharepoint/event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</TotalTime>
  <Words>368</Words>
  <Application>Microsoft Office PowerPoint</Application>
  <PresentationFormat>全屏显示(4:3)</PresentationFormat>
  <Paragraphs>98</Paragraphs>
  <Slides>5</Slides>
  <Notes>5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5</vt:i4>
      </vt:variant>
    </vt:vector>
  </HeadingPairs>
  <TitlesOfParts>
    <vt:vector size="11" baseType="lpstr">
      <vt:lpstr>宋体</vt:lpstr>
      <vt:lpstr>Arial</vt:lpstr>
      <vt:lpstr>Calibri</vt:lpstr>
      <vt:lpstr>Symbol</vt:lpstr>
      <vt:lpstr>Times New Roman</vt:lpstr>
      <vt:lpstr>Office Theme</vt:lpstr>
      <vt:lpstr>SA WG3 Status report for FS_MBS_SEC_Ph2 </vt:lpstr>
      <vt:lpstr>PowerPoint 演示文稿</vt:lpstr>
      <vt:lpstr>PowerPoint 演示文稿</vt:lpstr>
      <vt:lpstr>PowerPoint 演示文稿</vt:lpstr>
      <vt:lpstr>PowerPoint 演示文稿</vt:lpstr>
    </vt:vector>
  </TitlesOfParts>
  <Company>3GPP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Scrase</dc:creator>
  <cp:keywords>CTPClassification=CTP_NT</cp:keywords>
  <dc:description>© 2009  All rights reserved</dc:description>
  <cp:lastModifiedBy>Huawei</cp:lastModifiedBy>
  <cp:revision>1332</cp:revision>
  <dcterms:created xsi:type="dcterms:W3CDTF">2008-08-30T09:32:10Z</dcterms:created>
  <dcterms:modified xsi:type="dcterms:W3CDTF">2022-11-23T01:07:05Z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readonly">
    <vt:lpwstr/>
  </property>
  <property fmtid="{D5CDD505-2E9C-101B-9397-08002B2CF9AE}" pid="3" name="_change">
    <vt:lpwstr/>
  </property>
  <property fmtid="{D5CDD505-2E9C-101B-9397-08002B2CF9AE}" pid="4" name="_full-control">
    <vt:lpwstr/>
  </property>
  <property fmtid="{D5CDD505-2E9C-101B-9397-08002B2CF9AE}" pid="5" name="sflag">
    <vt:lpwstr>1559122847</vt:lpwstr>
  </property>
  <property fmtid="{D5CDD505-2E9C-101B-9397-08002B2CF9AE}" pid="6" name="TitusGUID">
    <vt:lpwstr>2c7635f8-94c0-4125-af53-3ffb066031e5</vt:lpwstr>
  </property>
  <property fmtid="{D5CDD505-2E9C-101B-9397-08002B2CF9AE}" pid="7" name="CTP_TimeStamp">
    <vt:lpwstr>2020-01-29 20:41:49Z</vt:lpwstr>
  </property>
  <property fmtid="{D5CDD505-2E9C-101B-9397-08002B2CF9AE}" pid="8" name="CTP_BU">
    <vt:lpwstr>NA</vt:lpwstr>
  </property>
  <property fmtid="{D5CDD505-2E9C-101B-9397-08002B2CF9AE}" pid="9" name="CTP_IDSID">
    <vt:lpwstr>NA</vt:lpwstr>
  </property>
  <property fmtid="{D5CDD505-2E9C-101B-9397-08002B2CF9AE}" pid="10" name="CTP_WWID">
    <vt:lpwstr>NA</vt:lpwstr>
  </property>
  <property fmtid="{D5CDD505-2E9C-101B-9397-08002B2CF9AE}" pid="11" name="CTPClassification">
    <vt:lpwstr>CTP_NT</vt:lpwstr>
  </property>
  <property fmtid="{D5CDD505-2E9C-101B-9397-08002B2CF9AE}" pid="12" name="ContentTypeId">
    <vt:lpwstr>0x010100C17A4B69EF56E94C827924DC4B490231</vt:lpwstr>
  </property>
  <property fmtid="{D5CDD505-2E9C-101B-9397-08002B2CF9AE}" pid="13" name="_2015_ms_pID_725343">
    <vt:lpwstr>(2)Zl3+bFH+xRaHxTSMCWFeaL9HxKX89wFGOOwJXQwTE5V87ELvXH4ogOLbkwgE4bStMlENlnko
9y9MMET+gpS0ZiDiIqUjOA34L6FntVoRYv7d4VhXev2maYWabjS/WS5d+gWYhJ3/t6wfkxvs
8eBXAdqwRdnSzXGeG1GLo2t16wcpXK9PSbWrd459Ql7Kcgka9rUPLGCD0oVU3nvS+CxNjGsp
NRxZqHy7LJPfj3E8qZ</vt:lpwstr>
  </property>
  <property fmtid="{D5CDD505-2E9C-101B-9397-08002B2CF9AE}" pid="14" name="_2015_ms_pID_7253431">
    <vt:lpwstr>hZbiOu62z8WuLw3lMhkncMAVRUat0ziLTW/6uYHXtokg0P+TYuFuif
5rLdUe482LxJWGGYoV+IvrDgP2R+uGT4H7c3Dso6wwg7ctmptcXLkFjQPmBtBkYDDYZ1X/Ne
1NKJIWSas57HoobCUnyLtX58KERiPsDW32wwLP5hBIQQBs7KksTm2DzZSAWkQJ3QyspNiYr6
CEjbgek8XUySpj21</vt:lpwstr>
  </property>
</Properties>
</file>