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6"/>
  </p:sldMasterIdLst>
  <p:notesMasterIdLst>
    <p:notesMasterId r:id="rId11"/>
  </p:notesMasterIdLst>
  <p:handoutMasterIdLst>
    <p:handoutMasterId r:id="rId12"/>
  </p:handoutMasterIdLst>
  <p:sldIdLst>
    <p:sldId id="795" r:id="rId7"/>
    <p:sldId id="800" r:id="rId8"/>
    <p:sldId id="801" r:id="rId9"/>
    <p:sldId id="802" r:id="rId10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>
    <p:extLst>
      <p:ext uri="{19B8F6BF-5375-455C-9EA6-DF929625EA0E}">
        <p15:presenceInfo xmlns:p15="http://schemas.microsoft.com/office/powerpoint/2012/main" userId="rapporteu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00"/>
    <a:srgbClr val="5C88D0"/>
    <a:srgbClr val="72AF2F"/>
    <a:srgbClr val="2A6EA8"/>
    <a:srgbClr val="FF7C80"/>
    <a:srgbClr val="FF3300"/>
    <a:srgbClr val="62A14D"/>
    <a:srgbClr val="C6D254"/>
    <a:srgbClr val="B1D254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489" autoAdjust="0"/>
    <p:restoredTop sz="94947" autoAdjust="0"/>
  </p:normalViewPr>
  <p:slideViewPr>
    <p:cSldViewPr snapToGrid="0">
      <p:cViewPr varScale="1">
        <p:scale>
          <a:sx n="105" d="100"/>
          <a:sy n="105" d="100"/>
        </p:scale>
        <p:origin x="533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54" d="100"/>
          <a:sy n="54" d="100"/>
        </p:scale>
        <p:origin x="2530" y="5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notesMaster" Target="notesMasters/notesMaster1.xml"/><Relationship Id="rId5" Type="http://schemas.openxmlformats.org/officeDocument/2006/relationships/customXml" Target="../customXml/item5.xml"/><Relationship Id="rId15" Type="http://schemas.openxmlformats.org/officeDocument/2006/relationships/viewProps" Target="viewProps.xml"/><Relationship Id="rId10" Type="http://schemas.openxmlformats.org/officeDocument/2006/relationships/slide" Target="slides/slide4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pPr>
                <a:defRPr/>
              </a:pPr>
              <a:t>11/23/2022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63662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pPr>
                <a:defRPr/>
              </a:pPr>
              <a:t>11/23/2022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73667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54695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988088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3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7273716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4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4918903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6480442" y="85317"/>
            <a:ext cx="146367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de-DE" sz="1400" b="1" dirty="0">
                <a:effectLst/>
              </a:rPr>
              <a:t>S3-xxxxxx</a:t>
            </a:r>
            <a:endParaRPr lang="en-GB" altLang="en-US" sz="1400" b="1" dirty="0">
              <a:solidFill>
                <a:schemeClr val="bg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941790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200150"/>
            <a:ext cx="8388350" cy="5084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57954627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xmlns="" id="{641FA1F3-DE19-45FD-B8B5-3A2B074D36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47252697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xmlns="" id="{6E4C6B85-7DC2-4461-9553-374FD2539E1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SA2 150E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2977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538163" y="6462713"/>
            <a:ext cx="5473170" cy="242887"/>
          </a:xfrm>
          <a:prstGeom prst="rect">
            <a:avLst/>
          </a:prstGeom>
          <a:noFill/>
        </p:spPr>
        <p:txBody>
          <a:bodyPr anchor="ctr">
            <a:normAutofit fontScale="92500" lnSpcReduction="10000"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altLang="de-DE" sz="1200" dirty="0">
                <a:solidFill>
                  <a:schemeClr val="bg1"/>
                </a:solidFill>
              </a:rPr>
              <a:t>SA3#109, Nov 14</a:t>
            </a:r>
            <a:r>
              <a:rPr lang="en-GB" altLang="de-DE" sz="1200" baseline="30000" dirty="0">
                <a:solidFill>
                  <a:schemeClr val="bg1"/>
                </a:solidFill>
              </a:rPr>
              <a:t>th</a:t>
            </a:r>
            <a:r>
              <a:rPr lang="en-GB" altLang="de-DE" sz="1200" dirty="0">
                <a:solidFill>
                  <a:schemeClr val="bg1"/>
                </a:solidFill>
              </a:rPr>
              <a:t> –Nov 18</a:t>
            </a:r>
            <a:r>
              <a:rPr lang="en-GB" altLang="de-DE" sz="1200" baseline="30000" dirty="0">
                <a:solidFill>
                  <a:schemeClr val="bg1"/>
                </a:solidFill>
              </a:rPr>
              <a:t>th</a:t>
            </a:r>
            <a:r>
              <a:rPr lang="en-GB" altLang="de-DE" sz="1200" dirty="0">
                <a:solidFill>
                  <a:schemeClr val="bg1"/>
                </a:solidFill>
              </a:rPr>
              <a:t>, 2022</a:t>
            </a:r>
          </a:p>
          <a:p>
            <a:pPr>
              <a:defRPr/>
            </a:pPr>
            <a:endParaRPr lang="en-GB" sz="1200" spc="300" dirty="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pPr algn="ctr">
                <a:defRPr/>
              </a:pPr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2020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67" r:id="rId2"/>
    <p:sldLayoutId id="2147483768" r:id="rId3"/>
    <p:sldLayoutId id="2147483769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838200" y="2282826"/>
            <a:ext cx="7772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lang="fr-FR" kern="0" smtClean="0"/>
              <a:t>SA WG3 Status report for FS_EDGE_Ph2</a:t>
            </a:r>
            <a:endParaRPr lang="en-GB" sz="3600" kern="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7" name="Subtitle 6"/>
          <p:cNvSpPr txBox="1">
            <a:spLocks/>
          </p:cNvSpPr>
          <p:nvPr/>
        </p:nvSpPr>
        <p:spPr bwMode="auto">
          <a:xfrm>
            <a:off x="1524000" y="4038600"/>
            <a:ext cx="6400800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None/>
              <a:defRPr sz="2400">
                <a:solidFill>
                  <a:schemeClr val="tx1"/>
                </a:solidFill>
                <a:latin typeface="+mn-lt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>
                <a:solidFill>
                  <a:schemeClr val="tx1"/>
                </a:solidFill>
                <a:latin typeface="+mn-lt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>
                <a:solidFill>
                  <a:schemeClr val="tx1"/>
                </a:solidFill>
                <a:latin typeface="+mn-lt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1600">
                <a:solidFill>
                  <a:schemeClr val="tx1"/>
                </a:solidFill>
                <a:latin typeface="+mn-lt"/>
              </a:defRPr>
            </a:lvl5pPr>
            <a:lvl6pPr marL="22860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1600">
                <a:solidFill>
                  <a:schemeClr val="tx1"/>
                </a:solidFill>
                <a:latin typeface="+mn-lt"/>
              </a:defRPr>
            </a:lvl6pPr>
            <a:lvl7pPr marL="27432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1600">
                <a:solidFill>
                  <a:schemeClr val="tx1"/>
                </a:solidFill>
                <a:latin typeface="+mn-lt"/>
              </a:defRPr>
            </a:lvl7pPr>
            <a:lvl8pPr marL="32004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1600">
                <a:solidFill>
                  <a:schemeClr val="tx1"/>
                </a:solidFill>
                <a:latin typeface="+mn-lt"/>
              </a:defRPr>
            </a:lvl8pPr>
            <a:lvl9pPr marL="36576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lnSpc>
                <a:spcPct val="80000"/>
              </a:lnSpc>
            </a:pPr>
            <a:r>
              <a:rPr lang="en-US" altLang="en-US" sz="2000" b="1" kern="0" smtClean="0"/>
              <a:t/>
            </a:r>
            <a:br>
              <a:rPr lang="en-US" altLang="en-US" sz="2000" b="1" kern="0" smtClean="0"/>
            </a:br>
            <a:r>
              <a:rPr lang="en-US" altLang="zh-CN" sz="1800" b="1" kern="0" smtClean="0">
                <a:latin typeface="Arial" charset="0"/>
              </a:rPr>
              <a:t>Bo Zhang</a:t>
            </a:r>
            <a:endParaRPr lang="en-GB" sz="1800" b="1" kern="0" smtClean="0">
              <a:latin typeface="Arial" charset="0"/>
            </a:endParaRPr>
          </a:p>
          <a:p>
            <a:pPr>
              <a:lnSpc>
                <a:spcPct val="80000"/>
              </a:lnSpc>
            </a:pPr>
            <a:r>
              <a:rPr lang="en-GB" sz="1800" b="1" kern="0" smtClean="0">
                <a:latin typeface="Arial" charset="0"/>
              </a:rPr>
              <a:t>Huawei</a:t>
            </a:r>
          </a:p>
          <a:p>
            <a:pPr>
              <a:lnSpc>
                <a:spcPct val="80000"/>
              </a:lnSpc>
              <a:defRPr/>
            </a:pPr>
            <a:endParaRPr lang="en-US" altLang="en-US" sz="2000" kern="0" smtClean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000" kern="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8441915"/>
      </p:ext>
    </p:extLst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05791" y="1125376"/>
            <a:ext cx="8554481" cy="5273395"/>
          </a:xfrm>
        </p:spPr>
        <p:txBody>
          <a:bodyPr/>
          <a:lstStyle/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In </a:t>
            </a:r>
            <a:r>
              <a:rPr lang="en-CA" sz="1800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August </a:t>
            </a: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meeting: </a:t>
            </a:r>
            <a:endParaRPr lang="en-CA" sz="18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C</a:t>
            </a:r>
            <a:r>
              <a:rPr lang="en-CA" sz="1400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oncentrate </a:t>
            </a:r>
            <a:r>
              <a:rPr lang="en-CA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on </a:t>
            </a:r>
            <a:r>
              <a:rPr lang="en-CA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key issue</a:t>
            </a:r>
            <a:r>
              <a:rPr lang="en-CA" sz="1400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s (</a:t>
            </a:r>
            <a:r>
              <a:rPr lang="en-CA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new and updated</a:t>
            </a:r>
            <a:r>
              <a:rPr lang="en-CA" sz="1400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).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Evaluation on solutions for KI 2.2</a:t>
            </a:r>
            <a:r>
              <a:rPr lang="en-CA" sz="1400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“</a:t>
            </a:r>
            <a:r>
              <a:rPr lang="en-GB" altLang="zh-CN" sz="1400" dirty="0" smtClean="0"/>
              <a:t>Authentication </a:t>
            </a:r>
            <a:r>
              <a:rPr lang="en-GB" altLang="zh-CN" sz="1400" dirty="0"/>
              <a:t>mechanism selection between EEC and </a:t>
            </a:r>
            <a:r>
              <a:rPr lang="en-GB" altLang="zh-CN" sz="1400" dirty="0" smtClean="0"/>
              <a:t>ECS/EES”</a:t>
            </a:r>
            <a:r>
              <a:rPr lang="en-CA" altLang="zh-CN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CA" sz="1400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are welcomed. 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800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In October meeting</a:t>
            </a:r>
            <a:r>
              <a:rPr lang="en-CA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: </a:t>
            </a:r>
            <a:endParaRPr lang="en-CA" sz="1800" dirty="0" smtClean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C</a:t>
            </a:r>
            <a:r>
              <a:rPr lang="en-CA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oncentrate </a:t>
            </a:r>
            <a:r>
              <a:rPr lang="en-CA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on solutions </a:t>
            </a:r>
            <a:r>
              <a:rPr lang="en-CA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and evaluation for KI 2.2 (new </a:t>
            </a:r>
            <a:r>
              <a:rPr lang="en-CA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and updated). </a:t>
            </a:r>
            <a:endParaRPr lang="en-CA" sz="1400" dirty="0" smtClean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u="sng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New key issues </a:t>
            </a:r>
            <a:r>
              <a:rPr lang="en-CA" sz="1400" u="sng" dirty="0">
                <a:latin typeface="Calibri" panose="020F0502020204030204" pitchFamily="34" charset="0"/>
                <a:ea typeface="Times New Roman" panose="02020603050405020304" pitchFamily="18" charset="0"/>
              </a:rPr>
              <a:t>are not expected </a:t>
            </a:r>
            <a:r>
              <a:rPr lang="en-CA" sz="1400" u="sng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after October </a:t>
            </a:r>
            <a:r>
              <a:rPr lang="en-CA" sz="1400" u="sng" dirty="0">
                <a:latin typeface="Calibri" panose="020F0502020204030204" pitchFamily="34" charset="0"/>
                <a:ea typeface="Times New Roman" panose="02020603050405020304" pitchFamily="18" charset="0"/>
              </a:rPr>
              <a:t>meeting</a:t>
            </a:r>
            <a:r>
              <a:rPr lang="en-CA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 . </a:t>
            </a:r>
            <a:r>
              <a:rPr lang="en-CA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(</a:t>
            </a:r>
            <a:r>
              <a:rPr lang="en-US" altLang="zh-CN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However, </a:t>
            </a:r>
            <a:r>
              <a:rPr lang="en-CA" altLang="zh-CN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c</a:t>
            </a:r>
            <a:r>
              <a:rPr lang="en-CA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onsidering the timeline of SA2 and SA6 group</a:t>
            </a:r>
            <a:r>
              <a:rPr lang="en-CA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,</a:t>
            </a:r>
            <a:r>
              <a:rPr lang="en-CA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 SA2/SA6-related new key issue is also welcome if any.)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800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In November meeting: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C</a:t>
            </a:r>
            <a:r>
              <a:rPr lang="en-CA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oncentrate </a:t>
            </a:r>
            <a:r>
              <a:rPr lang="en-CA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on </a:t>
            </a:r>
            <a:r>
              <a:rPr lang="en-CA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solution update and conclusion.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The TR is expected to sent for information.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u="sng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WID proposal may be submitted for discussion and endorsement. 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US" altLang="zh-CN" sz="1800" dirty="0" smtClean="0">
                <a:solidFill>
                  <a:srgbClr val="0070C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In </a:t>
            </a:r>
            <a:r>
              <a:rPr lang="en-US" sz="1800" dirty="0" smtClean="0">
                <a:solidFill>
                  <a:srgbClr val="0070C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January meeting: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dirty="0" smtClean="0">
                <a:solidFill>
                  <a:srgbClr val="0070C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Finish the conclusion on Key issue #</a:t>
            </a:r>
            <a:r>
              <a:rPr lang="en-US" sz="1400" dirty="0" smtClean="0">
                <a:solidFill>
                  <a:srgbClr val="0070C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2.1, #2.2 #2.3, and #2.6. </a:t>
            </a:r>
            <a:endParaRPr lang="en-US" sz="1400" dirty="0" smtClean="0">
              <a:solidFill>
                <a:srgbClr val="0070C0"/>
              </a:solidFill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US" altLang="zh-CN" sz="1800" dirty="0" smtClean="0">
                <a:solidFill>
                  <a:srgbClr val="0070C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In February meeting: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400" dirty="0" smtClean="0">
                <a:solidFill>
                  <a:srgbClr val="0070C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Start normative work. </a:t>
            </a:r>
            <a:r>
              <a:rPr lang="en-US" altLang="zh-CN" sz="1400" u="sng" dirty="0">
                <a:solidFill>
                  <a:srgbClr val="0070C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The TR is expected to be sent for approval</a:t>
            </a:r>
            <a:endParaRPr lang="en-US" altLang="zh-CN" sz="1400" dirty="0" smtClean="0">
              <a:solidFill>
                <a:srgbClr val="0070C0"/>
              </a:solidFill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US" sz="1800" dirty="0" smtClean="0">
                <a:solidFill>
                  <a:srgbClr val="0070C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In April meeting: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u="sng" dirty="0" smtClean="0">
                <a:solidFill>
                  <a:srgbClr val="0070C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Finalize </a:t>
            </a:r>
            <a:r>
              <a:rPr lang="en-US" sz="1400" u="sng" dirty="0">
                <a:solidFill>
                  <a:srgbClr val="0070C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normative work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endParaRPr lang="en-CA" sz="1800" u="sng" dirty="0" smtClean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156B83FC-25A3-44B2-9ABF-4705626AB921}"/>
              </a:ext>
            </a:extLst>
          </p:cNvPr>
          <p:cNvSpPr txBox="1"/>
          <p:nvPr/>
        </p:nvSpPr>
        <p:spPr>
          <a:xfrm>
            <a:off x="405791" y="756044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 err="1">
                <a:solidFill>
                  <a:srgbClr val="FF0000"/>
                </a:solidFill>
              </a:rPr>
              <a:t>Overall</a:t>
            </a:r>
            <a:r>
              <a:rPr lang="fr-FR" sz="1800" dirty="0">
                <a:solidFill>
                  <a:srgbClr val="FF0000"/>
                </a:solidFill>
              </a:rPr>
              <a:t> plan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A6A27327-DB1C-4EF3-8FA2-A10DF7DB2B50}"/>
              </a:ext>
            </a:extLst>
          </p:cNvPr>
          <p:cNvSpPr txBox="1"/>
          <p:nvPr/>
        </p:nvSpPr>
        <p:spPr>
          <a:xfrm>
            <a:off x="2379847" y="294379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FS_EDGE_Ph2  Status  </a:t>
            </a:r>
          </a:p>
        </p:txBody>
      </p:sp>
    </p:spTree>
    <p:extLst>
      <p:ext uri="{BB962C8B-B14F-4D97-AF65-F5344CB8AC3E}">
        <p14:creationId xmlns:p14="http://schemas.microsoft.com/office/powerpoint/2010/main" val="781093454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4">
            <a:extLst>
              <a:ext uri="{FF2B5EF4-FFF2-40B4-BE49-F238E27FC236}">
                <a16:creationId xmlns="" xmlns:a16="http://schemas.microsoft.com/office/drawing/2014/main" id="{0C460251-77A8-48CE-AADB-326E505C80B5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779682078"/>
              </p:ext>
            </p:extLst>
          </p:nvPr>
        </p:nvGraphicFramePr>
        <p:xfrm>
          <a:off x="454282" y="1373891"/>
          <a:ext cx="8474973" cy="43549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65016">
                  <a:extLst>
                    <a:ext uri="{9D8B030D-6E8A-4147-A177-3AD203B41FA5}">
                      <a16:colId xmlns="" xmlns:a16="http://schemas.microsoft.com/office/drawing/2014/main" val="1084802273"/>
                    </a:ext>
                  </a:extLst>
                </a:gridCol>
                <a:gridCol w="3309957">
                  <a:extLst>
                    <a:ext uri="{9D8B030D-6E8A-4147-A177-3AD203B41FA5}">
                      <a16:colId xmlns="" xmlns:a16="http://schemas.microsoft.com/office/drawing/2014/main" val="368405616"/>
                    </a:ext>
                  </a:extLst>
                </a:gridCol>
              </a:tblGrid>
              <a:tr h="460610">
                <a:tc>
                  <a:txBody>
                    <a:bodyPr/>
                    <a:lstStyle/>
                    <a:p>
                      <a:r>
                        <a:rPr lang="en-US" dirty="0"/>
                        <a:t>Key Issues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 Solution status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859629202"/>
                  </a:ext>
                </a:extLst>
              </a:tr>
              <a:tr h="525005">
                <a:tc>
                  <a:txBody>
                    <a:bodyPr/>
                    <a:lstStyle/>
                    <a:p>
                      <a:r>
                        <a:rPr lang="en-GB" altLang="zh-CN" sz="11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Key issue #1.1: How to authorize PDU session to support local traffic routing to access an EHE in the VPLMN</a:t>
                      </a:r>
                      <a:endParaRPr lang="en-US" sz="1100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1100" dirty="0" smtClean="0"/>
                        <a:t>concluded</a:t>
                      </a:r>
                      <a:endParaRPr lang="en-US" sz="1100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172544180"/>
                  </a:ext>
                </a:extLst>
              </a:tr>
              <a:tr h="460610">
                <a:tc>
                  <a:txBody>
                    <a:bodyPr/>
                    <a:lstStyle/>
                    <a:p>
                      <a:r>
                        <a:rPr lang="en-GB" altLang="zh-CN" sz="11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Key Issue #2.1: Authentication and authorization of the EEC/UE by the ECS/EES</a:t>
                      </a:r>
                      <a:endParaRPr lang="en-US" sz="1100" dirty="0"/>
                    </a:p>
                  </a:txBody>
                  <a:tcPr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1100" dirty="0" smtClean="0"/>
                        <a:t>Under discussion</a:t>
                      </a:r>
                      <a:endParaRPr lang="en-US" altLang="zh-CN" sz="1100" dirty="0"/>
                    </a:p>
                  </a:txBody>
                  <a:tcPr>
                    <a:solidFill>
                      <a:srgbClr val="FF7C8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313291565"/>
                  </a:ext>
                </a:extLst>
              </a:tr>
              <a:tr h="937509"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Key issue #2.2: Authentication mechanism selection between EEC and ECS/EES</a:t>
                      </a:r>
                      <a:endParaRPr lang="en-US" sz="1100" dirty="0"/>
                    </a:p>
                  </a:txBody>
                  <a:tcPr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Under</a:t>
                      </a:r>
                      <a:r>
                        <a:rPr lang="en-US" sz="1100" baseline="0" dirty="0" smtClean="0"/>
                        <a:t> discussion.</a:t>
                      </a:r>
                    </a:p>
                    <a:p>
                      <a:endParaRPr lang="en-US" sz="1100" baseline="0" dirty="0" smtClean="0"/>
                    </a:p>
                    <a:p>
                      <a:r>
                        <a:rPr lang="en-US" sz="1100" baseline="0" dirty="0" smtClean="0"/>
                        <a:t>Sol#22 </a:t>
                      </a:r>
                      <a:r>
                        <a:rPr lang="en-US" sz="1100" baseline="0" dirty="0" smtClean="0"/>
                        <a:t>re</a:t>
                      </a:r>
                      <a:r>
                        <a:rPr lang="en-US" altLang="zh-CN" sz="1100" baseline="0" dirty="0" smtClean="0"/>
                        <a:t>l</a:t>
                      </a:r>
                      <a:r>
                        <a:rPr lang="en-US" sz="1100" baseline="0" dirty="0" smtClean="0"/>
                        <a:t>ies </a:t>
                      </a:r>
                      <a:r>
                        <a:rPr lang="en-US" sz="1100" baseline="0" dirty="0" smtClean="0"/>
                        <a:t>on the </a:t>
                      </a:r>
                      <a:r>
                        <a:rPr lang="en-US" sz="1100" baseline="0" dirty="0" smtClean="0"/>
                        <a:t>existing </a:t>
                      </a:r>
                      <a:r>
                        <a:rPr lang="en-US" sz="1100" baseline="0" dirty="0" smtClean="0"/>
                        <a:t>mechanism, and should be OK with EDGE group. Please </a:t>
                      </a:r>
                      <a:r>
                        <a:rPr lang="en-US" altLang="zh-CN" sz="1100" baseline="0" dirty="0" smtClean="0"/>
                        <a:t>take it into account.</a:t>
                      </a:r>
                      <a:endParaRPr lang="en-US" sz="1100" dirty="0"/>
                    </a:p>
                  </a:txBody>
                  <a:tcPr>
                    <a:solidFill>
                      <a:srgbClr val="FF7C8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32437073"/>
                  </a:ext>
                </a:extLst>
              </a:tr>
              <a:tr h="460610"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Key issue #2.3: Authentication and Authorization between V-ECS and H-ECS</a:t>
                      </a:r>
                      <a:endParaRPr lang="en-US" sz="1100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1100" dirty="0" smtClean="0">
                          <a:solidFill>
                            <a:srgbClr val="FF0000"/>
                          </a:solidFill>
                        </a:rPr>
                        <a:t>Conditional</a:t>
                      </a:r>
                      <a:r>
                        <a:rPr lang="en-US" altLang="zh-CN" sz="1100" baseline="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n-US" altLang="zh-CN" sz="1100" dirty="0" smtClean="0">
                          <a:solidFill>
                            <a:srgbClr val="FF0000"/>
                          </a:solidFill>
                        </a:rPr>
                        <a:t>Concluded with one</a:t>
                      </a:r>
                      <a:r>
                        <a:rPr lang="en-US" altLang="zh-CN" sz="1100" baseline="0" dirty="0" smtClean="0">
                          <a:solidFill>
                            <a:srgbClr val="FF0000"/>
                          </a:solidFill>
                        </a:rPr>
                        <a:t> EN from Samsung.</a:t>
                      </a:r>
                      <a:endParaRPr lang="en-US" altLang="zh-CN" sz="11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752758124"/>
                  </a:ext>
                </a:extLst>
              </a:tr>
              <a:tr h="460610"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Key issue #2.4: Transport security for the EDGE10 interface</a:t>
                      </a:r>
                      <a:endParaRPr lang="en-US" sz="1100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1100" dirty="0" smtClean="0"/>
                        <a:t>concluded</a:t>
                      </a:r>
                      <a:endParaRPr lang="en-US" altLang="zh-CN" sz="1100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794121967"/>
                  </a:ext>
                </a:extLst>
              </a:tr>
              <a:tr h="525005"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Key issue #2.5: Authentication and Authorization between AC and EEC</a:t>
                      </a:r>
                      <a:endParaRPr lang="en-US" sz="1100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100" dirty="0" smtClean="0"/>
                        <a:t>concluded</a:t>
                      </a:r>
                    </a:p>
                    <a:p>
                      <a:endParaRPr lang="en-US" sz="1100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525005"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Key issue #2.6: New KI on authorization between </a:t>
                      </a:r>
                      <a:r>
                        <a:rPr lang="en-US" sz="1100" dirty="0" err="1" smtClean="0"/>
                        <a:t>EESes</a:t>
                      </a:r>
                      <a:endParaRPr lang="en-US" sz="1100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Not concluded.</a:t>
                      </a:r>
                      <a:r>
                        <a:rPr lang="en-US" sz="1100" baseline="0" dirty="0" smtClean="0"/>
                        <a:t> </a:t>
                      </a:r>
                    </a:p>
                    <a:p>
                      <a:r>
                        <a:rPr lang="en-US" sz="1100" baseline="0" dirty="0" smtClean="0">
                          <a:solidFill>
                            <a:srgbClr val="FF0000"/>
                          </a:solidFill>
                        </a:rPr>
                        <a:t>Concerns from IDCC on authorization</a:t>
                      </a:r>
                      <a:endParaRPr lang="en-US" sz="11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156B83FC-25A3-44B2-9ABF-4705626AB921}"/>
              </a:ext>
            </a:extLst>
          </p:cNvPr>
          <p:cNvSpPr txBox="1"/>
          <p:nvPr/>
        </p:nvSpPr>
        <p:spPr>
          <a:xfrm>
            <a:off x="405791" y="754743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>
                <a:solidFill>
                  <a:srgbClr val="FF0000"/>
                </a:solidFill>
              </a:rPr>
              <a:t>TR Summary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11" name="TextBox 3">
            <a:extLst>
              <a:ext uri="{FF2B5EF4-FFF2-40B4-BE49-F238E27FC236}">
                <a16:creationId xmlns="" xmlns:a16="http://schemas.microsoft.com/office/drawing/2014/main" id="{A6A27327-DB1C-4EF3-8FA2-A10DF7DB2B50}"/>
              </a:ext>
            </a:extLst>
          </p:cNvPr>
          <p:cNvSpPr txBox="1"/>
          <p:nvPr/>
        </p:nvSpPr>
        <p:spPr>
          <a:xfrm>
            <a:off x="2379847" y="294379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>
                <a:solidFill>
                  <a:srgbClr val="FF0000"/>
                </a:solidFill>
              </a:rPr>
              <a:t>FS_EDGE_Ph2</a:t>
            </a:r>
            <a:r>
              <a:rPr lang="en-US" sz="2400" dirty="0" smtClean="0">
                <a:solidFill>
                  <a:srgbClr val="FF0000"/>
                </a:solidFill>
              </a:rPr>
              <a:t>  </a:t>
            </a:r>
            <a:r>
              <a:rPr lang="en-US" sz="2400" dirty="0">
                <a:solidFill>
                  <a:srgbClr val="FF0000"/>
                </a:solidFill>
              </a:rPr>
              <a:t>Status  </a:t>
            </a:r>
          </a:p>
        </p:txBody>
      </p:sp>
      <p:sp>
        <p:nvSpPr>
          <p:cNvPr id="12" name="Content Placeholder 7"/>
          <p:cNvSpPr>
            <a:spLocks noGrp="1"/>
          </p:cNvSpPr>
          <p:nvPr>
            <p:ph sz="half" idx="2"/>
          </p:nvPr>
        </p:nvSpPr>
        <p:spPr>
          <a:xfrm>
            <a:off x="516627" y="5899716"/>
            <a:ext cx="8554481" cy="362539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altLang="zh-CN" sz="1800" dirty="0" smtClean="0"/>
              <a:t>All the conclusions should be solved during the SA3#109-bis meeting</a:t>
            </a: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</p:txBody>
      </p:sp>
    </p:spTree>
    <p:extLst>
      <p:ext uri="{BB962C8B-B14F-4D97-AF65-F5344CB8AC3E}">
        <p14:creationId xmlns:p14="http://schemas.microsoft.com/office/powerpoint/2010/main" val="3620617727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34974" y="2456862"/>
            <a:ext cx="8554481" cy="354828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General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600" dirty="0"/>
              <a:t>TR </a:t>
            </a:r>
            <a:r>
              <a:rPr lang="de-DE" altLang="de-DE" sz="1600" dirty="0" smtClean="0"/>
              <a:t>33.739 v0.4.0 </a:t>
            </a:r>
            <a:r>
              <a:rPr lang="de-DE" altLang="de-DE" sz="1600" dirty="0"/>
              <a:t>contains </a:t>
            </a:r>
            <a:r>
              <a:rPr lang="de-DE" altLang="de-DE" sz="1600" dirty="0" smtClean="0"/>
              <a:t>scope, 7 </a:t>
            </a:r>
            <a:r>
              <a:rPr lang="de-DE" altLang="de-DE" sz="1600" dirty="0"/>
              <a:t>key </a:t>
            </a:r>
            <a:r>
              <a:rPr lang="de-DE" altLang="de-DE" sz="1600" dirty="0" smtClean="0"/>
              <a:t>issues, and 22 solutions. </a:t>
            </a:r>
            <a:endParaRPr lang="de-DE" altLang="de-DE" sz="1600" dirty="0"/>
          </a:p>
          <a:p>
            <a:pPr marL="457200" lvl="1" indent="0">
              <a:spcBef>
                <a:spcPts val="0"/>
              </a:spcBef>
              <a:spcAft>
                <a:spcPts val="0"/>
              </a:spcAft>
              <a:buNone/>
            </a:pPr>
            <a:endParaRPr lang="en-US" altLang="zh-CN" sz="16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 err="1"/>
              <a:t>Dependencies</a:t>
            </a:r>
            <a:r>
              <a:rPr lang="de-DE" altLang="de-DE" sz="1600" b="1" dirty="0"/>
              <a:t>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zh-CN" sz="1600" dirty="0" smtClean="0"/>
              <a:t>SA2 SID (</a:t>
            </a:r>
            <a:r>
              <a:rPr lang="en-GB" altLang="zh-CN" sz="1600" dirty="0"/>
              <a:t>TR 23.700-48: "5G System Enhancements for Edge Computing; Phase 2"</a:t>
            </a:r>
            <a:r>
              <a:rPr lang="en-US" altLang="zh-CN" sz="1600" dirty="0" smtClean="0"/>
              <a:t>)</a:t>
            </a:r>
          </a:p>
          <a:p>
            <a:pPr lvl="2">
              <a:spcBef>
                <a:spcPts val="0"/>
              </a:spcBef>
              <a:spcAft>
                <a:spcPts val="0"/>
              </a:spcAft>
            </a:pPr>
            <a:r>
              <a:rPr lang="en-US" altLang="zh-CN" sz="1600" dirty="0"/>
              <a:t>Solutions available to all key issues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zh-CN" sz="1600" dirty="0" smtClean="0"/>
              <a:t>SA6 </a:t>
            </a:r>
            <a:r>
              <a:rPr lang="en-US" altLang="zh-CN" sz="1600" dirty="0"/>
              <a:t>SID </a:t>
            </a:r>
            <a:r>
              <a:rPr lang="en-US" altLang="zh-CN" sz="1600" dirty="0" smtClean="0"/>
              <a:t>(</a:t>
            </a:r>
            <a:r>
              <a:rPr lang="en-GB" altLang="zh-CN" sz="1600" dirty="0"/>
              <a:t>TR 23.700-98: "</a:t>
            </a:r>
            <a:r>
              <a:rPr lang="en-IN" altLang="zh-CN" sz="1600" dirty="0"/>
              <a:t>Study on Enhanced architecture for enabling Edge Applications</a:t>
            </a:r>
            <a:r>
              <a:rPr lang="en-GB" altLang="zh-CN" sz="1600" dirty="0"/>
              <a:t> "</a:t>
            </a:r>
            <a:r>
              <a:rPr lang="en-US" altLang="zh-CN" sz="1600" dirty="0" smtClean="0"/>
              <a:t>)</a:t>
            </a:r>
            <a:endParaRPr lang="en-US" altLang="zh-CN" sz="1600" dirty="0"/>
          </a:p>
          <a:p>
            <a:pPr lvl="2">
              <a:spcBef>
                <a:spcPts val="0"/>
              </a:spcBef>
              <a:spcAft>
                <a:spcPts val="0"/>
              </a:spcAft>
            </a:pPr>
            <a:r>
              <a:rPr lang="en-US" altLang="zh-CN" sz="1600" dirty="0"/>
              <a:t>Solutions available to all key issues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</p:txBody>
      </p:sp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AA3F033D-2F5F-4BA9-884E-0224675AD20F}"/>
              </a:ext>
            </a:extLst>
          </p:cNvPr>
          <p:cNvSpPr txBox="1"/>
          <p:nvPr/>
        </p:nvSpPr>
        <p:spPr>
          <a:xfrm>
            <a:off x="811529" y="411480"/>
            <a:ext cx="608858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dirty="0">
                <a:solidFill>
                  <a:srgbClr val="FF0000"/>
                </a:solidFill>
              </a:rPr>
              <a:t>FS_EDGE_Ph2</a:t>
            </a:r>
            <a:r>
              <a:rPr lang="en-US" sz="2000" dirty="0" smtClean="0">
                <a:solidFill>
                  <a:srgbClr val="FF0000"/>
                </a:solidFill>
              </a:rPr>
              <a:t> status </a:t>
            </a:r>
            <a:r>
              <a:rPr lang="en-US" sz="2000" dirty="0">
                <a:solidFill>
                  <a:srgbClr val="FF0000"/>
                </a:solidFill>
              </a:rPr>
              <a:t>after </a:t>
            </a:r>
            <a:r>
              <a:rPr lang="en-US" sz="2000" dirty="0" smtClean="0">
                <a:solidFill>
                  <a:srgbClr val="FF0000"/>
                </a:solidFill>
              </a:rPr>
              <a:t>SA3#109</a:t>
            </a:r>
            <a:endParaRPr lang="en-US" sz="2000" dirty="0">
              <a:solidFill>
                <a:srgbClr val="FF0000"/>
              </a:solidFill>
            </a:endParaRPr>
          </a:p>
        </p:txBody>
      </p:sp>
      <p:graphicFrame>
        <p:nvGraphicFramePr>
          <p:cNvPr id="6" name="Table 5">
            <a:extLst>
              <a:ext uri="{FF2B5EF4-FFF2-40B4-BE49-F238E27FC236}">
                <a16:creationId xmlns="" xmlns:a16="http://schemas.microsoft.com/office/drawing/2014/main" id="{2CC3822B-8EE6-43D0-AD7D-D7B78ECF3BE1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301625" y="1287463"/>
          <a:ext cx="8687186" cy="871225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93281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639728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009803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556709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323284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667362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456211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722689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  <a:gridCol w="1378585">
                  <a:extLst>
                    <a:ext uri="{9D8B030D-6E8A-4147-A177-3AD203B41FA5}">
                      <a16:colId xmlns="" xmlns:a16="http://schemas.microsoft.com/office/drawing/2014/main" val="20008"/>
                    </a:ext>
                  </a:extLst>
                </a:gridCol>
              </a:tblGrid>
              <a:tr h="2313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err="1"/>
                        <a:t>Rel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WG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New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65595"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950023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200" b="1" i="0" u="none" strike="noStrike" kern="1200" dirty="0" smtClean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Study on Security Enhancement of support for Edge Computing — phase 2</a:t>
                      </a:r>
                      <a:endParaRPr lang="en-GB" sz="1200" b="1" i="0" u="none" strike="noStrike" kern="1200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r>
                        <a:rPr lang="en-GB" sz="12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FS_EDGE_Ph2</a:t>
                      </a:r>
                      <a:endParaRPr lang="en-GB" sz="12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Rel-18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Q2-2023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50%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smtClean="0">
                          <a:solidFill>
                            <a:srgbClr val="FF0000"/>
                          </a:solidFill>
                        </a:rPr>
                        <a:t>70%</a:t>
                      </a:r>
                      <a:endParaRPr lang="en-GB" sz="1200" dirty="0">
                        <a:solidFill>
                          <a:srgbClr val="FF0000"/>
                        </a:solidFill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TR </a:t>
                      </a:r>
                      <a:r>
                        <a:rPr lang="en-GB" sz="1200" dirty="0" smtClean="0">
                          <a:solidFill>
                            <a:srgbClr val="FF0000"/>
                          </a:solidFill>
                        </a:rPr>
                        <a:t>33.739</a:t>
                      </a:r>
                      <a:endParaRPr lang="en-GB" sz="1200" dirty="0">
                        <a:solidFill>
                          <a:srgbClr val="FF0000"/>
                        </a:solidFill>
                      </a:endParaRP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88147815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17A4B69EF56E94C827924DC4B490231" ma:contentTypeVersion="16" ma:contentTypeDescription="Create a new document." ma:contentTypeScope="" ma:versionID="9912d19776983c6aade29a3686f1c79f">
  <xsd:schema xmlns:xsd="http://www.w3.org/2001/XMLSchema" xmlns:xs="http://www.w3.org/2001/XMLSchema" xmlns:p="http://schemas.microsoft.com/office/2006/metadata/properties" xmlns:ns3="71c5aaf6-e6ce-465b-b873-5148d2a4c105" xmlns:ns4="e0d6c333-3612-4d65-a7f4-5976eb42d46a" xmlns:ns5="c67c731b-696e-4d20-8664-fee8943d9cc6" targetNamespace="http://schemas.microsoft.com/office/2006/metadata/properties" ma:root="true" ma:fieldsID="b1f01fd908848de894b0fc5cac9f1093" ns3:_="" ns4:_="" ns5:_="">
    <xsd:import namespace="71c5aaf6-e6ce-465b-b873-5148d2a4c105"/>
    <xsd:import namespace="e0d6c333-3612-4d65-a7f4-5976eb42d46a"/>
    <xsd:import namespace="c67c731b-696e-4d20-8664-fee8943d9cc6"/>
    <xsd:element name="properties">
      <xsd:complexType>
        <xsd:sequence>
          <xsd:element name="documentManagement">
            <xsd:complexType>
              <xsd:all>
                <xsd:element ref="ns3:_dlc_DocId" minOccurs="0"/>
                <xsd:element ref="ns3:_dlc_DocIdUrl" minOccurs="0"/>
                <xsd:element ref="ns3:_dlc_DocIdPersistId" minOccurs="0"/>
                <xsd:element ref="ns3:HideFromDelve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Location" minOccurs="0"/>
                <xsd:element ref="ns5:SharedWithUsers" minOccurs="0"/>
                <xsd:element ref="ns5:SharedWithDetails" minOccurs="0"/>
                <xsd:element ref="ns5:SharingHintHash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c5aaf6-e6ce-465b-b873-5148d2a4c105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HideFromDelve" ma:index="11" nillable="true" ma:displayName="HideFromDelve" ma:default="0" ma:internalName="HideFromDelv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0d6c333-3612-4d65-a7f4-5976eb42d46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ServiceAutoKeyPoints" ma:index="2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7c731b-696e-4d20-8664-fee8943d9cc6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HideFromDelve xmlns="71c5aaf6-e6ce-465b-b873-5148d2a4c105">false</HideFromDelve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?mso-contentType ?>
<spe:Receivers xmlns:spe="http://schemas.microsoft.com/sharepoint/events"/>
</file>

<file path=customXml/item5.xml><?xml version="1.0" encoding="utf-8"?>
<?mso-contentType ?>
<SharedContentType xmlns="Microsoft.SharePoint.Taxonomy.ContentTypeSync" SourceId="34c87397-5fc1-491e-85e7-d6110dbe9cbd" ContentTypeId="0x0101" PreviousValue="false"/>
</file>

<file path=customXml/itemProps1.xml><?xml version="1.0" encoding="utf-8"?>
<ds:datastoreItem xmlns:ds="http://schemas.openxmlformats.org/officeDocument/2006/customXml" ds:itemID="{A72B9F3D-C684-4F3E-9670-5E464CA8BA2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c5aaf6-e6ce-465b-b873-5148d2a4c105"/>
    <ds:schemaRef ds:uri="e0d6c333-3612-4d65-a7f4-5976eb42d46a"/>
    <ds:schemaRef ds:uri="c67c731b-696e-4d20-8664-fee8943d9cc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DD099C7-CF44-471D-B7DF-D246DF2BD038}">
  <ds:schemaRefs>
    <ds:schemaRef ds:uri="c67c731b-696e-4d20-8664-fee8943d9cc6"/>
    <ds:schemaRef ds:uri="http://schemas.microsoft.com/office/2006/documentManagement/types"/>
    <ds:schemaRef ds:uri="http://purl.org/dc/elements/1.1/"/>
    <ds:schemaRef ds:uri="71c5aaf6-e6ce-465b-b873-5148d2a4c105"/>
    <ds:schemaRef ds:uri="http://purl.org/dc/terms/"/>
    <ds:schemaRef ds:uri="http://www.w3.org/XML/1998/namespace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e0d6c333-3612-4d65-a7f4-5976eb42d46a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6C244691-0162-45DC-8925-D69A4F52A0CA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CD561E15-ED7D-426C-AAA3-BE3BEEF7B6CC}">
  <ds:schemaRefs>
    <ds:schemaRef ds:uri="http://schemas.microsoft.com/sharepoint/events"/>
  </ds:schemaRefs>
</ds:datastoreItem>
</file>

<file path=customXml/itemProps5.xml><?xml version="1.0" encoding="utf-8"?>
<ds:datastoreItem xmlns:ds="http://schemas.openxmlformats.org/officeDocument/2006/customXml" ds:itemID="{889FBBD8-3D06-492C-9E53-CCC01A1B933A}">
  <ds:schemaRefs>
    <ds:schemaRef ds:uri="Microsoft.SharePoint.Taxonomy.ContentTypeSync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</TotalTime>
  <Words>389</Words>
  <Application>Microsoft Office PowerPoint</Application>
  <PresentationFormat>全屏显示(4:3)</PresentationFormat>
  <Paragraphs>74</Paragraphs>
  <Slides>4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10" baseType="lpstr">
      <vt:lpstr>宋体</vt:lpstr>
      <vt:lpstr>Arial</vt:lpstr>
      <vt:lpstr>Calibri</vt:lpstr>
      <vt:lpstr>Symbol</vt:lpstr>
      <vt:lpstr>Times New Roman</vt:lpstr>
      <vt:lpstr>Office Theme</vt:lpstr>
      <vt:lpstr>PowerPoint 演示文稿</vt:lpstr>
      <vt:lpstr>PowerPoint 演示文稿</vt:lpstr>
      <vt:lpstr>PowerPoint 演示文稿</vt:lpstr>
      <vt:lpstr>PowerPoint 演示文稿</vt:lpstr>
    </vt:vector>
  </TitlesOfParts>
  <Company>3GPP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zhangbo (S)</cp:lastModifiedBy>
  <cp:revision>1335</cp:revision>
  <dcterms:created xsi:type="dcterms:W3CDTF">2008-08-30T09:32:10Z</dcterms:created>
  <dcterms:modified xsi:type="dcterms:W3CDTF">2022-11-23T11:25:07Z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2c7635f8-94c0-4125-af53-3ffb066031e5</vt:lpwstr>
  </property>
  <property fmtid="{D5CDD505-2E9C-101B-9397-08002B2CF9AE}" pid="7" name="CTP_TimeStamp">
    <vt:lpwstr>2020-01-29 20:41:49Z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ContentTypeId">
    <vt:lpwstr>0x010100C17A4B69EF56E94C827924DC4B490231</vt:lpwstr>
  </property>
  <property fmtid="{D5CDD505-2E9C-101B-9397-08002B2CF9AE}" pid="13" name="_2015_ms_pID_725343">
    <vt:lpwstr>(2)Zl3+bFH+xRaHxTSMCWFeaL9HxKX89wFGOOwJXQwTE5V87ELvXH4ogOLbkwgE4bStMlENlnko
9y9MMET+gpS0ZiDiIqUjOA34L6FntVoRYv7d4VhXev2maYWabjS/WS5d+gWYhJ3/t6wfkxvs
8eBXAdqwRdnSzXGeG1GLo2t16wcpXK9PSbWrd459Ql7Kcgka9rUPLGCD0oVU3nvS+CxNjGsp
NRxZqHy7LJPfj3E8qZ</vt:lpwstr>
  </property>
  <property fmtid="{D5CDD505-2E9C-101B-9397-08002B2CF9AE}" pid="14" name="_2015_ms_pID_7253431">
    <vt:lpwstr>hZbiOu62z8WuLw3lMhkncMAVRUat0ziLTW/6uYHXtokg0P+TYuFuif
5rLdUe482LxJWGGYoV+IvrDgP2R+uGT4H7c3Dso6wwg7ctmptcXLkFjQPmBtBkYDDYZ1X/Ne
1NKJIWSas57HoobCUnyLtX58KERiPsDW32wwLP5hBIQQBs7KksTm2DzZSAWkQJ3QyspNiYr6
CEjbgek8XUySpj21</vt:lpwstr>
  </property>
</Properties>
</file>