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9" r:id="rId6"/>
  </p:sldMasterIdLst>
  <p:notesMasterIdLst>
    <p:notesMasterId r:id="rId14"/>
  </p:notesMasterIdLst>
  <p:handoutMasterIdLst>
    <p:handoutMasterId r:id="rId15"/>
  </p:handoutMasterIdLst>
  <p:sldIdLst>
    <p:sldId id="796" r:id="rId7"/>
    <p:sldId id="303" r:id="rId8"/>
    <p:sldId id="793" r:id="rId9"/>
    <p:sldId id="797" r:id="rId10"/>
    <p:sldId id="794" r:id="rId11"/>
    <p:sldId id="792" r:id="rId12"/>
    <p:sldId id="791" r:id="rId13"/>
  </p:sldIdLst>
  <p:sldSz cx="9144000" cy="6858000" type="screen4x3"/>
  <p:notesSz cx="6797675" cy="9928225"/>
  <p:defaultTextStyle>
    <a:defPPr>
      <a:defRPr lang="en-GB"/>
    </a:defPPr>
    <a:lvl1pPr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pporteur" initials="SS" lastIdx="1" clrIdx="0">
    <p:extLst>
      <p:ext uri="{19B8F6BF-5375-455C-9EA6-DF929625EA0E}">
        <p15:presenceInfo xmlns:p15="http://schemas.microsoft.com/office/powerpoint/2012/main" userId="rapporteu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2A6EA8"/>
    <a:srgbClr val="FF7C80"/>
    <a:srgbClr val="FF3300"/>
    <a:srgbClr val="62A14D"/>
    <a:srgbClr val="000000"/>
    <a:srgbClr val="C6D254"/>
    <a:srgbClr val="B1D254"/>
    <a:srgbClr val="72AF2F"/>
    <a:srgbClr val="5C88D0"/>
    <a:srgbClr val="72732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623" autoAdjust="0"/>
    <p:restoredTop sz="94980" autoAdjust="0"/>
  </p:normalViewPr>
  <p:slideViewPr>
    <p:cSldViewPr snapToGrid="0">
      <p:cViewPr>
        <p:scale>
          <a:sx n="66" d="100"/>
          <a:sy n="66" d="100"/>
        </p:scale>
        <p:origin x="940"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napToGrid="0">
      <p:cViewPr varScale="1">
        <p:scale>
          <a:sx n="54" d="100"/>
          <a:sy n="54" d="100"/>
        </p:scale>
        <p:origin x="2530" y="58"/>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5" Type="http://schemas.openxmlformats.org/officeDocument/2006/relationships/customXml" Target="../customXml/item5.xml"/><Relationship Id="rId15" Type="http://schemas.openxmlformats.org/officeDocument/2006/relationships/handoutMaster" Target="handoutMasters/handoutMaster1.xml"/><Relationship Id="rId10" Type="http://schemas.openxmlformats.org/officeDocument/2006/relationships/slide" Target="slides/slide4.xml"/><Relationship Id="rId19"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9219" name="Rectangle 3"/>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9E436C27-80EF-4A0D-A875-AA5301B61E12}" type="datetime1">
              <a:rPr lang="en-US"/>
              <a:pPr>
                <a:defRPr/>
              </a:pPr>
              <a:t>11/23/2022</a:t>
            </a:fld>
            <a:endParaRPr lang="en-US" dirty="0"/>
          </a:p>
        </p:txBody>
      </p:sp>
      <p:sp>
        <p:nvSpPr>
          <p:cNvPr id="9220" name="Rectangle 4"/>
          <p:cNvSpPr>
            <a:spLocks noGrp="1" noChangeArrowheads="1"/>
          </p:cNvSpPr>
          <p:nvPr>
            <p:ph type="ftr" sz="quarter" idx="2"/>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9221" name="Rectangle 5"/>
          <p:cNvSpPr>
            <a:spLocks noGrp="1" noChangeArrowheads="1"/>
          </p:cNvSpPr>
          <p:nvPr>
            <p:ph type="sldNum" sz="quarter" idx="3"/>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84896699-8EAF-425A-91DC-02EF736CA54C}" type="slidenum">
              <a:rPr lang="en-GB" altLang="en-US"/>
              <a:pPr>
                <a:defRPr/>
              </a:pPr>
              <a:t>‹#›</a:t>
            </a:fld>
            <a:endParaRPr lang="en-GB" altLang="en-US" dirty="0"/>
          </a:p>
        </p:txBody>
      </p:sp>
    </p:spTree>
    <p:extLst>
      <p:ext uri="{BB962C8B-B14F-4D97-AF65-F5344CB8AC3E}">
        <p14:creationId xmlns:p14="http://schemas.microsoft.com/office/powerpoint/2010/main" val="636622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4099" name="Rectangle 3"/>
          <p:cNvSpPr>
            <a:spLocks noGrp="1" noChangeArrowheads="1"/>
          </p:cNvSpPr>
          <p:nvPr>
            <p:ph type="dt"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63FBF7EF-8678-4E88-BD87-1D3EF3670A8E}" type="datetime1">
              <a:rPr lang="en-US"/>
              <a:pPr>
                <a:defRPr/>
              </a:pPr>
              <a:t>11/23/2022</a:t>
            </a:fld>
            <a:endParaRPr lang="en-US" dirty="0"/>
          </a:p>
        </p:txBody>
      </p:sp>
      <p:sp>
        <p:nvSpPr>
          <p:cNvPr id="4100" name="Rectangle 4"/>
          <p:cNvSpPr>
            <a:spLocks noGrp="1" noRot="1" noChangeAspect="1" noChangeArrowheads="1" noTextEdit="1"/>
          </p:cNvSpPr>
          <p:nvPr>
            <p:ph type="sldImg" idx="2"/>
          </p:nvPr>
        </p:nvSpPr>
        <p:spPr bwMode="auto">
          <a:xfrm>
            <a:off x="915988" y="742950"/>
            <a:ext cx="4965700"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06463" y="4716463"/>
            <a:ext cx="4984750" cy="4468812"/>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4103" name="Rectangle 7"/>
          <p:cNvSpPr>
            <a:spLocks noGrp="1" noChangeArrowheads="1"/>
          </p:cNvSpPr>
          <p:nvPr>
            <p:ph type="sldNum" sz="quarter" idx="5"/>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ECE0B2C6-996E-45E1-BA1D-CBDA9768A258}" type="slidenum">
              <a:rPr lang="en-GB" altLang="en-US"/>
              <a:pPr>
                <a:defRPr/>
              </a:pPr>
              <a:t>‹#›</a:t>
            </a:fld>
            <a:endParaRPr lang="en-GB" altLang="en-US" dirty="0"/>
          </a:p>
        </p:txBody>
      </p:sp>
    </p:spTree>
    <p:extLst>
      <p:ext uri="{BB962C8B-B14F-4D97-AF65-F5344CB8AC3E}">
        <p14:creationId xmlns:p14="http://schemas.microsoft.com/office/powerpoint/2010/main" val="736676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600">
                <a:solidFill>
                  <a:schemeClr val="tx1"/>
                </a:solidFill>
                <a:latin typeface="Times New Roman" panose="02020603050405020304" pitchFamily="18" charset="0"/>
              </a:defRPr>
            </a:lvl1pPr>
            <a:lvl2pPr marL="742950" indent="-285750" defTabSz="930275">
              <a:spcBef>
                <a:spcPct val="30000"/>
              </a:spcBef>
              <a:defRPr sz="1600">
                <a:solidFill>
                  <a:schemeClr val="tx1"/>
                </a:solidFill>
                <a:latin typeface="Times New Roman" panose="02020603050405020304" pitchFamily="18" charset="0"/>
              </a:defRPr>
            </a:lvl2pPr>
            <a:lvl3pPr marL="1143000" indent="-228600" defTabSz="930275">
              <a:spcBef>
                <a:spcPct val="30000"/>
              </a:spcBef>
              <a:defRPr sz="1600">
                <a:solidFill>
                  <a:schemeClr val="tx1"/>
                </a:solidFill>
                <a:latin typeface="Times New Roman" panose="02020603050405020304" pitchFamily="18" charset="0"/>
              </a:defRPr>
            </a:lvl3pPr>
            <a:lvl4pPr marL="1600200" indent="-228600" defTabSz="930275">
              <a:spcBef>
                <a:spcPct val="30000"/>
              </a:spcBef>
              <a:defRPr sz="1600">
                <a:solidFill>
                  <a:schemeClr val="tx1"/>
                </a:solidFill>
                <a:latin typeface="Times New Roman" panose="02020603050405020304" pitchFamily="18" charset="0"/>
              </a:defRPr>
            </a:lvl4pPr>
            <a:lvl5pPr marL="2057400" indent="-228600" defTabSz="930275">
              <a:spcBef>
                <a:spcPct val="30000"/>
              </a:spcBef>
              <a:defRPr sz="16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6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6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6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600">
                <a:solidFill>
                  <a:schemeClr val="tx1"/>
                </a:solidFill>
                <a:latin typeface="Times New Roman" panose="02020603050405020304" pitchFamily="18" charset="0"/>
              </a:defRPr>
            </a:lvl9pPr>
          </a:lstStyle>
          <a:p>
            <a:pPr>
              <a:spcBef>
                <a:spcPct val="0"/>
              </a:spcBef>
            </a:pPr>
            <a:fld id="{E31A0830-7958-478F-A687-980EFBB47EC2}" type="slidenum">
              <a:rPr lang="en-GB" altLang="en-US" sz="1200" smtClean="0"/>
              <a:pPr>
                <a:spcBef>
                  <a:spcPct val="0"/>
                </a:spcBef>
              </a:pPr>
              <a:t>2</a:t>
            </a:fld>
            <a:endParaRPr lang="en-GB" altLang="en-US" sz="1200"/>
          </a:p>
        </p:txBody>
      </p:sp>
      <p:sp>
        <p:nvSpPr>
          <p:cNvPr id="7171" name="Rectangle 2"/>
          <p:cNvSpPr>
            <a:spLocks noGrp="1" noRot="1" noChangeAspect="1" noChangeArrowheads="1" noTextEdit="1"/>
          </p:cNvSpPr>
          <p:nvPr>
            <p:ph type="sldImg"/>
          </p:nvPr>
        </p:nvSpPr>
        <p:spPr>
          <a:xfrm>
            <a:off x="915988" y="742950"/>
            <a:ext cx="4967287" cy="3725863"/>
          </a:xfrm>
          <a:ln/>
        </p:spPr>
      </p:sp>
      <p:sp>
        <p:nvSpPr>
          <p:cNvPr id="7172" name="Rectangle 3"/>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925343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CE0B2C6-996E-45E1-BA1D-CBDA9768A258}" type="slidenum">
              <a:rPr lang="en-GB" altLang="en-US" smtClean="0"/>
              <a:pPr>
                <a:defRPr/>
              </a:pPr>
              <a:t>3</a:t>
            </a:fld>
            <a:endParaRPr lang="en-GB" altLang="en-US"/>
          </a:p>
        </p:txBody>
      </p:sp>
    </p:spTree>
    <p:extLst>
      <p:ext uri="{BB962C8B-B14F-4D97-AF65-F5344CB8AC3E}">
        <p14:creationId xmlns:p14="http://schemas.microsoft.com/office/powerpoint/2010/main" val="8784189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CE0B2C6-996E-45E1-BA1D-CBDA9768A258}" type="slidenum">
              <a:rPr lang="en-GB" altLang="en-US" smtClean="0"/>
              <a:pPr>
                <a:defRPr/>
              </a:pPr>
              <a:t>4</a:t>
            </a:fld>
            <a:endParaRPr lang="en-GB" altLang="en-US"/>
          </a:p>
        </p:txBody>
      </p:sp>
    </p:spTree>
    <p:extLst>
      <p:ext uri="{BB962C8B-B14F-4D97-AF65-F5344CB8AC3E}">
        <p14:creationId xmlns:p14="http://schemas.microsoft.com/office/powerpoint/2010/main" val="19586832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CE0B2C6-996E-45E1-BA1D-CBDA9768A258}" type="slidenum">
              <a:rPr lang="en-GB" altLang="en-US" smtClean="0"/>
              <a:pPr>
                <a:defRPr/>
              </a:pPr>
              <a:t>5</a:t>
            </a:fld>
            <a:endParaRPr lang="en-GB" altLang="en-US"/>
          </a:p>
        </p:txBody>
      </p:sp>
    </p:spTree>
    <p:extLst>
      <p:ext uri="{BB962C8B-B14F-4D97-AF65-F5344CB8AC3E}">
        <p14:creationId xmlns:p14="http://schemas.microsoft.com/office/powerpoint/2010/main" val="27150652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ECE0B2C6-996E-45E1-BA1D-CBDA9768A258}" type="slidenum">
              <a:rPr lang="en-GB" altLang="en-US" smtClean="0"/>
              <a:pPr>
                <a:defRPr/>
              </a:pPr>
              <a:t>6</a:t>
            </a:fld>
            <a:endParaRPr lang="en-GB" altLang="en-US" dirty="0"/>
          </a:p>
        </p:txBody>
      </p:sp>
    </p:spTree>
    <p:extLst>
      <p:ext uri="{BB962C8B-B14F-4D97-AF65-F5344CB8AC3E}">
        <p14:creationId xmlns:p14="http://schemas.microsoft.com/office/powerpoint/2010/main" val="31653317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CE0B2C6-996E-45E1-BA1D-CBDA9768A258}" type="slidenum">
              <a:rPr lang="en-GB" altLang="en-US" smtClean="0"/>
              <a:pPr>
                <a:defRPr/>
              </a:pPr>
              <a:t>7</a:t>
            </a:fld>
            <a:endParaRPr lang="en-GB" altLang="en-US"/>
          </a:p>
        </p:txBody>
      </p:sp>
    </p:spTree>
    <p:extLst>
      <p:ext uri="{BB962C8B-B14F-4D97-AF65-F5344CB8AC3E}">
        <p14:creationId xmlns:p14="http://schemas.microsoft.com/office/powerpoint/2010/main" val="40314659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5" name="Text Box 13"/>
          <p:cNvSpPr txBox="1">
            <a:spLocks noChangeArrowheads="1"/>
          </p:cNvSpPr>
          <p:nvPr userDrawn="1"/>
        </p:nvSpPr>
        <p:spPr bwMode="auto">
          <a:xfrm>
            <a:off x="6480442" y="85317"/>
            <a:ext cx="146367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spcBef>
                <a:spcPct val="50000"/>
              </a:spcBef>
              <a:defRPr/>
            </a:pPr>
            <a:r>
              <a:rPr lang="de-DE" sz="1400" b="1" dirty="0">
                <a:effectLst/>
              </a:rPr>
              <a:t>S3-xxxxxx</a:t>
            </a:r>
            <a:endParaRPr lang="en-GB" altLang="en-US" sz="1400" b="1" dirty="0">
              <a:solidFill>
                <a:schemeClr val="bg2"/>
              </a:solidFill>
            </a:endParaRPr>
          </a:p>
        </p:txBody>
      </p:sp>
      <p:sp>
        <p:nvSpPr>
          <p:cNvPr id="2" name="Title 1"/>
          <p:cNvSpPr>
            <a:spLocks noGrp="1"/>
          </p:cNvSpPr>
          <p:nvPr>
            <p:ph type="ctrTitle" hasCustomPrompt="1"/>
          </p:nvPr>
        </p:nvSpPr>
        <p:spPr>
          <a:xfrm>
            <a:off x="685800" y="2130426"/>
            <a:ext cx="7772400" cy="1470025"/>
          </a:xfrm>
        </p:spPr>
        <p:txBody>
          <a:bodyPr/>
          <a:lstStyle/>
          <a:p>
            <a:r>
              <a:rPr lang="en-US" dirty="0"/>
              <a:t>Click to edit Master tit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en-GB" dirty="0"/>
          </a:p>
        </p:txBody>
      </p:sp>
    </p:spTree>
    <p:extLst>
      <p:ext uri="{BB962C8B-B14F-4D97-AF65-F5344CB8AC3E}">
        <p14:creationId xmlns:p14="http://schemas.microsoft.com/office/powerpoint/2010/main" val="719417900"/>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60350" y="119598"/>
            <a:ext cx="6827838" cy="906977"/>
          </a:xfrm>
        </p:spPr>
        <p:txBody>
          <a:bodyPr/>
          <a:lstStyle>
            <a:lvl1pPr>
              <a:defRPr/>
            </a:lvl1pPr>
          </a:lstStyle>
          <a:p>
            <a:r>
              <a:rPr lang="en-US" dirty="0"/>
              <a:t>FS_5WWC status after SA2 149E</a:t>
            </a:r>
            <a:endParaRPr lang="en-GB" dirty="0"/>
          </a:p>
        </p:txBody>
      </p:sp>
      <p:sp>
        <p:nvSpPr>
          <p:cNvPr id="3" name="Content Placeholder 2"/>
          <p:cNvSpPr>
            <a:spLocks noGrp="1"/>
          </p:cNvSpPr>
          <p:nvPr>
            <p:ph idx="1"/>
          </p:nvPr>
        </p:nvSpPr>
        <p:spPr>
          <a:xfrm>
            <a:off x="485775" y="1200150"/>
            <a:ext cx="8388350" cy="50847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657954627"/>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641FA1F3-DE19-45FD-B8B5-3A2B074D3681}"/>
              </a:ext>
            </a:extLst>
          </p:cNvPr>
          <p:cNvSpPr>
            <a:spLocks noGrp="1"/>
          </p:cNvSpPr>
          <p:nvPr>
            <p:ph type="title" hasCustomPrompt="1"/>
          </p:nvPr>
        </p:nvSpPr>
        <p:spPr>
          <a:xfrm>
            <a:off x="260350" y="119598"/>
            <a:ext cx="6827838" cy="906977"/>
          </a:xfrm>
        </p:spPr>
        <p:txBody>
          <a:bodyPr/>
          <a:lstStyle>
            <a:lvl1pPr>
              <a:defRPr/>
            </a:lvl1pPr>
          </a:lstStyle>
          <a:p>
            <a:r>
              <a:rPr lang="en-US" dirty="0"/>
              <a:t>FS_5WWC status after SA2 149E</a:t>
            </a:r>
            <a:endParaRPr lang="en-GB" dirty="0"/>
          </a:p>
        </p:txBody>
      </p:sp>
    </p:spTree>
    <p:extLst>
      <p:ext uri="{BB962C8B-B14F-4D97-AF65-F5344CB8AC3E}">
        <p14:creationId xmlns:p14="http://schemas.microsoft.com/office/powerpoint/2010/main" val="1547252697"/>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6" name="Title 1">
            <a:extLst>
              <a:ext uri="{FF2B5EF4-FFF2-40B4-BE49-F238E27FC236}">
                <a16:creationId xmlns:a16="http://schemas.microsoft.com/office/drawing/2014/main" id="{6E4C6B85-7DC2-4461-9553-374FD2539E15}"/>
              </a:ext>
            </a:extLst>
          </p:cNvPr>
          <p:cNvSpPr>
            <a:spLocks noGrp="1"/>
          </p:cNvSpPr>
          <p:nvPr>
            <p:ph type="title" hasCustomPrompt="1"/>
          </p:nvPr>
        </p:nvSpPr>
        <p:spPr>
          <a:xfrm>
            <a:off x="260350" y="119598"/>
            <a:ext cx="6827838" cy="906977"/>
          </a:xfrm>
        </p:spPr>
        <p:txBody>
          <a:bodyPr/>
          <a:lstStyle>
            <a:lvl1pPr>
              <a:defRPr/>
            </a:lvl1pPr>
          </a:lstStyle>
          <a:p>
            <a:r>
              <a:rPr lang="en-US" dirty="0"/>
              <a:t>FS_5WWC status after SA2 150E</a:t>
            </a:r>
            <a:endParaRPr lang="en-GB" dirty="0"/>
          </a:p>
        </p:txBody>
      </p:sp>
    </p:spTree>
    <p:extLst>
      <p:ext uri="{BB962C8B-B14F-4D97-AF65-F5344CB8AC3E}">
        <p14:creationId xmlns:p14="http://schemas.microsoft.com/office/powerpoint/2010/main" val="30297772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590550" y="6373813"/>
            <a:ext cx="6169025" cy="323850"/>
          </a:xfrm>
          <a:prstGeom prst="homePlate">
            <a:avLst>
              <a:gd name="adj" fmla="val 91541"/>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dirty="0"/>
          </a:p>
        </p:txBody>
      </p:sp>
      <p:sp>
        <p:nvSpPr>
          <p:cNvPr id="1027" name="Title Placeholder 1"/>
          <p:cNvSpPr>
            <a:spLocks noGrp="1"/>
          </p:cNvSpPr>
          <p:nvPr>
            <p:ph type="title"/>
          </p:nvPr>
        </p:nvSpPr>
        <p:spPr bwMode="auto">
          <a:xfrm>
            <a:off x="488950" y="228600"/>
            <a:ext cx="682783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485775" y="1454150"/>
            <a:ext cx="8388350"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4" name="TextBox 13"/>
          <p:cNvSpPr txBox="1"/>
          <p:nvPr userDrawn="1"/>
        </p:nvSpPr>
        <p:spPr>
          <a:xfrm>
            <a:off x="538163" y="6462713"/>
            <a:ext cx="5473170" cy="242887"/>
          </a:xfrm>
          <a:prstGeom prst="rect">
            <a:avLst/>
          </a:prstGeom>
          <a:noFill/>
        </p:spPr>
        <p:txBody>
          <a:bodyPr anchor="ctr">
            <a:normAutofit fontScale="92500" lnSpcReduction="10000"/>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pl-PL" altLang="de-DE" sz="1200" dirty="0" err="1">
                <a:solidFill>
                  <a:schemeClr val="bg1"/>
                </a:solidFill>
              </a:rPr>
              <a:t>After</a:t>
            </a:r>
            <a:r>
              <a:rPr lang="pl-PL" altLang="de-DE" sz="1200" dirty="0">
                <a:solidFill>
                  <a:schemeClr val="bg1"/>
                </a:solidFill>
              </a:rPr>
              <a:t> </a:t>
            </a:r>
            <a:r>
              <a:rPr lang="en-GB" altLang="de-DE" sz="1200" dirty="0">
                <a:solidFill>
                  <a:schemeClr val="bg1"/>
                </a:solidFill>
              </a:rPr>
              <a:t>SA3#10</a:t>
            </a:r>
            <a:r>
              <a:rPr lang="pl-PL" altLang="de-DE" sz="1200" dirty="0">
                <a:solidFill>
                  <a:schemeClr val="bg1"/>
                </a:solidFill>
              </a:rPr>
              <a:t>9 </a:t>
            </a:r>
            <a:r>
              <a:rPr lang="pl-PL" altLang="de-DE" sz="1200" dirty="0" err="1">
                <a:solidFill>
                  <a:schemeClr val="bg1"/>
                </a:solidFill>
              </a:rPr>
              <a:t>November</a:t>
            </a:r>
            <a:r>
              <a:rPr lang="en-GB" altLang="de-DE" sz="1200" dirty="0">
                <a:solidFill>
                  <a:schemeClr val="bg1"/>
                </a:solidFill>
              </a:rPr>
              <a:t> </a:t>
            </a:r>
            <a:r>
              <a:rPr lang="pl-PL" altLang="de-DE" sz="1200" dirty="0">
                <a:solidFill>
                  <a:schemeClr val="bg1"/>
                </a:solidFill>
              </a:rPr>
              <a:t>14</a:t>
            </a:r>
            <a:r>
              <a:rPr lang="pl-PL" altLang="de-DE" sz="1200" baseline="30000" dirty="0">
                <a:solidFill>
                  <a:schemeClr val="bg1"/>
                </a:solidFill>
              </a:rPr>
              <a:t>th</a:t>
            </a:r>
            <a:r>
              <a:rPr lang="en-GB" altLang="de-DE" sz="1200" dirty="0">
                <a:solidFill>
                  <a:schemeClr val="bg1"/>
                </a:solidFill>
              </a:rPr>
              <a:t> –</a:t>
            </a:r>
            <a:r>
              <a:rPr lang="pl-PL" altLang="de-DE" sz="1200" dirty="0">
                <a:solidFill>
                  <a:schemeClr val="bg1"/>
                </a:solidFill>
              </a:rPr>
              <a:t>18</a:t>
            </a:r>
            <a:r>
              <a:rPr lang="pl-PL" altLang="de-DE" sz="1200" baseline="30000" dirty="0">
                <a:solidFill>
                  <a:schemeClr val="bg1"/>
                </a:solidFill>
              </a:rPr>
              <a:t>th</a:t>
            </a:r>
            <a:r>
              <a:rPr lang="en-GB" altLang="de-DE" sz="1200" dirty="0">
                <a:solidFill>
                  <a:schemeClr val="bg1"/>
                </a:solidFill>
              </a:rPr>
              <a:t>, 2022</a:t>
            </a:r>
            <a:r>
              <a:rPr lang="pl-PL" altLang="de-DE" sz="1200" dirty="0">
                <a:solidFill>
                  <a:schemeClr val="bg1"/>
                </a:solidFill>
              </a:rPr>
              <a:t> </a:t>
            </a:r>
            <a:r>
              <a:rPr lang="pl-PL" altLang="de-DE" sz="1200" dirty="0" err="1">
                <a:solidFill>
                  <a:schemeClr val="bg1"/>
                </a:solidFill>
              </a:rPr>
              <a:t>work</a:t>
            </a:r>
            <a:r>
              <a:rPr lang="pl-PL" altLang="de-DE" sz="1200" dirty="0">
                <a:solidFill>
                  <a:schemeClr val="bg1"/>
                </a:solidFill>
              </a:rPr>
              <a:t> </a:t>
            </a:r>
            <a:r>
              <a:rPr lang="pl-PL" altLang="de-DE" sz="1200" dirty="0" err="1">
                <a:solidFill>
                  <a:schemeClr val="bg1"/>
                </a:solidFill>
              </a:rPr>
              <a:t>planning</a:t>
            </a:r>
            <a:endParaRPr lang="en-GB" altLang="de-DE" sz="1200" dirty="0">
              <a:solidFill>
                <a:schemeClr val="bg1"/>
              </a:solidFill>
            </a:endParaRPr>
          </a:p>
          <a:p>
            <a:pPr>
              <a:defRPr/>
            </a:pPr>
            <a:endParaRPr lang="en-GB" sz="1200" spc="300" dirty="0">
              <a:solidFill>
                <a:schemeClr val="bg1"/>
              </a:solidFill>
            </a:endParaRPr>
          </a:p>
        </p:txBody>
      </p:sp>
      <p:sp>
        <p:nvSpPr>
          <p:cNvPr id="12" name="Oval 11"/>
          <p:cNvSpPr/>
          <p:nvPr userDrawn="1"/>
        </p:nvSpPr>
        <p:spPr bwMode="auto">
          <a:xfrm>
            <a:off x="8318500" y="6383338"/>
            <a:ext cx="511175" cy="296862"/>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1E10F64A-668A-451F-BD49-32A860AAC750}" type="slidenum">
              <a:rPr lang="en-GB" altLang="en-US" b="1" smtClean="0"/>
              <a:pPr algn="ctr">
                <a:defRPr/>
              </a:pPr>
              <a:t>‹#›</a:t>
            </a:fld>
            <a:endParaRPr lang="en-GB" altLang="en-US" b="1" dirty="0"/>
          </a:p>
          <a:p>
            <a:pPr>
              <a:defRPr/>
            </a:pPr>
            <a:endParaRPr lang="en-GB" altLang="en-US" dirty="0"/>
          </a:p>
        </p:txBody>
      </p:sp>
      <p:sp>
        <p:nvSpPr>
          <p:cNvPr id="1031" name="Rectangle 15"/>
          <p:cNvSpPr>
            <a:spLocks noChangeArrowheads="1"/>
          </p:cNvSpPr>
          <p:nvPr userDrawn="1"/>
        </p:nvSpPr>
        <p:spPr bwMode="auto">
          <a:xfrm>
            <a:off x="4086225" y="3303588"/>
            <a:ext cx="97155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dirty="0">
                <a:solidFill>
                  <a:schemeClr val="bg1"/>
                </a:solidFill>
              </a:rPr>
              <a:t>© 3GPP 2012</a:t>
            </a:r>
            <a:endParaRPr lang="en-GB" altLang="en-US" dirty="0"/>
          </a:p>
        </p:txBody>
      </p:sp>
      <p:sp>
        <p:nvSpPr>
          <p:cNvPr id="1032" name="Rectangle 16"/>
          <p:cNvSpPr>
            <a:spLocks noChangeArrowheads="1"/>
          </p:cNvSpPr>
          <p:nvPr userDrawn="1"/>
        </p:nvSpPr>
        <p:spPr bwMode="auto">
          <a:xfrm>
            <a:off x="7439025" y="6462713"/>
            <a:ext cx="824265"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t>© 3GPP 2020</a:t>
            </a:r>
          </a:p>
        </p:txBody>
      </p:sp>
      <p:pic>
        <p:nvPicPr>
          <p:cNvPr id="1033" name="Picture 10" descr="3GPP_TM_RD.jpg"/>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7526338" y="415925"/>
            <a:ext cx="13081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70" r:id="rId1"/>
    <p:sldLayoutId id="2147483767" r:id="rId2"/>
    <p:sldLayoutId id="2147483768" r:id="rId3"/>
    <p:sldLayoutId id="2147483769" r:id="rId4"/>
  </p:sldLayoutIdLst>
  <p:transition spd="slow"/>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p:titleStyle>
    <p:bodyStyle>
      <a:lvl1pPr marL="457200" indent="-457200" algn="l" rtl="0" eaLnBrk="0" fontAlgn="base" hangingPunct="0">
        <a:spcBef>
          <a:spcPct val="20000"/>
        </a:spcBef>
        <a:spcAft>
          <a:spcPct val="0"/>
        </a:spcAft>
        <a:buBlip>
          <a:blip r:embed="rId7"/>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DF070F4-9FCD-48E8-9E3A-5A0A826F2B28}"/>
              </a:ext>
            </a:extLst>
          </p:cNvPr>
          <p:cNvSpPr txBox="1"/>
          <p:nvPr/>
        </p:nvSpPr>
        <p:spPr>
          <a:xfrm>
            <a:off x="257175" y="362056"/>
            <a:ext cx="8388350" cy="5909310"/>
          </a:xfrm>
          <a:prstGeom prst="rect">
            <a:avLst/>
          </a:prstGeom>
          <a:noFill/>
        </p:spPr>
        <p:txBody>
          <a:bodyPr wrap="square">
            <a:spAutoFit/>
          </a:bodyPr>
          <a:lstStyle/>
          <a:p>
            <a:pPr>
              <a:spcAft>
                <a:spcPts val="600"/>
              </a:spcAft>
            </a:pPr>
            <a:r>
              <a:rPr lang="en-GB" sz="2400" b="1" dirty="0">
                <a:effectLst/>
                <a:latin typeface="Arial" panose="020B0604020202020204" pitchFamily="34" charset="0"/>
                <a:ea typeface="SimSun" panose="02010600030101010101" pitchFamily="2" charset="-122"/>
                <a:cs typeface="Times New Roman" panose="02020603050405020304" pitchFamily="18" charset="0"/>
              </a:rPr>
              <a:t>3GPP TSG-SA3 Meeting #109</a:t>
            </a:r>
            <a:r>
              <a:rPr lang="en-GB" sz="2400" b="1" i="1" dirty="0">
                <a:effectLst/>
                <a:latin typeface="Arial" panose="020B0604020202020204" pitchFamily="34" charset="0"/>
                <a:ea typeface="SimSun" panose="02010600030101010101" pitchFamily="2" charset="-122"/>
                <a:cs typeface="Times New Roman" panose="02020603050405020304" pitchFamily="18" charset="0"/>
              </a:rPr>
              <a:t> 		</a:t>
            </a:r>
          </a:p>
          <a:p>
            <a:pPr>
              <a:spcAft>
                <a:spcPts val="600"/>
              </a:spcAft>
            </a:pPr>
            <a:r>
              <a:rPr lang="en-GB" sz="2400" b="1" dirty="0">
                <a:effectLst/>
                <a:latin typeface="Arial" panose="020B0604020202020204" pitchFamily="34" charset="0"/>
                <a:ea typeface="SimSun" panose="02010600030101010101" pitchFamily="2" charset="-122"/>
                <a:cs typeface="Times New Roman" panose="02020603050405020304" pitchFamily="18" charset="0"/>
              </a:rPr>
              <a:t>14 -18 November 2022</a:t>
            </a:r>
            <a:endParaRPr lang="de-DE" sz="2400" dirty="0">
              <a:effectLst/>
              <a:latin typeface="Arial" panose="020B0604020202020204" pitchFamily="34" charset="0"/>
              <a:ea typeface="SimSun" panose="02010600030101010101" pitchFamily="2" charset="-122"/>
              <a:cs typeface="Times New Roman" panose="02020603050405020304" pitchFamily="18" charset="0"/>
            </a:endParaRPr>
          </a:p>
          <a:p>
            <a:pPr>
              <a:spcAft>
                <a:spcPts val="900"/>
              </a:spcAft>
            </a:pPr>
            <a:r>
              <a:rPr lang="en-GB" sz="2000" b="1" dirty="0">
                <a:effectLst/>
                <a:latin typeface="Arial" panose="020B0604020202020204" pitchFamily="34" charset="0"/>
                <a:ea typeface="SimSun" panose="02010600030101010101" pitchFamily="2" charset="-122"/>
              </a:rPr>
              <a:t> </a:t>
            </a:r>
            <a:endParaRPr lang="de-DE" sz="2000" dirty="0">
              <a:effectLst/>
              <a:latin typeface="Times New Roman" panose="02020603050405020304" pitchFamily="18" charset="0"/>
              <a:ea typeface="SimSun" panose="02010600030101010101" pitchFamily="2" charset="-122"/>
            </a:endParaRPr>
          </a:p>
          <a:p>
            <a:pPr>
              <a:spcAft>
                <a:spcPts val="600"/>
              </a:spcAft>
            </a:pPr>
            <a:r>
              <a:rPr lang="en-GB" sz="2000" b="1" i="1" dirty="0">
                <a:effectLst/>
                <a:latin typeface="Arial" panose="020B0604020202020204" pitchFamily="34" charset="0"/>
                <a:ea typeface="SimSun" panose="02010600030101010101" pitchFamily="2" charset="-122"/>
                <a:cs typeface="Times New Roman" panose="02020603050405020304" pitchFamily="18" charset="0"/>
              </a:rPr>
              <a:t>						</a:t>
            </a:r>
            <a:endParaRPr lang="en-GB" sz="2000" b="1" i="1" dirty="0">
              <a:solidFill>
                <a:srgbClr val="FF0000"/>
              </a:solidFill>
              <a:effectLst/>
              <a:highlight>
                <a:srgbClr val="FFFF00"/>
              </a:highlight>
              <a:latin typeface="Arial" panose="020B0604020202020204" pitchFamily="34" charset="0"/>
              <a:ea typeface="SimSun" panose="02010600030101010101" pitchFamily="2" charset="-122"/>
              <a:cs typeface="Times New Roman" panose="02020603050405020304" pitchFamily="18" charset="0"/>
            </a:endParaRPr>
          </a:p>
          <a:p>
            <a:pPr marL="1350010" indent="-1350010">
              <a:spcAft>
                <a:spcPts val="900"/>
              </a:spcAft>
              <a:tabLst>
                <a:tab pos="1350645" algn="l"/>
              </a:tabLst>
            </a:pPr>
            <a:endParaRPr lang="en-US" sz="2000" b="1" dirty="0">
              <a:effectLst/>
              <a:latin typeface="Arial" panose="020B0604020202020204" pitchFamily="34" charset="0"/>
              <a:ea typeface="SimSun" panose="02010600030101010101" pitchFamily="2" charset="-122"/>
              <a:cs typeface="Times New Roman" panose="02020603050405020304" pitchFamily="18" charset="0"/>
            </a:endParaRPr>
          </a:p>
          <a:p>
            <a:pPr marL="1350010" indent="-1350010">
              <a:spcAft>
                <a:spcPts val="900"/>
              </a:spcAft>
              <a:tabLst>
                <a:tab pos="1350645" algn="l"/>
              </a:tabLst>
            </a:pPr>
            <a:endParaRPr lang="en-US" sz="2000" b="1" dirty="0">
              <a:ea typeface="SimSun" panose="02010600030101010101" pitchFamily="2" charset="-122"/>
              <a:cs typeface="Times New Roman" panose="02020603050405020304" pitchFamily="18" charset="0"/>
            </a:endParaRPr>
          </a:p>
          <a:p>
            <a:pPr marL="1350010" indent="-1350010">
              <a:spcAft>
                <a:spcPts val="900"/>
              </a:spcAft>
              <a:tabLst>
                <a:tab pos="1350645" algn="l"/>
              </a:tabLst>
            </a:pPr>
            <a:endParaRPr lang="en-US" sz="2000" b="1" dirty="0">
              <a:effectLst/>
              <a:latin typeface="Arial" panose="020B0604020202020204" pitchFamily="34" charset="0"/>
              <a:ea typeface="SimSun" panose="02010600030101010101" pitchFamily="2" charset="-122"/>
              <a:cs typeface="Times New Roman" panose="02020603050405020304" pitchFamily="18" charset="0"/>
            </a:endParaRPr>
          </a:p>
          <a:p>
            <a:pPr marL="1350010" indent="-1350010">
              <a:spcAft>
                <a:spcPts val="900"/>
              </a:spcAft>
              <a:tabLst>
                <a:tab pos="1350645" algn="l"/>
              </a:tabLst>
            </a:pPr>
            <a:endParaRPr lang="en-US" sz="2000" b="1" dirty="0">
              <a:ea typeface="SimSun" panose="02010600030101010101" pitchFamily="2" charset="-122"/>
              <a:cs typeface="Times New Roman" panose="02020603050405020304" pitchFamily="18" charset="0"/>
            </a:endParaRPr>
          </a:p>
          <a:p>
            <a:pPr marL="1350010" indent="-1350010">
              <a:spcAft>
                <a:spcPts val="900"/>
              </a:spcAft>
              <a:tabLst>
                <a:tab pos="1350645" algn="l"/>
              </a:tabLst>
            </a:pPr>
            <a:r>
              <a:rPr lang="en-US" sz="2000" b="1" dirty="0">
                <a:effectLst/>
                <a:latin typeface="Arial" panose="020B0604020202020204" pitchFamily="34" charset="0"/>
                <a:ea typeface="SimSun" panose="02010600030101010101" pitchFamily="2" charset="-122"/>
                <a:cs typeface="Times New Roman" panose="02020603050405020304" pitchFamily="18" charset="0"/>
              </a:rPr>
              <a:t>Source:	Nokia, Nokia Shanghai Bell</a:t>
            </a:r>
            <a:endParaRPr lang="de-DE" sz="2000" dirty="0">
              <a:effectLst/>
              <a:latin typeface="Times New Roman" panose="02020603050405020304" pitchFamily="18" charset="0"/>
              <a:ea typeface="SimSun" panose="02010600030101010101" pitchFamily="2" charset="-122"/>
            </a:endParaRPr>
          </a:p>
          <a:p>
            <a:pPr marL="1350010" indent="-1350010">
              <a:spcAft>
                <a:spcPts val="900"/>
              </a:spcAft>
              <a:tabLst>
                <a:tab pos="1350645" algn="l"/>
              </a:tabLst>
            </a:pPr>
            <a:r>
              <a:rPr lang="en-GB" sz="2000" b="1" dirty="0">
                <a:effectLst/>
                <a:latin typeface="Arial" panose="020B0604020202020204" pitchFamily="34" charset="0"/>
                <a:ea typeface="SimSun" panose="02010600030101010101" pitchFamily="2" charset="-122"/>
              </a:rPr>
              <a:t>Title:	</a:t>
            </a:r>
            <a:r>
              <a:rPr lang="en-GB" sz="2000" b="1" kern="0" dirty="0">
                <a:cs typeface="Times New Roman" panose="02020603050405020304" pitchFamily="18" charset="0"/>
              </a:rPr>
              <a:t>SA WG 3 Status report for FS </a:t>
            </a:r>
            <a:r>
              <a:rPr lang="pl-PL" sz="2000" b="1" kern="0" dirty="0">
                <a:cs typeface="Times New Roman" panose="02020603050405020304" pitchFamily="18" charset="0"/>
              </a:rPr>
              <a:t>ACM SBA </a:t>
            </a:r>
            <a:r>
              <a:rPr lang="en-GB" sz="2000" b="1" kern="0" dirty="0">
                <a:cs typeface="Times New Roman" panose="02020603050405020304" pitchFamily="18" charset="0"/>
              </a:rPr>
              <a:t>study</a:t>
            </a:r>
            <a:endParaRPr lang="de-DE" sz="2000" b="1" kern="0" dirty="0">
              <a:cs typeface="Times New Roman" panose="02020603050405020304" pitchFamily="18" charset="0"/>
            </a:endParaRPr>
          </a:p>
          <a:p>
            <a:pPr marL="1350010" indent="-1350010">
              <a:spcAft>
                <a:spcPts val="900"/>
              </a:spcAft>
              <a:tabLst>
                <a:tab pos="1350645" algn="l"/>
              </a:tabLst>
            </a:pPr>
            <a:endParaRPr lang="de-DE" sz="2000" dirty="0">
              <a:effectLst/>
              <a:latin typeface="Times New Roman" panose="02020603050405020304" pitchFamily="18" charset="0"/>
              <a:ea typeface="SimSun" panose="02010600030101010101" pitchFamily="2" charset="-122"/>
            </a:endParaRPr>
          </a:p>
          <a:p>
            <a:pPr marL="1350010" indent="-1350010">
              <a:spcAft>
                <a:spcPts val="900"/>
              </a:spcAft>
              <a:tabLst>
                <a:tab pos="1350645" algn="l"/>
              </a:tabLst>
            </a:pPr>
            <a:r>
              <a:rPr lang="en-GB" sz="2000" b="1" dirty="0">
                <a:effectLst/>
                <a:latin typeface="Arial" panose="020B0604020202020204" pitchFamily="34" charset="0"/>
                <a:ea typeface="SimSun" panose="02010600030101010101" pitchFamily="2" charset="-122"/>
                <a:cs typeface="Times New Roman" panose="02020603050405020304" pitchFamily="18" charset="0"/>
              </a:rPr>
              <a:t>Document for:	Endorsement</a:t>
            </a:r>
            <a:endParaRPr lang="de-DE" sz="2000" dirty="0">
              <a:effectLst/>
              <a:latin typeface="Times New Roman" panose="02020603050405020304" pitchFamily="18" charset="0"/>
              <a:ea typeface="SimSun" panose="02010600030101010101" pitchFamily="2" charset="-122"/>
            </a:endParaRPr>
          </a:p>
          <a:p>
            <a:pPr marL="1350010" indent="-1350010">
              <a:spcAft>
                <a:spcPts val="900"/>
              </a:spcAft>
              <a:tabLst>
                <a:tab pos="1350645" algn="l"/>
              </a:tabLst>
            </a:pPr>
            <a:endParaRPr lang="en-GB" sz="2000" b="1" dirty="0">
              <a:effectLst/>
              <a:latin typeface="Arial" panose="020B0604020202020204" pitchFamily="34" charset="0"/>
              <a:ea typeface="SimSun" panose="02010600030101010101" pitchFamily="2" charset="-122"/>
              <a:cs typeface="Times New Roman" panose="02020603050405020304" pitchFamily="18" charset="0"/>
            </a:endParaRPr>
          </a:p>
          <a:p>
            <a:pPr marL="1350010" indent="-1350010">
              <a:spcAft>
                <a:spcPts val="900"/>
              </a:spcAft>
              <a:tabLst>
                <a:tab pos="1350645" algn="l"/>
              </a:tabLst>
            </a:pPr>
            <a:r>
              <a:rPr lang="en-GB" sz="2000" b="1" dirty="0">
                <a:effectLst/>
                <a:latin typeface="Arial" panose="020B0604020202020204" pitchFamily="34" charset="0"/>
                <a:ea typeface="SimSun" panose="02010600030101010101" pitchFamily="2" charset="-122"/>
                <a:cs typeface="Times New Roman" panose="02020603050405020304" pitchFamily="18" charset="0"/>
              </a:rPr>
              <a:t>Agenda Item:	5.</a:t>
            </a:r>
            <a:r>
              <a:rPr lang="pl-PL" sz="2000" b="1" dirty="0">
                <a:effectLst/>
                <a:latin typeface="Arial" panose="020B0604020202020204" pitchFamily="34" charset="0"/>
                <a:ea typeface="SimSun" panose="02010600030101010101" pitchFamily="2" charset="-122"/>
                <a:cs typeface="Times New Roman" panose="02020603050405020304" pitchFamily="18" charset="0"/>
              </a:rPr>
              <a:t>5</a:t>
            </a:r>
            <a:endParaRPr lang="de-DE" sz="2000" dirty="0">
              <a:latin typeface="Times New Roman" panose="02020603050405020304" pitchFamily="18" charset="0"/>
              <a:ea typeface="SimSun" panose="02010600030101010101" pitchFamily="2" charset="-122"/>
            </a:endParaRPr>
          </a:p>
        </p:txBody>
      </p:sp>
    </p:spTree>
    <p:extLst>
      <p:ext uri="{BB962C8B-B14F-4D97-AF65-F5344CB8AC3E}">
        <p14:creationId xmlns:p14="http://schemas.microsoft.com/office/powerpoint/2010/main" val="2967176420"/>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ctrTitle"/>
          </p:nvPr>
        </p:nvSpPr>
        <p:spPr/>
        <p:txBody>
          <a:bodyPr>
            <a:noAutofit/>
          </a:bodyPr>
          <a:lstStyle/>
          <a:p>
            <a:pPr>
              <a:defRPr/>
            </a:pPr>
            <a:r>
              <a:rPr lang="fr-FR" dirty="0"/>
              <a:t>SA WG3 </a:t>
            </a:r>
            <a:r>
              <a:rPr lang="fr-FR" dirty="0" err="1"/>
              <a:t>Status</a:t>
            </a:r>
            <a:r>
              <a:rPr lang="fr-FR" dirty="0"/>
              <a:t> report for ‘</a:t>
            </a:r>
            <a:r>
              <a:rPr lang="pl-PL" dirty="0"/>
              <a:t>FS_ACM_SBA</a:t>
            </a:r>
            <a:r>
              <a:rPr lang="fr-FR" dirty="0"/>
              <a:t>’</a:t>
            </a:r>
            <a:endParaRPr lang="en-GB" sz="3600" dirty="0">
              <a:effectLst>
                <a:outerShdw blurRad="38100" dist="38100" dir="2700000" algn="tl">
                  <a:srgbClr val="C0C0C0"/>
                </a:outerShdw>
              </a:effectLst>
            </a:endParaRPr>
          </a:p>
        </p:txBody>
      </p:sp>
      <p:sp>
        <p:nvSpPr>
          <p:cNvPr id="6147" name="Subtitle 6"/>
          <p:cNvSpPr>
            <a:spLocks noGrp="1"/>
          </p:cNvSpPr>
          <p:nvPr>
            <p:ph type="subTitle" idx="1"/>
          </p:nvPr>
        </p:nvSpPr>
        <p:spPr/>
        <p:txBody>
          <a:bodyPr/>
          <a:lstStyle/>
          <a:p>
            <a:pPr>
              <a:lnSpc>
                <a:spcPct val="80000"/>
              </a:lnSpc>
            </a:pPr>
            <a:br>
              <a:rPr lang="en-US" altLang="en-US" sz="2000" b="1" dirty="0"/>
            </a:br>
            <a:r>
              <a:rPr lang="pl-PL" altLang="en-US" sz="1800" b="1" dirty="0">
                <a:latin typeface="Arial" charset="0"/>
              </a:rPr>
              <a:t>German Peinado</a:t>
            </a:r>
            <a:endParaRPr lang="en-GB" sz="1800" b="1" dirty="0">
              <a:latin typeface="Arial" charset="0"/>
            </a:endParaRPr>
          </a:p>
          <a:p>
            <a:pPr>
              <a:lnSpc>
                <a:spcPct val="80000"/>
              </a:lnSpc>
            </a:pPr>
            <a:r>
              <a:rPr lang="pl-PL" sz="1800" b="1" dirty="0">
                <a:latin typeface="Arial" charset="0"/>
              </a:rPr>
              <a:t>Nokia</a:t>
            </a:r>
            <a:endParaRPr lang="en-GB" sz="1800" b="1" dirty="0">
              <a:latin typeface="Arial" charset="0"/>
            </a:endParaRPr>
          </a:p>
          <a:p>
            <a:pPr>
              <a:lnSpc>
                <a:spcPct val="80000"/>
              </a:lnSpc>
              <a:defRPr/>
            </a:pPr>
            <a:endParaRPr lang="pl-PL" altLang="en-US" sz="2000" dirty="0">
              <a:latin typeface="Arial" panose="020B0604020202020204" pitchFamily="34" charset="0"/>
            </a:endParaRPr>
          </a:p>
          <a:p>
            <a:pPr>
              <a:lnSpc>
                <a:spcPct val="80000"/>
              </a:lnSpc>
              <a:defRPr/>
            </a:pPr>
            <a:r>
              <a:rPr lang="en-GB" sz="2000" b="1" dirty="0">
                <a:highlight>
                  <a:srgbClr val="FFFF00"/>
                </a:highlight>
                <a:latin typeface="Arial" charset="0"/>
              </a:rPr>
              <a:t>Updated after SA3#109</a:t>
            </a:r>
          </a:p>
          <a:p>
            <a:pPr>
              <a:lnSpc>
                <a:spcPct val="80000"/>
              </a:lnSpc>
              <a:defRPr/>
            </a:pPr>
            <a:endParaRPr lang="en-US" altLang="en-US" sz="2000" dirty="0">
              <a:latin typeface="Arial" panose="020B0604020202020204" pitchFamily="34" charset="0"/>
            </a:endParaRPr>
          </a:p>
          <a:p>
            <a:pPr>
              <a:lnSpc>
                <a:spcPct val="80000"/>
              </a:lnSpc>
              <a:defRPr/>
            </a:pPr>
            <a:endParaRPr lang="en-GB" altLang="en-US" sz="2000" dirty="0">
              <a:latin typeface="Arial" panose="020B0604020202020204" pitchFamily="34" charset="0"/>
            </a:endParaRPr>
          </a:p>
        </p:txBody>
      </p:sp>
    </p:spTree>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16" name="Content Placeholder 7"/>
          <p:cNvSpPr>
            <a:spLocks noGrp="1"/>
          </p:cNvSpPr>
          <p:nvPr>
            <p:ph sz="half" idx="2"/>
          </p:nvPr>
        </p:nvSpPr>
        <p:spPr>
          <a:xfrm>
            <a:off x="588746" y="1427624"/>
            <a:ext cx="8479054" cy="4941356"/>
          </a:xfrm>
        </p:spPr>
        <p:txBody>
          <a:bodyPr/>
          <a:lstStyle/>
          <a:p>
            <a:pPr marL="0" lvl="0" indent="0">
              <a:buNone/>
            </a:pPr>
            <a:r>
              <a:rPr lang="pl-PL" sz="2000" dirty="0" err="1">
                <a:effectLst/>
                <a:latin typeface="Calibri" panose="020F0502020204030204" pitchFamily="34" charset="0"/>
                <a:ea typeface="Times New Roman" panose="02020603050405020304" pitchFamily="18" charset="0"/>
              </a:rPr>
              <a:t>History</a:t>
            </a:r>
            <a:r>
              <a:rPr lang="pl-PL" sz="2000" dirty="0">
                <a:effectLst/>
                <a:latin typeface="Calibri" panose="020F0502020204030204" pitchFamily="34" charset="0"/>
                <a:ea typeface="Times New Roman" panose="02020603050405020304" pitchFamily="18" charset="0"/>
              </a:rPr>
              <a:t>:</a:t>
            </a:r>
          </a:p>
          <a:p>
            <a:pPr marL="342900" lvl="0" indent="-342900">
              <a:buFont typeface="Symbol" panose="05050102010706020507" pitchFamily="18" charset="2"/>
              <a:buChar char=""/>
            </a:pPr>
            <a:r>
              <a:rPr lang="pl-PL" sz="1800" dirty="0" err="1">
                <a:latin typeface="Calibri" panose="020F0502020204030204" pitchFamily="34" charset="0"/>
                <a:ea typeface="Times New Roman" panose="02020603050405020304" pitchFamily="18" charset="0"/>
              </a:rPr>
              <a:t>Created</a:t>
            </a:r>
            <a:r>
              <a:rPr lang="pl-PL" sz="1800" dirty="0">
                <a:latin typeface="Calibri" panose="020F0502020204030204" pitchFamily="34" charset="0"/>
                <a:ea typeface="Times New Roman" panose="02020603050405020304" pitchFamily="18" charset="0"/>
              </a:rPr>
              <a:t> in Rel-17, but </a:t>
            </a:r>
            <a:r>
              <a:rPr lang="pl-PL" sz="1800" dirty="0" err="1">
                <a:latin typeface="Calibri" panose="020F0502020204030204" pitchFamily="34" charset="0"/>
                <a:ea typeface="Times New Roman" panose="02020603050405020304" pitchFamily="18" charset="0"/>
              </a:rPr>
              <a:t>started</a:t>
            </a:r>
            <a:r>
              <a:rPr lang="pl-PL" sz="1800" dirty="0">
                <a:latin typeface="Calibri" panose="020F0502020204030204" pitchFamily="34" charset="0"/>
                <a:ea typeface="Times New Roman" panose="02020603050405020304" pitchFamily="18" charset="0"/>
              </a:rPr>
              <a:t> in Rel-18 (SA3#106-e, </a:t>
            </a:r>
            <a:r>
              <a:rPr lang="pl-PL" sz="1800" dirty="0" err="1">
                <a:latin typeface="Calibri" panose="020F0502020204030204" pitchFamily="34" charset="0"/>
                <a:ea typeface="Times New Roman" panose="02020603050405020304" pitchFamily="18" charset="0"/>
              </a:rPr>
              <a:t>February</a:t>
            </a:r>
            <a:r>
              <a:rPr lang="pl-PL" sz="1800" dirty="0">
                <a:latin typeface="Calibri" panose="020F0502020204030204" pitchFamily="34" charset="0"/>
                <a:ea typeface="Times New Roman" panose="02020603050405020304" pitchFamily="18" charset="0"/>
              </a:rPr>
              <a:t> 2022) – New SID Approval </a:t>
            </a:r>
          </a:p>
          <a:p>
            <a:pPr marL="342900" indent="-342900">
              <a:buFont typeface="Symbol" panose="05050102010706020507" pitchFamily="18" charset="2"/>
              <a:buChar char=""/>
            </a:pPr>
            <a:r>
              <a:rPr lang="en-CA" sz="1800" dirty="0">
                <a:effectLst/>
                <a:latin typeface="Calibri" panose="020F0502020204030204" pitchFamily="34" charset="0"/>
                <a:ea typeface="Times New Roman" panose="02020603050405020304" pitchFamily="18" charset="0"/>
              </a:rPr>
              <a:t>In </a:t>
            </a:r>
            <a:r>
              <a:rPr lang="pl-PL" sz="1800" dirty="0">
                <a:effectLst/>
                <a:latin typeface="Calibri" panose="020F0502020204030204" pitchFamily="34" charset="0"/>
                <a:ea typeface="Times New Roman" panose="02020603050405020304" pitchFamily="18" charset="0"/>
              </a:rPr>
              <a:t>SA3#107e (May 2022)</a:t>
            </a:r>
            <a:r>
              <a:rPr lang="en-CA" sz="1800" dirty="0">
                <a:effectLst/>
                <a:latin typeface="Calibri" panose="020F0502020204030204" pitchFamily="34" charset="0"/>
                <a:ea typeface="Times New Roman" panose="02020603050405020304" pitchFamily="18" charset="0"/>
              </a:rPr>
              <a:t>: concentrate on </a:t>
            </a:r>
            <a:r>
              <a:rPr lang="pl-PL" sz="1800" dirty="0" err="1">
                <a:effectLst/>
                <a:latin typeface="Calibri" panose="020F0502020204030204" pitchFamily="34" charset="0"/>
                <a:ea typeface="Times New Roman" panose="02020603050405020304" pitchFamily="18" charset="0"/>
              </a:rPr>
              <a:t>key</a:t>
            </a:r>
            <a:r>
              <a:rPr lang="pl-PL" sz="1800" dirty="0">
                <a:effectLst/>
                <a:latin typeface="Calibri" panose="020F0502020204030204" pitchFamily="34" charset="0"/>
                <a:ea typeface="Times New Roman" panose="02020603050405020304" pitchFamily="18" charset="0"/>
              </a:rPr>
              <a:t> </a:t>
            </a:r>
            <a:r>
              <a:rPr lang="pl-PL" sz="1800" dirty="0" err="1">
                <a:effectLst/>
                <a:latin typeface="Calibri" panose="020F0502020204030204" pitchFamily="34" charset="0"/>
                <a:ea typeface="Times New Roman" panose="02020603050405020304" pitchFamily="18" charset="0"/>
              </a:rPr>
              <a:t>issues</a:t>
            </a:r>
            <a:r>
              <a:rPr lang="en-CA" sz="1800" dirty="0">
                <a:effectLst/>
                <a:latin typeface="Calibri" panose="020F0502020204030204" pitchFamily="34" charset="0"/>
                <a:ea typeface="Times New Roman" panose="02020603050405020304" pitchFamily="18" charset="0"/>
              </a:rPr>
              <a:t>. </a:t>
            </a:r>
            <a:r>
              <a:rPr lang="pl-PL" sz="1800" dirty="0">
                <a:effectLst/>
                <a:latin typeface="Calibri" panose="020F0502020204030204" pitchFamily="34" charset="0"/>
                <a:ea typeface="Times New Roman" panose="02020603050405020304" pitchFamily="18" charset="0"/>
              </a:rPr>
              <a:t>9 </a:t>
            </a:r>
            <a:r>
              <a:rPr lang="pl-PL" sz="1800" dirty="0" err="1">
                <a:effectLst/>
                <a:latin typeface="Calibri" panose="020F0502020204030204" pitchFamily="34" charset="0"/>
                <a:ea typeface="Times New Roman" panose="02020603050405020304" pitchFamily="18" charset="0"/>
              </a:rPr>
              <a:t>key</a:t>
            </a:r>
            <a:r>
              <a:rPr lang="pl-PL" sz="1800" dirty="0">
                <a:effectLst/>
                <a:latin typeface="Calibri" panose="020F0502020204030204" pitchFamily="34" charset="0"/>
                <a:ea typeface="Times New Roman" panose="02020603050405020304" pitchFamily="18" charset="0"/>
              </a:rPr>
              <a:t> </a:t>
            </a:r>
            <a:r>
              <a:rPr lang="pl-PL" sz="1800" dirty="0" err="1">
                <a:effectLst/>
                <a:latin typeface="Calibri" panose="020F0502020204030204" pitchFamily="34" charset="0"/>
                <a:ea typeface="Times New Roman" panose="02020603050405020304" pitchFamily="18" charset="0"/>
              </a:rPr>
              <a:t>issues</a:t>
            </a:r>
            <a:r>
              <a:rPr lang="pl-PL" sz="1800" dirty="0">
                <a:effectLst/>
                <a:latin typeface="Calibri" panose="020F0502020204030204" pitchFamily="34" charset="0"/>
                <a:ea typeface="Times New Roman" panose="02020603050405020304" pitchFamily="18" charset="0"/>
              </a:rPr>
              <a:t> </a:t>
            </a:r>
            <a:r>
              <a:rPr lang="pl-PL" sz="1800" dirty="0" err="1">
                <a:effectLst/>
                <a:latin typeface="Calibri" panose="020F0502020204030204" pitchFamily="34" charset="0"/>
                <a:ea typeface="Times New Roman" panose="02020603050405020304" pitchFamily="18" charset="0"/>
              </a:rPr>
              <a:t>were</a:t>
            </a:r>
            <a:r>
              <a:rPr lang="pl-PL" sz="1800" dirty="0">
                <a:effectLst/>
                <a:latin typeface="Calibri" panose="020F0502020204030204" pitchFamily="34" charset="0"/>
                <a:ea typeface="Times New Roman" panose="02020603050405020304" pitchFamily="18" charset="0"/>
              </a:rPr>
              <a:t> </a:t>
            </a:r>
            <a:r>
              <a:rPr lang="pl-PL" sz="1800" dirty="0" err="1">
                <a:effectLst/>
                <a:latin typeface="Calibri" panose="020F0502020204030204" pitchFamily="34" charset="0"/>
                <a:ea typeface="Times New Roman" panose="02020603050405020304" pitchFamily="18" charset="0"/>
              </a:rPr>
              <a:t>approved</a:t>
            </a:r>
            <a:r>
              <a:rPr lang="en-CA" sz="1800" dirty="0">
                <a:effectLst/>
                <a:latin typeface="Calibri" panose="020F0502020204030204" pitchFamily="34" charset="0"/>
                <a:ea typeface="Times New Roman" panose="02020603050405020304" pitchFamily="18" charset="0"/>
              </a:rPr>
              <a:t>. </a:t>
            </a:r>
            <a:endParaRPr lang="pl-PL" sz="1800" dirty="0">
              <a:effectLst/>
              <a:latin typeface="Calibri" panose="020F0502020204030204" pitchFamily="34" charset="0"/>
              <a:ea typeface="Times New Roman" panose="02020603050405020304" pitchFamily="18" charset="0"/>
            </a:endParaRPr>
          </a:p>
          <a:p>
            <a:pPr marL="342900" indent="-342900">
              <a:buFont typeface="Symbol" panose="05050102010706020507" pitchFamily="18" charset="2"/>
              <a:buChar char=""/>
            </a:pPr>
            <a:r>
              <a:rPr lang="en-GB" sz="1800" dirty="0">
                <a:latin typeface="Calibri" panose="020F0502020204030204" pitchFamily="34" charset="0"/>
                <a:ea typeface="Times New Roman" panose="02020603050405020304" pitchFamily="18" charset="0"/>
              </a:rPr>
              <a:t>In </a:t>
            </a:r>
            <a:r>
              <a:rPr lang="pl-PL" sz="1800" dirty="0">
                <a:latin typeface="Calibri" panose="020F0502020204030204" pitchFamily="34" charset="0"/>
                <a:ea typeface="Times New Roman" panose="02020603050405020304" pitchFamily="18" charset="0"/>
              </a:rPr>
              <a:t>SA3#107e </a:t>
            </a:r>
            <a:r>
              <a:rPr lang="pl-PL" sz="1800" dirty="0" err="1">
                <a:latin typeface="Calibri" panose="020F0502020204030204" pitchFamily="34" charset="0"/>
                <a:ea typeface="Times New Roman" panose="02020603050405020304" pitchFamily="18" charset="0"/>
              </a:rPr>
              <a:t>AdHoc</a:t>
            </a:r>
            <a:r>
              <a:rPr lang="pl-PL" sz="1800" dirty="0">
                <a:latin typeface="Calibri" panose="020F0502020204030204" pitchFamily="34" charset="0"/>
                <a:ea typeface="Times New Roman" panose="02020603050405020304" pitchFamily="18" charset="0"/>
              </a:rPr>
              <a:t> (</a:t>
            </a:r>
            <a:r>
              <a:rPr lang="en-GB" sz="1800" dirty="0">
                <a:latin typeface="Calibri" panose="020F0502020204030204" pitchFamily="34" charset="0"/>
                <a:ea typeface="Times New Roman" panose="02020603050405020304" pitchFamily="18" charset="0"/>
              </a:rPr>
              <a:t>June </a:t>
            </a:r>
            <a:r>
              <a:rPr lang="pl-PL" sz="1800" dirty="0">
                <a:latin typeface="Calibri" panose="020F0502020204030204" pitchFamily="34" charset="0"/>
                <a:ea typeface="Times New Roman" panose="02020603050405020304" pitchFamily="18" charset="0"/>
              </a:rPr>
              <a:t>2022): N</a:t>
            </a:r>
            <a:r>
              <a:rPr lang="en-GB" sz="1800" dirty="0" err="1">
                <a:latin typeface="Calibri" panose="020F0502020204030204" pitchFamily="34" charset="0"/>
                <a:ea typeface="Times New Roman" panose="02020603050405020304" pitchFamily="18" charset="0"/>
              </a:rPr>
              <a:t>ew</a:t>
            </a:r>
            <a:r>
              <a:rPr lang="en-GB" sz="1800" dirty="0">
                <a:latin typeface="Calibri" panose="020F0502020204030204" pitchFamily="34" charset="0"/>
                <a:ea typeface="Times New Roman" panose="02020603050405020304" pitchFamily="18" charset="0"/>
              </a:rPr>
              <a:t> 7 solutions </a:t>
            </a:r>
            <a:r>
              <a:rPr lang="pl-PL" sz="1800" dirty="0" err="1">
                <a:latin typeface="Calibri" panose="020F0502020204030204" pitchFamily="34" charset="0"/>
                <a:ea typeface="Times New Roman" panose="02020603050405020304" pitchFamily="18" charset="0"/>
              </a:rPr>
              <a:t>were</a:t>
            </a:r>
            <a:r>
              <a:rPr lang="en-GB" sz="1800" dirty="0">
                <a:latin typeface="Calibri" panose="020F0502020204030204" pitchFamily="34" charset="0"/>
                <a:ea typeface="Times New Roman" panose="02020603050405020304" pitchFamily="18" charset="0"/>
              </a:rPr>
              <a:t> approved addressing Key issues #1, #2, #4, #5, #6.</a:t>
            </a:r>
            <a:endParaRPr lang="pl-PL" sz="1800" dirty="0">
              <a:latin typeface="Calibri" panose="020F0502020204030204" pitchFamily="34" charset="0"/>
              <a:ea typeface="Times New Roman" panose="02020603050405020304" pitchFamily="18" charset="0"/>
            </a:endParaRPr>
          </a:p>
          <a:p>
            <a:pPr marL="342900" indent="-342900">
              <a:buFont typeface="Symbol" panose="05050102010706020507" pitchFamily="18" charset="2"/>
              <a:buChar char=""/>
            </a:pPr>
            <a:r>
              <a:rPr lang="pl-PL" sz="1800" dirty="0">
                <a:latin typeface="Calibri" panose="020F0502020204030204" pitchFamily="34" charset="0"/>
                <a:ea typeface="Times New Roman" panose="02020603050405020304" pitchFamily="18" charset="0"/>
              </a:rPr>
              <a:t>In SA3#108e </a:t>
            </a:r>
            <a:r>
              <a:rPr lang="pl-PL" sz="1800" dirty="0" err="1">
                <a:latin typeface="Calibri" panose="020F0502020204030204" pitchFamily="34" charset="0"/>
                <a:ea typeface="Times New Roman" panose="02020603050405020304" pitchFamily="18" charset="0"/>
              </a:rPr>
              <a:t>AdHoc</a:t>
            </a:r>
            <a:r>
              <a:rPr lang="pl-PL" sz="1800" dirty="0">
                <a:latin typeface="Calibri" panose="020F0502020204030204" pitchFamily="34" charset="0"/>
                <a:ea typeface="Times New Roman" panose="02020603050405020304" pitchFamily="18" charset="0"/>
              </a:rPr>
              <a:t> (</a:t>
            </a:r>
            <a:r>
              <a:rPr lang="pl-PL" sz="1800" dirty="0" err="1">
                <a:latin typeface="Calibri" panose="020F0502020204030204" pitchFamily="34" charset="0"/>
                <a:ea typeface="Times New Roman" panose="02020603050405020304" pitchFamily="18" charset="0"/>
              </a:rPr>
              <a:t>October</a:t>
            </a:r>
            <a:r>
              <a:rPr lang="pl-PL" sz="1800" dirty="0">
                <a:latin typeface="Calibri" panose="020F0502020204030204" pitchFamily="34" charset="0"/>
                <a:ea typeface="Times New Roman" panose="02020603050405020304" pitchFamily="18" charset="0"/>
              </a:rPr>
              <a:t> 2022): New 6 </a:t>
            </a:r>
            <a:r>
              <a:rPr lang="pl-PL" sz="1800" dirty="0" err="1">
                <a:latin typeface="Calibri" panose="020F0502020204030204" pitchFamily="34" charset="0"/>
                <a:ea typeface="Times New Roman" panose="02020603050405020304" pitchFamily="18" charset="0"/>
              </a:rPr>
              <a:t>solutions</a:t>
            </a:r>
            <a:r>
              <a:rPr lang="pl-PL" sz="1800" dirty="0">
                <a:latin typeface="Calibri" panose="020F0502020204030204" pitchFamily="34" charset="0"/>
                <a:ea typeface="Times New Roman" panose="02020603050405020304" pitchFamily="18" charset="0"/>
              </a:rPr>
              <a:t> </a:t>
            </a:r>
            <a:r>
              <a:rPr lang="pl-PL" sz="1800" dirty="0" err="1">
                <a:latin typeface="Calibri" panose="020F0502020204030204" pitchFamily="34" charset="0"/>
                <a:ea typeface="Times New Roman" panose="02020603050405020304" pitchFamily="18" charset="0"/>
              </a:rPr>
              <a:t>were</a:t>
            </a:r>
            <a:r>
              <a:rPr lang="pl-PL" sz="1800" dirty="0">
                <a:latin typeface="Calibri" panose="020F0502020204030204" pitchFamily="34" charset="0"/>
                <a:ea typeface="Times New Roman" panose="02020603050405020304" pitchFamily="18" charset="0"/>
              </a:rPr>
              <a:t> </a:t>
            </a:r>
            <a:r>
              <a:rPr lang="pl-PL" sz="1800" dirty="0" err="1">
                <a:latin typeface="Calibri" panose="020F0502020204030204" pitchFamily="34" charset="0"/>
                <a:ea typeface="Times New Roman" panose="02020603050405020304" pitchFamily="18" charset="0"/>
              </a:rPr>
              <a:t>approved</a:t>
            </a:r>
            <a:r>
              <a:rPr lang="pl-PL" sz="1800" dirty="0">
                <a:latin typeface="Calibri" panose="020F0502020204030204" pitchFamily="34" charset="0"/>
                <a:ea typeface="Times New Roman" panose="02020603050405020304" pitchFamily="18" charset="0"/>
              </a:rPr>
              <a:t> </a:t>
            </a:r>
            <a:r>
              <a:rPr lang="pl-PL" sz="1800" dirty="0" err="1">
                <a:latin typeface="Calibri" panose="020F0502020204030204" pitchFamily="34" charset="0"/>
                <a:ea typeface="Times New Roman" panose="02020603050405020304" pitchFamily="18" charset="0"/>
              </a:rPr>
              <a:t>addressing</a:t>
            </a:r>
            <a:r>
              <a:rPr lang="pl-PL" sz="1800" dirty="0">
                <a:latin typeface="Calibri" panose="020F0502020204030204" pitchFamily="34" charset="0"/>
                <a:ea typeface="Times New Roman" panose="02020603050405020304" pitchFamily="18" charset="0"/>
              </a:rPr>
              <a:t> </a:t>
            </a:r>
            <a:r>
              <a:rPr lang="pl-PL" sz="1800" dirty="0" err="1">
                <a:latin typeface="Calibri" panose="020F0502020204030204" pitchFamily="34" charset="0"/>
                <a:ea typeface="Times New Roman" panose="02020603050405020304" pitchFamily="18" charset="0"/>
              </a:rPr>
              <a:t>Key</a:t>
            </a:r>
            <a:r>
              <a:rPr lang="pl-PL" sz="1800" dirty="0">
                <a:latin typeface="Calibri" panose="020F0502020204030204" pitchFamily="34" charset="0"/>
                <a:ea typeface="Times New Roman" panose="02020603050405020304" pitchFamily="18" charset="0"/>
              </a:rPr>
              <a:t> </a:t>
            </a:r>
            <a:r>
              <a:rPr lang="pl-PL" sz="1800" dirty="0" err="1">
                <a:latin typeface="Calibri" panose="020F0502020204030204" pitchFamily="34" charset="0"/>
                <a:ea typeface="Times New Roman" panose="02020603050405020304" pitchFamily="18" charset="0"/>
              </a:rPr>
              <a:t>issues</a:t>
            </a:r>
            <a:r>
              <a:rPr lang="pl-PL" sz="1800" dirty="0">
                <a:latin typeface="Calibri" panose="020F0502020204030204" pitchFamily="34" charset="0"/>
                <a:ea typeface="Times New Roman" panose="02020603050405020304" pitchFamily="18" charset="0"/>
              </a:rPr>
              <a:t> #2, #5, #6, #7, #8, #9. </a:t>
            </a:r>
            <a:endParaRPr lang="en-GB" sz="1800" dirty="0">
              <a:latin typeface="Calibri" panose="020F0502020204030204" pitchFamily="34" charset="0"/>
              <a:ea typeface="Times New Roman" panose="02020603050405020304" pitchFamily="18" charset="0"/>
            </a:endParaRPr>
          </a:p>
          <a:p>
            <a:pPr marL="0" indent="0">
              <a:buNone/>
            </a:pPr>
            <a:endParaRPr lang="pl-PL" sz="2000" dirty="0">
              <a:latin typeface="Calibri" panose="020F0502020204030204" pitchFamily="34" charset="0"/>
            </a:endParaRPr>
          </a:p>
          <a:p>
            <a:pPr marL="0" indent="0">
              <a:buNone/>
            </a:pPr>
            <a:r>
              <a:rPr lang="pl-PL" sz="2000" dirty="0">
                <a:latin typeface="Calibri" panose="020F0502020204030204" pitchFamily="34" charset="0"/>
              </a:rPr>
              <a:t>Report from </a:t>
            </a:r>
            <a:r>
              <a:rPr lang="pl-PL" sz="2000" dirty="0" err="1">
                <a:latin typeface="Calibri" panose="020F0502020204030204" pitchFamily="34" charset="0"/>
              </a:rPr>
              <a:t>November</a:t>
            </a:r>
            <a:r>
              <a:rPr lang="pl-PL" sz="2000" dirty="0">
                <a:latin typeface="Calibri" panose="020F0502020204030204" pitchFamily="34" charset="0"/>
              </a:rPr>
              <a:t> </a:t>
            </a:r>
            <a:r>
              <a:rPr lang="pl-PL" sz="2000" dirty="0" err="1">
                <a:latin typeface="Calibri" panose="020F0502020204030204" pitchFamily="34" charset="0"/>
              </a:rPr>
              <a:t>meeting</a:t>
            </a:r>
            <a:r>
              <a:rPr lang="pl-PL" sz="2000" dirty="0">
                <a:latin typeface="Calibri" panose="020F0502020204030204" pitchFamily="34" charset="0"/>
              </a:rPr>
              <a:t>:</a:t>
            </a:r>
          </a:p>
          <a:p>
            <a:pPr marL="342900" indent="-342900">
              <a:buFont typeface="Symbol" panose="05050102010706020507" pitchFamily="18" charset="2"/>
              <a:buChar char=""/>
            </a:pPr>
            <a:r>
              <a:rPr lang="pl-PL" sz="1800" dirty="0" err="1">
                <a:latin typeface="Calibri" panose="020F0502020204030204" pitchFamily="34" charset="0"/>
                <a:ea typeface="Times New Roman" panose="02020603050405020304" pitchFamily="18" charset="0"/>
              </a:rPr>
              <a:t>Main</a:t>
            </a:r>
            <a:r>
              <a:rPr lang="pl-PL" sz="1800" dirty="0">
                <a:latin typeface="Calibri" panose="020F0502020204030204" pitchFamily="34" charset="0"/>
                <a:ea typeface="Times New Roman" panose="02020603050405020304" pitchFamily="18" charset="0"/>
              </a:rPr>
              <a:t> </a:t>
            </a:r>
            <a:r>
              <a:rPr lang="pl-PL" sz="1800" dirty="0" err="1">
                <a:latin typeface="Calibri" panose="020F0502020204030204" pitchFamily="34" charset="0"/>
                <a:ea typeface="Times New Roman" panose="02020603050405020304" pitchFamily="18" charset="0"/>
              </a:rPr>
              <a:t>focus</a:t>
            </a:r>
            <a:r>
              <a:rPr lang="pl-PL" sz="1800" dirty="0">
                <a:latin typeface="Calibri" panose="020F0502020204030204" pitchFamily="34" charset="0"/>
                <a:ea typeface="Times New Roman" panose="02020603050405020304" pitchFamily="18" charset="0"/>
              </a:rPr>
              <a:t> </a:t>
            </a:r>
            <a:r>
              <a:rPr lang="pl-PL" sz="1800" dirty="0" err="1">
                <a:latin typeface="Calibri" panose="020F0502020204030204" pitchFamily="34" charset="0"/>
                <a:ea typeface="Times New Roman" panose="02020603050405020304" pitchFamily="18" charset="0"/>
              </a:rPr>
              <a:t>has</a:t>
            </a:r>
            <a:r>
              <a:rPr lang="pl-PL" sz="1800" dirty="0">
                <a:latin typeface="Calibri" panose="020F0502020204030204" pitchFamily="34" charset="0"/>
                <a:ea typeface="Times New Roman" panose="02020603050405020304" pitchFamily="18" charset="0"/>
              </a:rPr>
              <a:t> </a:t>
            </a:r>
            <a:r>
              <a:rPr lang="pl-PL" sz="1800" dirty="0" err="1">
                <a:latin typeface="Calibri" panose="020F0502020204030204" pitchFamily="34" charset="0"/>
                <a:ea typeface="Times New Roman" panose="02020603050405020304" pitchFamily="18" charset="0"/>
              </a:rPr>
              <a:t>been</a:t>
            </a:r>
            <a:r>
              <a:rPr lang="pl-PL" sz="1800" dirty="0">
                <a:latin typeface="Calibri" panose="020F0502020204030204" pitchFamily="34" charset="0"/>
                <a:ea typeface="Times New Roman" panose="02020603050405020304" pitchFamily="18" charset="0"/>
              </a:rPr>
              <a:t> </a:t>
            </a:r>
            <a:r>
              <a:rPr lang="pl-PL" sz="1800" dirty="0" err="1">
                <a:latin typeface="Calibri" panose="020F0502020204030204" pitchFamily="34" charset="0"/>
                <a:ea typeface="Times New Roman" panose="02020603050405020304" pitchFamily="18" charset="0"/>
              </a:rPr>
              <a:t>evaluation</a:t>
            </a:r>
            <a:r>
              <a:rPr lang="pl-PL" sz="1800" dirty="0">
                <a:latin typeface="Calibri" panose="020F0502020204030204" pitchFamily="34" charset="0"/>
                <a:ea typeface="Times New Roman" panose="02020603050405020304" pitchFamily="18" charset="0"/>
              </a:rPr>
              <a:t> of </a:t>
            </a:r>
            <a:r>
              <a:rPr lang="pl-PL" sz="1800" dirty="0" err="1">
                <a:latin typeface="Calibri" panose="020F0502020204030204" pitchFamily="34" charset="0"/>
                <a:ea typeface="Times New Roman" panose="02020603050405020304" pitchFamily="18" charset="0"/>
              </a:rPr>
              <a:t>solutions</a:t>
            </a:r>
            <a:r>
              <a:rPr lang="pl-PL" sz="1800" dirty="0">
                <a:latin typeface="Calibri" panose="020F0502020204030204" pitchFamily="34" charset="0"/>
                <a:ea typeface="Times New Roman" panose="02020603050405020304" pitchFamily="18" charset="0"/>
              </a:rPr>
              <a:t>: 5 </a:t>
            </a:r>
            <a:r>
              <a:rPr lang="pl-PL" sz="1800" dirty="0" err="1">
                <a:latin typeface="Calibri" panose="020F0502020204030204" pitchFamily="34" charset="0"/>
                <a:ea typeface="Times New Roman" panose="02020603050405020304" pitchFamily="18" charset="0"/>
              </a:rPr>
              <a:t>solutions</a:t>
            </a:r>
            <a:r>
              <a:rPr lang="pl-PL" sz="1800" dirty="0">
                <a:latin typeface="Calibri" panose="020F0502020204030204" pitchFamily="34" charset="0"/>
                <a:ea typeface="Times New Roman" panose="02020603050405020304" pitchFamily="18" charset="0"/>
              </a:rPr>
              <a:t> </a:t>
            </a:r>
            <a:r>
              <a:rPr lang="pl-PL" sz="1800" dirty="0" err="1">
                <a:latin typeface="Calibri" panose="020F0502020204030204" pitchFamily="34" charset="0"/>
                <a:ea typeface="Times New Roman" panose="02020603050405020304" pitchFamily="18" charset="0"/>
              </a:rPr>
              <a:t>were</a:t>
            </a:r>
            <a:r>
              <a:rPr lang="pl-PL" sz="1800" dirty="0">
                <a:latin typeface="Calibri" panose="020F0502020204030204" pitchFamily="34" charset="0"/>
                <a:ea typeface="Times New Roman" panose="02020603050405020304" pitchFamily="18" charset="0"/>
              </a:rPr>
              <a:t> </a:t>
            </a:r>
            <a:r>
              <a:rPr lang="pl-PL" sz="1800" dirty="0" err="1">
                <a:latin typeface="Calibri" panose="020F0502020204030204" pitchFamily="34" charset="0"/>
                <a:ea typeface="Times New Roman" panose="02020603050405020304" pitchFamily="18" charset="0"/>
              </a:rPr>
              <a:t>evaluated</a:t>
            </a:r>
            <a:r>
              <a:rPr lang="pl-PL" sz="1800" dirty="0">
                <a:latin typeface="Calibri" panose="020F0502020204030204" pitchFamily="34" charset="0"/>
                <a:ea typeface="Times New Roman" panose="02020603050405020304" pitchFamily="18" charset="0"/>
              </a:rPr>
              <a:t>.</a:t>
            </a:r>
          </a:p>
          <a:p>
            <a:pPr marL="342900" indent="-342900">
              <a:buFont typeface="Symbol" panose="05050102010706020507" pitchFamily="18" charset="2"/>
              <a:buChar char=""/>
            </a:pPr>
            <a:r>
              <a:rPr lang="pl-PL" sz="1800" dirty="0" err="1">
                <a:effectLst/>
                <a:latin typeface="Calibri" panose="020F0502020204030204" pitchFamily="34" charset="0"/>
                <a:ea typeface="Times New Roman" panose="02020603050405020304" pitchFamily="18" charset="0"/>
              </a:rPr>
              <a:t>Two</a:t>
            </a:r>
            <a:r>
              <a:rPr lang="pl-PL" sz="1800" dirty="0">
                <a:effectLst/>
                <a:latin typeface="Calibri" panose="020F0502020204030204" pitchFamily="34" charset="0"/>
                <a:ea typeface="Times New Roman" panose="02020603050405020304" pitchFamily="18" charset="0"/>
              </a:rPr>
              <a:t> </a:t>
            </a:r>
            <a:r>
              <a:rPr lang="pl-PL" sz="1800" dirty="0" err="1">
                <a:effectLst/>
                <a:latin typeface="Calibri" panose="020F0502020204030204" pitchFamily="34" charset="0"/>
                <a:ea typeface="Times New Roman" panose="02020603050405020304" pitchFamily="18" charset="0"/>
              </a:rPr>
              <a:t>ne</a:t>
            </a:r>
            <a:r>
              <a:rPr lang="pl-PL" sz="1800" dirty="0" err="1">
                <a:latin typeface="Calibri" panose="020F0502020204030204" pitchFamily="34" charset="0"/>
                <a:ea typeface="Times New Roman" panose="02020603050405020304" pitchFamily="18" charset="0"/>
              </a:rPr>
              <a:t>w</a:t>
            </a:r>
            <a:r>
              <a:rPr lang="pl-PL" sz="1800" dirty="0">
                <a:latin typeface="Calibri" panose="020F0502020204030204" pitchFamily="34" charset="0"/>
                <a:ea typeface="Times New Roman" panose="02020603050405020304" pitchFamily="18" charset="0"/>
              </a:rPr>
              <a:t> </a:t>
            </a:r>
            <a:r>
              <a:rPr lang="pl-PL" sz="1800" dirty="0" err="1">
                <a:latin typeface="Calibri" panose="020F0502020204030204" pitchFamily="34" charset="0"/>
                <a:ea typeface="Times New Roman" panose="02020603050405020304" pitchFamily="18" charset="0"/>
              </a:rPr>
              <a:t>solutions</a:t>
            </a:r>
            <a:r>
              <a:rPr lang="pl-PL" sz="1800" dirty="0">
                <a:latin typeface="Calibri" panose="020F0502020204030204" pitchFamily="34" charset="0"/>
                <a:ea typeface="Times New Roman" panose="02020603050405020304" pitchFamily="18" charset="0"/>
              </a:rPr>
              <a:t> </a:t>
            </a:r>
            <a:r>
              <a:rPr lang="pl-PL" sz="1800" dirty="0" err="1">
                <a:latin typeface="Calibri" panose="020F0502020204030204" pitchFamily="34" charset="0"/>
                <a:ea typeface="Times New Roman" panose="02020603050405020304" pitchFamily="18" charset="0"/>
              </a:rPr>
              <a:t>have</a:t>
            </a:r>
            <a:r>
              <a:rPr lang="pl-PL" sz="1800" dirty="0">
                <a:latin typeface="Calibri" panose="020F0502020204030204" pitchFamily="34" charset="0"/>
                <a:ea typeface="Times New Roman" panose="02020603050405020304" pitchFamily="18" charset="0"/>
              </a:rPr>
              <a:t> </a:t>
            </a:r>
            <a:r>
              <a:rPr lang="pl-PL" sz="1800" dirty="0" err="1">
                <a:latin typeface="Calibri" panose="020F0502020204030204" pitchFamily="34" charset="0"/>
                <a:ea typeface="Times New Roman" panose="02020603050405020304" pitchFamily="18" charset="0"/>
              </a:rPr>
              <a:t>been</a:t>
            </a:r>
            <a:r>
              <a:rPr lang="pl-PL" sz="1800" dirty="0">
                <a:latin typeface="Calibri" panose="020F0502020204030204" pitchFamily="34" charset="0"/>
                <a:ea typeface="Times New Roman" panose="02020603050405020304" pitchFamily="18" charset="0"/>
              </a:rPr>
              <a:t> </a:t>
            </a:r>
            <a:r>
              <a:rPr lang="pl-PL" sz="1800" dirty="0" err="1">
                <a:latin typeface="Calibri" panose="020F0502020204030204" pitchFamily="34" charset="0"/>
                <a:ea typeface="Times New Roman" panose="02020603050405020304" pitchFamily="18" charset="0"/>
              </a:rPr>
              <a:t>added</a:t>
            </a:r>
            <a:r>
              <a:rPr lang="pl-PL" sz="1800" dirty="0">
                <a:latin typeface="Calibri" panose="020F0502020204030204" pitchFamily="34" charset="0"/>
                <a:ea typeface="Times New Roman" panose="02020603050405020304" pitchFamily="18" charset="0"/>
              </a:rPr>
              <a:t>. Total: 15 </a:t>
            </a:r>
            <a:r>
              <a:rPr lang="pl-PL" sz="1800" dirty="0" err="1">
                <a:latin typeface="Calibri" panose="020F0502020204030204" pitchFamily="34" charset="0"/>
                <a:ea typeface="Times New Roman" panose="02020603050405020304" pitchFamily="18" charset="0"/>
              </a:rPr>
              <a:t>solutions</a:t>
            </a:r>
            <a:r>
              <a:rPr lang="pl-PL" sz="1800" dirty="0">
                <a:latin typeface="Calibri" panose="020F0502020204030204" pitchFamily="34" charset="0"/>
                <a:ea typeface="Times New Roman" panose="02020603050405020304" pitchFamily="18" charset="0"/>
              </a:rPr>
              <a:t> </a:t>
            </a:r>
            <a:r>
              <a:rPr lang="pl-PL" sz="1800" dirty="0" err="1">
                <a:latin typeface="Calibri" panose="020F0502020204030204" pitchFamily="34" charset="0"/>
                <a:ea typeface="Times New Roman" panose="02020603050405020304" pitchFamily="18" charset="0"/>
              </a:rPr>
              <a:t>addressing</a:t>
            </a:r>
            <a:r>
              <a:rPr lang="pl-PL" sz="1800" dirty="0">
                <a:latin typeface="Calibri" panose="020F0502020204030204" pitchFamily="34" charset="0"/>
                <a:ea typeface="Times New Roman" panose="02020603050405020304" pitchFamily="18" charset="0"/>
              </a:rPr>
              <a:t> a </a:t>
            </a:r>
            <a:r>
              <a:rPr lang="pl-PL" sz="1800" dirty="0" err="1">
                <a:latin typeface="Calibri" panose="020F0502020204030204" pitchFamily="34" charset="0"/>
                <a:ea typeface="Times New Roman" panose="02020603050405020304" pitchFamily="18" charset="0"/>
              </a:rPr>
              <a:t>total</a:t>
            </a:r>
            <a:r>
              <a:rPr lang="pl-PL" sz="1800" dirty="0">
                <a:latin typeface="Calibri" panose="020F0502020204030204" pitchFamily="34" charset="0"/>
                <a:ea typeface="Times New Roman" panose="02020603050405020304" pitchFamily="18" charset="0"/>
              </a:rPr>
              <a:t> of 9 </a:t>
            </a:r>
            <a:r>
              <a:rPr lang="pl-PL" sz="1800" dirty="0" err="1">
                <a:latin typeface="Calibri" panose="020F0502020204030204" pitchFamily="34" charset="0"/>
                <a:ea typeface="Times New Roman" panose="02020603050405020304" pitchFamily="18" charset="0"/>
              </a:rPr>
              <a:t>KIs</a:t>
            </a:r>
            <a:r>
              <a:rPr lang="pl-PL" sz="1800" dirty="0">
                <a:latin typeface="Calibri" panose="020F0502020204030204" pitchFamily="34" charset="0"/>
                <a:ea typeface="Times New Roman" panose="02020603050405020304" pitchFamily="18" charset="0"/>
              </a:rPr>
              <a:t>.</a:t>
            </a:r>
          </a:p>
          <a:p>
            <a:pPr marL="342900" indent="-342900">
              <a:buFont typeface="Symbol" panose="05050102010706020507" pitchFamily="18" charset="2"/>
              <a:buChar char=""/>
            </a:pPr>
            <a:r>
              <a:rPr lang="pl-PL" sz="1800" dirty="0">
                <a:latin typeface="Calibri" panose="020F0502020204030204" pitchFamily="34" charset="0"/>
                <a:ea typeface="Times New Roman" panose="02020603050405020304" pitchFamily="18" charset="0"/>
              </a:rPr>
              <a:t>Security </a:t>
            </a:r>
            <a:r>
              <a:rPr lang="pl-PL" sz="1800" dirty="0" err="1">
                <a:latin typeface="Calibri" panose="020F0502020204030204" pitchFamily="34" charset="0"/>
                <a:ea typeface="Times New Roman" panose="02020603050405020304" pitchFamily="18" charset="0"/>
              </a:rPr>
              <a:t>assumptions</a:t>
            </a:r>
            <a:r>
              <a:rPr lang="pl-PL" sz="1800" dirty="0">
                <a:latin typeface="Calibri" panose="020F0502020204030204" pitchFamily="34" charset="0"/>
                <a:ea typeface="Times New Roman" panose="02020603050405020304" pitchFamily="18" charset="0"/>
              </a:rPr>
              <a:t> </a:t>
            </a:r>
            <a:r>
              <a:rPr lang="pl-PL" sz="1800" dirty="0" err="1">
                <a:latin typeface="Calibri" panose="020F0502020204030204" pitchFamily="34" charset="0"/>
                <a:ea typeface="Times New Roman" panose="02020603050405020304" pitchFamily="18" charset="0"/>
              </a:rPr>
              <a:t>were</a:t>
            </a:r>
            <a:r>
              <a:rPr lang="pl-PL" sz="1800" dirty="0">
                <a:latin typeface="Calibri" panose="020F0502020204030204" pitchFamily="34" charset="0"/>
                <a:ea typeface="Times New Roman" panose="02020603050405020304" pitchFamily="18" charset="0"/>
              </a:rPr>
              <a:t> </a:t>
            </a:r>
            <a:r>
              <a:rPr lang="pl-PL" sz="1800" dirty="0" err="1">
                <a:latin typeface="Calibri" panose="020F0502020204030204" pitchFamily="34" charset="0"/>
                <a:ea typeface="Times New Roman" panose="02020603050405020304" pitchFamily="18" charset="0"/>
              </a:rPr>
              <a:t>added</a:t>
            </a:r>
            <a:endParaRPr lang="pl-PL" sz="1800" dirty="0">
              <a:latin typeface="Calibri" panose="020F0502020204030204" pitchFamily="34" charset="0"/>
              <a:ea typeface="Times New Roman" panose="02020603050405020304" pitchFamily="18" charset="0"/>
            </a:endParaRPr>
          </a:p>
          <a:p>
            <a:pPr marL="342900" indent="-342900">
              <a:buFont typeface="Symbol" panose="05050102010706020507" pitchFamily="18" charset="2"/>
              <a:buChar char=""/>
            </a:pPr>
            <a:r>
              <a:rPr lang="pl-PL" sz="1800" dirty="0">
                <a:latin typeface="Calibri" panose="020F0502020204030204" pitchFamily="34" charset="0"/>
                <a:ea typeface="Times New Roman" panose="02020603050405020304" pitchFamily="18" charset="0"/>
              </a:rPr>
              <a:t>A </a:t>
            </a:r>
            <a:r>
              <a:rPr lang="pl-PL" sz="1800" dirty="0" err="1">
                <a:latin typeface="Calibri" panose="020F0502020204030204" pitchFamily="34" charset="0"/>
                <a:ea typeface="Times New Roman" panose="02020603050405020304" pitchFamily="18" charset="0"/>
              </a:rPr>
              <a:t>preliminary</a:t>
            </a:r>
            <a:r>
              <a:rPr lang="pl-PL" sz="1800" dirty="0">
                <a:latin typeface="Calibri" panose="020F0502020204030204" pitchFamily="34" charset="0"/>
                <a:ea typeface="Times New Roman" panose="02020603050405020304" pitchFamily="18" charset="0"/>
              </a:rPr>
              <a:t> </a:t>
            </a:r>
            <a:r>
              <a:rPr lang="pl-PL" sz="1800" dirty="0" err="1">
                <a:latin typeface="Calibri" panose="020F0502020204030204" pitchFamily="34" charset="0"/>
                <a:ea typeface="Times New Roman" panose="02020603050405020304" pitchFamily="18" charset="0"/>
              </a:rPr>
              <a:t>conclusion</a:t>
            </a:r>
            <a:r>
              <a:rPr lang="pl-PL" sz="1800" dirty="0">
                <a:latin typeface="Calibri" panose="020F0502020204030204" pitchFamily="34" charset="0"/>
                <a:ea typeface="Times New Roman" panose="02020603050405020304" pitchFamily="18" charset="0"/>
              </a:rPr>
              <a:t> for KI#1 </a:t>
            </a:r>
            <a:r>
              <a:rPr lang="pl-PL" sz="1800" dirty="0" err="1">
                <a:latin typeface="Calibri" panose="020F0502020204030204" pitchFamily="34" charset="0"/>
                <a:ea typeface="Times New Roman" panose="02020603050405020304" pitchFamily="18" charset="0"/>
              </a:rPr>
              <a:t>has</a:t>
            </a:r>
            <a:r>
              <a:rPr lang="pl-PL" sz="1800" dirty="0">
                <a:latin typeface="Calibri" panose="020F0502020204030204" pitchFamily="34" charset="0"/>
                <a:ea typeface="Times New Roman" panose="02020603050405020304" pitchFamily="18" charset="0"/>
              </a:rPr>
              <a:t> </a:t>
            </a:r>
            <a:r>
              <a:rPr lang="pl-PL" sz="1800" dirty="0" err="1">
                <a:latin typeface="Calibri" panose="020F0502020204030204" pitchFamily="34" charset="0"/>
                <a:ea typeface="Times New Roman" panose="02020603050405020304" pitchFamily="18" charset="0"/>
              </a:rPr>
              <a:t>been</a:t>
            </a:r>
            <a:r>
              <a:rPr lang="pl-PL" sz="1800" dirty="0">
                <a:latin typeface="Calibri" panose="020F0502020204030204" pitchFamily="34" charset="0"/>
                <a:ea typeface="Times New Roman" panose="02020603050405020304" pitchFamily="18" charset="0"/>
              </a:rPr>
              <a:t> </a:t>
            </a:r>
            <a:r>
              <a:rPr lang="pl-PL" sz="1800" dirty="0" err="1">
                <a:latin typeface="Calibri" panose="020F0502020204030204" pitchFamily="34" charset="0"/>
                <a:ea typeface="Times New Roman" panose="02020603050405020304" pitchFamily="18" charset="0"/>
              </a:rPr>
              <a:t>agreed</a:t>
            </a:r>
            <a:r>
              <a:rPr lang="pl-PL" sz="1800" dirty="0">
                <a:latin typeface="Calibri" panose="020F0502020204030204" pitchFamily="34" charset="0"/>
                <a:ea typeface="Times New Roman" panose="02020603050405020304" pitchFamily="18" charset="0"/>
              </a:rPr>
              <a:t> (</a:t>
            </a:r>
            <a:r>
              <a:rPr lang="pl-PL" sz="1800" dirty="0" err="1">
                <a:latin typeface="Calibri" panose="020F0502020204030204" pitchFamily="34" charset="0"/>
                <a:ea typeface="Times New Roman" panose="02020603050405020304" pitchFamily="18" charset="0"/>
              </a:rPr>
              <a:t>use</a:t>
            </a:r>
            <a:r>
              <a:rPr lang="pl-PL" sz="1800" dirty="0">
                <a:latin typeface="Calibri" panose="020F0502020204030204" pitchFamily="34" charset="0"/>
                <a:ea typeface="Times New Roman" panose="02020603050405020304" pitchFamily="18" charset="0"/>
              </a:rPr>
              <a:t> of CMP </a:t>
            </a:r>
            <a:r>
              <a:rPr lang="pl-PL" sz="1800" dirty="0" err="1">
                <a:latin typeface="Calibri" panose="020F0502020204030204" pitchFamily="34" charset="0"/>
                <a:ea typeface="Times New Roman" panose="02020603050405020304" pitchFamily="18" charset="0"/>
              </a:rPr>
              <a:t>protocol</a:t>
            </a:r>
            <a:r>
              <a:rPr lang="pl-PL" sz="1800" dirty="0">
                <a:latin typeface="Calibri" panose="020F0502020204030204" pitchFamily="34" charset="0"/>
                <a:ea typeface="Times New Roman" panose="02020603050405020304" pitchFamily="18" charset="0"/>
              </a:rPr>
              <a:t> for SBA)</a:t>
            </a:r>
          </a:p>
          <a:p>
            <a:pPr lvl="1">
              <a:spcBef>
                <a:spcPts val="0"/>
              </a:spcBef>
              <a:spcAft>
                <a:spcPts val="300"/>
              </a:spcAft>
            </a:pPr>
            <a:endParaRPr lang="en-US" altLang="zh-CN" sz="1200" dirty="0"/>
          </a:p>
        </p:txBody>
      </p:sp>
      <p:sp>
        <p:nvSpPr>
          <p:cNvPr id="3" name="TextBox 2">
            <a:extLst>
              <a:ext uri="{FF2B5EF4-FFF2-40B4-BE49-F238E27FC236}">
                <a16:creationId xmlns:a16="http://schemas.microsoft.com/office/drawing/2014/main" id="{156B83FC-25A3-44B2-9ABF-4705626AB921}"/>
              </a:ext>
            </a:extLst>
          </p:cNvPr>
          <p:cNvSpPr txBox="1"/>
          <p:nvPr/>
        </p:nvSpPr>
        <p:spPr>
          <a:xfrm>
            <a:off x="501660" y="829899"/>
            <a:ext cx="5008038" cy="369332"/>
          </a:xfrm>
          <a:prstGeom prst="rect">
            <a:avLst/>
          </a:prstGeom>
          <a:noFill/>
        </p:spPr>
        <p:txBody>
          <a:bodyPr wrap="square" rtlCol="0">
            <a:spAutoFit/>
          </a:bodyPr>
          <a:lstStyle/>
          <a:p>
            <a:r>
              <a:rPr lang="fr-FR" sz="1800" dirty="0" err="1">
                <a:solidFill>
                  <a:srgbClr val="FF0000"/>
                </a:solidFill>
              </a:rPr>
              <a:t>Overall</a:t>
            </a:r>
            <a:r>
              <a:rPr lang="fr-FR" sz="1800" dirty="0">
                <a:solidFill>
                  <a:srgbClr val="FF0000"/>
                </a:solidFill>
              </a:rPr>
              <a:t> plan</a:t>
            </a:r>
            <a:endParaRPr lang="en-US" sz="1800" dirty="0">
              <a:solidFill>
                <a:srgbClr val="FF0000"/>
              </a:solidFill>
            </a:endParaRPr>
          </a:p>
        </p:txBody>
      </p:sp>
      <p:sp>
        <p:nvSpPr>
          <p:cNvPr id="4" name="TextBox 3">
            <a:extLst>
              <a:ext uri="{FF2B5EF4-FFF2-40B4-BE49-F238E27FC236}">
                <a16:creationId xmlns:a16="http://schemas.microsoft.com/office/drawing/2014/main" id="{A6A27327-DB1C-4EF3-8FA2-A10DF7DB2B50}"/>
              </a:ext>
            </a:extLst>
          </p:cNvPr>
          <p:cNvSpPr txBox="1"/>
          <p:nvPr/>
        </p:nvSpPr>
        <p:spPr>
          <a:xfrm>
            <a:off x="377843" y="293078"/>
            <a:ext cx="6217920" cy="461665"/>
          </a:xfrm>
          <a:prstGeom prst="rect">
            <a:avLst/>
          </a:prstGeom>
          <a:noFill/>
        </p:spPr>
        <p:txBody>
          <a:bodyPr wrap="square" rtlCol="0">
            <a:spAutoFit/>
          </a:bodyPr>
          <a:lstStyle/>
          <a:p>
            <a:r>
              <a:rPr lang="en-US" sz="2400" dirty="0"/>
              <a:t>‘</a:t>
            </a:r>
            <a:r>
              <a:rPr lang="pl-PL" sz="2400" dirty="0">
                <a:solidFill>
                  <a:srgbClr val="FF0000"/>
                </a:solidFill>
              </a:rPr>
              <a:t>FS_ACM_SBA</a:t>
            </a:r>
            <a:r>
              <a:rPr lang="en-US" sz="2400" dirty="0">
                <a:solidFill>
                  <a:srgbClr val="FF0000"/>
                </a:solidFill>
              </a:rPr>
              <a:t>’ Status  </a:t>
            </a:r>
          </a:p>
        </p:txBody>
      </p:sp>
      <p:sp>
        <p:nvSpPr>
          <p:cNvPr id="2" name="TextBox 1">
            <a:extLst>
              <a:ext uri="{FF2B5EF4-FFF2-40B4-BE49-F238E27FC236}">
                <a16:creationId xmlns:a16="http://schemas.microsoft.com/office/drawing/2014/main" id="{6C0C5FE4-B01D-402A-9E41-B9F5A63AFF9D}"/>
              </a:ext>
            </a:extLst>
          </p:cNvPr>
          <p:cNvSpPr txBox="1"/>
          <p:nvPr/>
        </p:nvSpPr>
        <p:spPr>
          <a:xfrm>
            <a:off x="1974875" y="860676"/>
            <a:ext cx="4442308" cy="307777"/>
          </a:xfrm>
          <a:prstGeom prst="rect">
            <a:avLst/>
          </a:prstGeom>
          <a:noFill/>
          <a:ln>
            <a:solidFill>
              <a:schemeClr val="tx1"/>
            </a:solidFill>
          </a:ln>
        </p:spPr>
        <p:txBody>
          <a:bodyPr wrap="square" rtlCol="0">
            <a:spAutoFit/>
          </a:bodyPr>
          <a:lstStyle/>
          <a:p>
            <a:r>
              <a:rPr lang="pl-PL" sz="1400" dirty="0"/>
              <a:t>UPDATED from #108Ad-hoc and #109 </a:t>
            </a:r>
            <a:r>
              <a:rPr lang="pl-PL" sz="1400" dirty="0" err="1"/>
              <a:t>meetings</a:t>
            </a:r>
            <a:endParaRPr lang="en-US" sz="1400" dirty="0"/>
          </a:p>
        </p:txBody>
      </p:sp>
    </p:spTree>
    <p:extLst>
      <p:ext uri="{BB962C8B-B14F-4D97-AF65-F5344CB8AC3E}">
        <p14:creationId xmlns:p14="http://schemas.microsoft.com/office/powerpoint/2010/main" val="539970028"/>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16" name="Content Placeholder 7"/>
          <p:cNvSpPr>
            <a:spLocks noGrp="1"/>
          </p:cNvSpPr>
          <p:nvPr>
            <p:ph sz="half" idx="2"/>
          </p:nvPr>
        </p:nvSpPr>
        <p:spPr>
          <a:xfrm>
            <a:off x="605129" y="1643797"/>
            <a:ext cx="8108940" cy="4353527"/>
          </a:xfrm>
        </p:spPr>
        <p:txBody>
          <a:bodyPr/>
          <a:lstStyle/>
          <a:p>
            <a:pPr marL="0" indent="0">
              <a:buNone/>
            </a:pPr>
            <a:r>
              <a:rPr lang="pl-PL" sz="1800" dirty="0" err="1">
                <a:solidFill>
                  <a:srgbClr val="0070C0"/>
                </a:solidFill>
                <a:latin typeface="Calibri" panose="020F0502020204030204" pitchFamily="34" charset="0"/>
                <a:ea typeface="Times New Roman" panose="02020603050405020304" pitchFamily="18" charset="0"/>
              </a:rPr>
              <a:t>After</a:t>
            </a:r>
            <a:r>
              <a:rPr lang="pl-PL" sz="1800" dirty="0">
                <a:solidFill>
                  <a:srgbClr val="0070C0"/>
                </a:solidFill>
                <a:latin typeface="Calibri" panose="020F0502020204030204" pitchFamily="34" charset="0"/>
                <a:ea typeface="Times New Roman" panose="02020603050405020304" pitchFamily="18" charset="0"/>
              </a:rPr>
              <a:t> SA3#109 (</a:t>
            </a:r>
            <a:r>
              <a:rPr lang="pl-PL" sz="1800" dirty="0" err="1">
                <a:solidFill>
                  <a:srgbClr val="0070C0"/>
                </a:solidFill>
                <a:latin typeface="Calibri" panose="020F0502020204030204" pitchFamily="34" charset="0"/>
                <a:ea typeface="Times New Roman" panose="02020603050405020304" pitchFamily="18" charset="0"/>
              </a:rPr>
              <a:t>November</a:t>
            </a:r>
            <a:r>
              <a:rPr lang="pl-PL" sz="1800" dirty="0">
                <a:solidFill>
                  <a:srgbClr val="0070C0"/>
                </a:solidFill>
                <a:latin typeface="Calibri" panose="020F0502020204030204" pitchFamily="34" charset="0"/>
                <a:ea typeface="Times New Roman" panose="02020603050405020304" pitchFamily="18" charset="0"/>
              </a:rPr>
              <a:t> 2022) the </a:t>
            </a:r>
            <a:r>
              <a:rPr lang="pl-PL" sz="1800" dirty="0" err="1">
                <a:solidFill>
                  <a:srgbClr val="0070C0"/>
                </a:solidFill>
                <a:latin typeface="Calibri" panose="020F0502020204030204" pitchFamily="34" charset="0"/>
                <a:ea typeface="Times New Roman" panose="02020603050405020304" pitchFamily="18" charset="0"/>
              </a:rPr>
              <a:t>following</a:t>
            </a:r>
            <a:r>
              <a:rPr lang="pl-PL" sz="1800" dirty="0">
                <a:solidFill>
                  <a:srgbClr val="0070C0"/>
                </a:solidFill>
                <a:latin typeface="Calibri" panose="020F0502020204030204" pitchFamily="34" charset="0"/>
                <a:ea typeface="Times New Roman" panose="02020603050405020304" pitchFamily="18" charset="0"/>
              </a:rPr>
              <a:t> </a:t>
            </a:r>
            <a:r>
              <a:rPr lang="pl-PL" sz="1800" dirty="0" err="1">
                <a:solidFill>
                  <a:srgbClr val="0070C0"/>
                </a:solidFill>
                <a:latin typeface="Calibri" panose="020F0502020204030204" pitchFamily="34" charset="0"/>
                <a:ea typeface="Times New Roman" panose="02020603050405020304" pitchFamily="18" charset="0"/>
              </a:rPr>
              <a:t>is</a:t>
            </a:r>
            <a:r>
              <a:rPr lang="pl-PL" sz="1800" dirty="0">
                <a:solidFill>
                  <a:srgbClr val="0070C0"/>
                </a:solidFill>
                <a:latin typeface="Calibri" panose="020F0502020204030204" pitchFamily="34" charset="0"/>
                <a:ea typeface="Times New Roman" panose="02020603050405020304" pitchFamily="18" charset="0"/>
              </a:rPr>
              <a:t> </a:t>
            </a:r>
            <a:r>
              <a:rPr lang="pl-PL" sz="1800" dirty="0" err="1">
                <a:solidFill>
                  <a:srgbClr val="0070C0"/>
                </a:solidFill>
                <a:latin typeface="Calibri" panose="020F0502020204030204" pitchFamily="34" charset="0"/>
                <a:ea typeface="Times New Roman" panose="02020603050405020304" pitchFamily="18" charset="0"/>
              </a:rPr>
              <a:t>planned</a:t>
            </a:r>
            <a:r>
              <a:rPr lang="pl-PL" sz="1800" dirty="0">
                <a:solidFill>
                  <a:srgbClr val="0070C0"/>
                </a:solidFill>
                <a:latin typeface="Calibri" panose="020F0502020204030204" pitchFamily="34" charset="0"/>
                <a:ea typeface="Times New Roman" panose="02020603050405020304" pitchFamily="18" charset="0"/>
              </a:rPr>
              <a:t>:</a:t>
            </a:r>
          </a:p>
          <a:p>
            <a:pPr marL="0" indent="0">
              <a:buNone/>
            </a:pPr>
            <a:endParaRPr lang="pl-PL" sz="1800" dirty="0">
              <a:solidFill>
                <a:srgbClr val="0070C0"/>
              </a:solidFill>
              <a:effectLst/>
              <a:latin typeface="Calibri" panose="020F0502020204030204" pitchFamily="34" charset="0"/>
              <a:ea typeface="Times New Roman" panose="02020603050405020304" pitchFamily="18" charset="0"/>
            </a:endParaRPr>
          </a:p>
          <a:p>
            <a:pPr marL="0" indent="0">
              <a:buNone/>
            </a:pPr>
            <a:r>
              <a:rPr lang="pl-PL" sz="1800" dirty="0">
                <a:solidFill>
                  <a:srgbClr val="0070C0"/>
                </a:solidFill>
                <a:effectLst/>
                <a:latin typeface="Calibri" panose="020F0502020204030204" pitchFamily="34" charset="0"/>
                <a:ea typeface="Times New Roman" panose="02020603050405020304" pitchFamily="18" charset="0"/>
              </a:rPr>
              <a:t>In SA3#109 </a:t>
            </a:r>
            <a:r>
              <a:rPr lang="pl-PL" sz="1800" dirty="0" err="1">
                <a:solidFill>
                  <a:srgbClr val="0070C0"/>
                </a:solidFill>
                <a:effectLst/>
                <a:latin typeface="Calibri" panose="020F0502020204030204" pitchFamily="34" charset="0"/>
                <a:ea typeface="Times New Roman" panose="02020603050405020304" pitchFamily="18" charset="0"/>
              </a:rPr>
              <a:t>Adhoc</a:t>
            </a:r>
            <a:r>
              <a:rPr lang="pl-PL" sz="1800" dirty="0">
                <a:solidFill>
                  <a:srgbClr val="0070C0"/>
                </a:solidFill>
                <a:effectLst/>
                <a:latin typeface="Calibri" panose="020F0502020204030204" pitchFamily="34" charset="0"/>
                <a:ea typeface="Times New Roman" panose="02020603050405020304" pitchFamily="18" charset="0"/>
              </a:rPr>
              <a:t>-e (Jan 2023)</a:t>
            </a:r>
            <a:r>
              <a:rPr lang="pl-PL" sz="1800" dirty="0">
                <a:solidFill>
                  <a:srgbClr val="0070C0"/>
                </a:solidFill>
                <a:latin typeface="Calibri" panose="020F0502020204030204" pitchFamily="34" charset="0"/>
                <a:ea typeface="Times New Roman" panose="02020603050405020304" pitchFamily="18" charset="0"/>
              </a:rPr>
              <a:t>:</a:t>
            </a:r>
            <a:endParaRPr lang="pl-PL" sz="1800" dirty="0">
              <a:solidFill>
                <a:srgbClr val="0070C0"/>
              </a:solidFill>
              <a:effectLst/>
              <a:latin typeface="Calibri" panose="020F0502020204030204" pitchFamily="34" charset="0"/>
              <a:ea typeface="Times New Roman" panose="02020603050405020304" pitchFamily="18" charset="0"/>
            </a:endParaRPr>
          </a:p>
          <a:p>
            <a:pPr marL="342900" lvl="0" indent="-342900">
              <a:buFont typeface="Symbol" panose="05050102010706020507" pitchFamily="18" charset="2"/>
              <a:buChar char=""/>
            </a:pPr>
            <a:r>
              <a:rPr lang="pl-PL" sz="1800" dirty="0">
                <a:solidFill>
                  <a:srgbClr val="0070C0"/>
                </a:solidFill>
                <a:latin typeface="Calibri" panose="020F0502020204030204" pitchFamily="34" charset="0"/>
                <a:ea typeface="Times New Roman" panose="02020603050405020304" pitchFamily="18" charset="0"/>
              </a:rPr>
              <a:t>No </a:t>
            </a:r>
            <a:r>
              <a:rPr lang="pl-PL" sz="1800" dirty="0" err="1">
                <a:solidFill>
                  <a:srgbClr val="0070C0"/>
                </a:solidFill>
                <a:latin typeface="Calibri" panose="020F0502020204030204" pitchFamily="34" charset="0"/>
                <a:ea typeface="Times New Roman" panose="02020603050405020304" pitchFamily="18" charset="0"/>
              </a:rPr>
              <a:t>new</a:t>
            </a:r>
            <a:r>
              <a:rPr lang="pl-PL" sz="1800" dirty="0">
                <a:solidFill>
                  <a:srgbClr val="0070C0"/>
                </a:solidFill>
                <a:latin typeface="Calibri" panose="020F0502020204030204" pitchFamily="34" charset="0"/>
                <a:ea typeface="Times New Roman" panose="02020603050405020304" pitchFamily="18" charset="0"/>
              </a:rPr>
              <a:t> </a:t>
            </a:r>
            <a:r>
              <a:rPr lang="pl-PL" sz="1800" dirty="0" err="1">
                <a:solidFill>
                  <a:srgbClr val="0070C0"/>
                </a:solidFill>
                <a:latin typeface="Calibri" panose="020F0502020204030204" pitchFamily="34" charset="0"/>
                <a:ea typeface="Times New Roman" panose="02020603050405020304" pitchFamily="18" charset="0"/>
              </a:rPr>
              <a:t>KIs</a:t>
            </a:r>
            <a:r>
              <a:rPr lang="pl-PL" sz="1800" dirty="0">
                <a:solidFill>
                  <a:srgbClr val="0070C0"/>
                </a:solidFill>
                <a:latin typeface="Calibri" panose="020F0502020204030204" pitchFamily="34" charset="0"/>
                <a:ea typeface="Times New Roman" panose="02020603050405020304" pitchFamily="18" charset="0"/>
              </a:rPr>
              <a:t>, no </a:t>
            </a:r>
            <a:r>
              <a:rPr lang="pl-PL" sz="1800" dirty="0" err="1">
                <a:solidFill>
                  <a:srgbClr val="0070C0"/>
                </a:solidFill>
                <a:latin typeface="Calibri" panose="020F0502020204030204" pitchFamily="34" charset="0"/>
                <a:ea typeface="Times New Roman" panose="02020603050405020304" pitchFamily="18" charset="0"/>
              </a:rPr>
              <a:t>new</a:t>
            </a:r>
            <a:r>
              <a:rPr lang="pl-PL" sz="1800" dirty="0">
                <a:solidFill>
                  <a:srgbClr val="0070C0"/>
                </a:solidFill>
                <a:latin typeface="Calibri" panose="020F0502020204030204" pitchFamily="34" charset="0"/>
                <a:ea typeface="Times New Roman" panose="02020603050405020304" pitchFamily="18" charset="0"/>
              </a:rPr>
              <a:t> </a:t>
            </a:r>
            <a:r>
              <a:rPr lang="pl-PL" sz="1800" dirty="0" err="1">
                <a:solidFill>
                  <a:srgbClr val="0070C0"/>
                </a:solidFill>
                <a:latin typeface="Calibri" panose="020F0502020204030204" pitchFamily="34" charset="0"/>
                <a:ea typeface="Times New Roman" panose="02020603050405020304" pitchFamily="18" charset="0"/>
              </a:rPr>
              <a:t>solutions</a:t>
            </a:r>
            <a:r>
              <a:rPr lang="pl-PL" sz="1800" dirty="0">
                <a:solidFill>
                  <a:srgbClr val="0070C0"/>
                </a:solidFill>
                <a:latin typeface="Calibri" panose="020F0502020204030204" pitchFamily="34" charset="0"/>
                <a:ea typeface="Times New Roman" panose="02020603050405020304" pitchFamily="18" charset="0"/>
              </a:rPr>
              <a:t> </a:t>
            </a:r>
            <a:r>
              <a:rPr lang="pl-PL" sz="1800" dirty="0" err="1">
                <a:solidFill>
                  <a:srgbClr val="0070C0"/>
                </a:solidFill>
                <a:latin typeface="Calibri" panose="020F0502020204030204" pitchFamily="34" charset="0"/>
                <a:ea typeface="Times New Roman" panose="02020603050405020304" pitchFamily="18" charset="0"/>
              </a:rPr>
              <a:t>allowed</a:t>
            </a:r>
            <a:r>
              <a:rPr lang="pl-PL" sz="1800" dirty="0">
                <a:solidFill>
                  <a:srgbClr val="0070C0"/>
                </a:solidFill>
                <a:latin typeface="Calibri" panose="020F0502020204030204" pitchFamily="34" charset="0"/>
                <a:ea typeface="Times New Roman" panose="02020603050405020304" pitchFamily="18" charset="0"/>
              </a:rPr>
              <a:t>. </a:t>
            </a:r>
          </a:p>
          <a:p>
            <a:pPr marL="342900" lvl="0" indent="-342900">
              <a:buFont typeface="Symbol" panose="05050102010706020507" pitchFamily="18" charset="2"/>
              <a:buChar char=""/>
            </a:pPr>
            <a:r>
              <a:rPr lang="pl-PL" sz="1800" dirty="0">
                <a:solidFill>
                  <a:srgbClr val="0070C0"/>
                </a:solidFill>
                <a:latin typeface="Calibri" panose="020F0502020204030204" pitchFamily="34" charset="0"/>
                <a:ea typeface="Times New Roman" panose="02020603050405020304" pitchFamily="18" charset="0"/>
              </a:rPr>
              <a:t>New WID to </a:t>
            </a:r>
            <a:r>
              <a:rPr lang="pl-PL" sz="1800" dirty="0" err="1">
                <a:solidFill>
                  <a:srgbClr val="0070C0"/>
                </a:solidFill>
                <a:latin typeface="Calibri" panose="020F0502020204030204" pitchFamily="34" charset="0"/>
                <a:ea typeface="Times New Roman" panose="02020603050405020304" pitchFamily="18" charset="0"/>
              </a:rPr>
              <a:t>prepare</a:t>
            </a:r>
            <a:r>
              <a:rPr lang="pl-PL" sz="1800" dirty="0">
                <a:solidFill>
                  <a:srgbClr val="0070C0"/>
                </a:solidFill>
                <a:latin typeface="Calibri" panose="020F0502020204030204" pitchFamily="34" charset="0"/>
                <a:ea typeface="Times New Roman" panose="02020603050405020304" pitchFamily="18" charset="0"/>
              </a:rPr>
              <a:t> </a:t>
            </a:r>
            <a:r>
              <a:rPr lang="pl-PL" sz="1800" dirty="0" err="1">
                <a:solidFill>
                  <a:srgbClr val="0070C0"/>
                </a:solidFill>
                <a:latin typeface="Calibri" panose="020F0502020204030204" pitchFamily="34" charset="0"/>
                <a:ea typeface="Times New Roman" panose="02020603050405020304" pitchFamily="18" charset="0"/>
              </a:rPr>
              <a:t>normative</a:t>
            </a:r>
            <a:r>
              <a:rPr lang="pl-PL" sz="1800" dirty="0">
                <a:solidFill>
                  <a:srgbClr val="0070C0"/>
                </a:solidFill>
                <a:latin typeface="Calibri" panose="020F0502020204030204" pitchFamily="34" charset="0"/>
                <a:ea typeface="Times New Roman" panose="02020603050405020304" pitchFamily="18" charset="0"/>
              </a:rPr>
              <a:t> </a:t>
            </a:r>
            <a:r>
              <a:rPr lang="pl-PL" sz="1800" dirty="0" err="1">
                <a:solidFill>
                  <a:srgbClr val="0070C0"/>
                </a:solidFill>
                <a:latin typeface="Calibri" panose="020F0502020204030204" pitchFamily="34" charset="0"/>
                <a:ea typeface="Times New Roman" panose="02020603050405020304" pitchFamily="18" charset="0"/>
              </a:rPr>
              <a:t>workL</a:t>
            </a:r>
            <a:r>
              <a:rPr lang="pl-PL" sz="1800" dirty="0">
                <a:solidFill>
                  <a:srgbClr val="0070C0"/>
                </a:solidFill>
                <a:latin typeface="Calibri" panose="020F0502020204030204" pitchFamily="34" charset="0"/>
                <a:ea typeface="Times New Roman" panose="02020603050405020304" pitchFamily="18" charset="0"/>
              </a:rPr>
              <a:t>: </a:t>
            </a:r>
            <a:r>
              <a:rPr lang="pl-PL" sz="1800" dirty="0" err="1">
                <a:solidFill>
                  <a:srgbClr val="0070C0"/>
                </a:solidFill>
                <a:latin typeface="Calibri" panose="020F0502020204030204" pitchFamily="34" charset="0"/>
                <a:ea typeface="Times New Roman" panose="02020603050405020304" pitchFamily="18" charset="0"/>
              </a:rPr>
              <a:t>Starting</a:t>
            </a:r>
            <a:r>
              <a:rPr lang="pl-PL" sz="1800" dirty="0">
                <a:solidFill>
                  <a:srgbClr val="0070C0"/>
                </a:solidFill>
                <a:latin typeface="Calibri" panose="020F0502020204030204" pitchFamily="34" charset="0"/>
                <a:ea typeface="Times New Roman" panose="02020603050405020304" pitchFamily="18" charset="0"/>
              </a:rPr>
              <a:t> with CMP </a:t>
            </a:r>
            <a:r>
              <a:rPr lang="pl-PL" sz="1800" dirty="0" err="1">
                <a:solidFill>
                  <a:srgbClr val="0070C0"/>
                </a:solidFill>
                <a:latin typeface="Calibri" panose="020F0502020204030204" pitchFamily="34" charset="0"/>
                <a:ea typeface="Times New Roman" panose="02020603050405020304" pitchFamily="18" charset="0"/>
              </a:rPr>
              <a:t>protocol</a:t>
            </a:r>
            <a:r>
              <a:rPr lang="pl-PL" sz="1800" dirty="0">
                <a:solidFill>
                  <a:srgbClr val="0070C0"/>
                </a:solidFill>
                <a:latin typeface="Calibri" panose="020F0502020204030204" pitchFamily="34" charset="0"/>
                <a:ea typeface="Times New Roman" panose="02020603050405020304" pitchFamily="18" charset="0"/>
              </a:rPr>
              <a:t> for SBA.</a:t>
            </a:r>
            <a:endParaRPr lang="pl-PL" sz="1800" strike="sngStrike" dirty="0">
              <a:solidFill>
                <a:srgbClr val="0070C0"/>
              </a:solidFill>
              <a:latin typeface="Calibri" panose="020F0502020204030204" pitchFamily="34" charset="0"/>
              <a:ea typeface="Times New Roman" panose="02020603050405020304" pitchFamily="18" charset="0"/>
            </a:endParaRPr>
          </a:p>
          <a:p>
            <a:pPr marL="342900" indent="-342900">
              <a:buFont typeface="Symbol" panose="05050102010706020507" pitchFamily="18" charset="2"/>
              <a:buChar char=""/>
            </a:pPr>
            <a:r>
              <a:rPr lang="en-CA" sz="1800" dirty="0">
                <a:solidFill>
                  <a:srgbClr val="0070C0"/>
                </a:solidFill>
                <a:latin typeface="Calibri" panose="020F0502020204030204" pitchFamily="34" charset="0"/>
                <a:ea typeface="Times New Roman" panose="02020603050405020304" pitchFamily="18" charset="0"/>
              </a:rPr>
              <a:t>Complete </a:t>
            </a:r>
            <a:r>
              <a:rPr lang="pl-PL" sz="1800" dirty="0">
                <a:solidFill>
                  <a:srgbClr val="0070C0"/>
                </a:solidFill>
                <a:latin typeface="Calibri" panose="020F0502020204030204" pitchFamily="34" charset="0"/>
                <a:ea typeface="Times New Roman" panose="02020603050405020304" pitchFamily="18" charset="0"/>
              </a:rPr>
              <a:t>the </a:t>
            </a:r>
            <a:r>
              <a:rPr lang="pl-PL" sz="1800" dirty="0" err="1">
                <a:solidFill>
                  <a:srgbClr val="0070C0"/>
                </a:solidFill>
                <a:latin typeface="Calibri" panose="020F0502020204030204" pitchFamily="34" charset="0"/>
                <a:ea typeface="Times New Roman" panose="02020603050405020304" pitchFamily="18" charset="0"/>
              </a:rPr>
              <a:t>evaluation</a:t>
            </a:r>
            <a:r>
              <a:rPr lang="pl-PL" sz="1800" dirty="0">
                <a:solidFill>
                  <a:srgbClr val="0070C0"/>
                </a:solidFill>
                <a:latin typeface="Calibri" panose="020F0502020204030204" pitchFamily="34" charset="0"/>
                <a:ea typeface="Times New Roman" panose="02020603050405020304" pitchFamily="18" charset="0"/>
              </a:rPr>
              <a:t> of </a:t>
            </a:r>
            <a:r>
              <a:rPr lang="en-CA" sz="1800" dirty="0">
                <a:solidFill>
                  <a:srgbClr val="0070C0"/>
                </a:solidFill>
                <a:latin typeface="Calibri" panose="020F0502020204030204" pitchFamily="34" charset="0"/>
                <a:ea typeface="Times New Roman" panose="02020603050405020304" pitchFamily="18" charset="0"/>
              </a:rPr>
              <a:t>all solutions</a:t>
            </a:r>
            <a:endParaRPr lang="pl-PL" sz="1800" dirty="0">
              <a:solidFill>
                <a:srgbClr val="0070C0"/>
              </a:solidFill>
              <a:latin typeface="Calibri" panose="020F0502020204030204" pitchFamily="34" charset="0"/>
              <a:ea typeface="Times New Roman" panose="02020603050405020304" pitchFamily="18" charset="0"/>
            </a:endParaRPr>
          </a:p>
          <a:p>
            <a:pPr marL="342900" indent="-342900">
              <a:buFont typeface="Symbol" panose="05050102010706020507" pitchFamily="18" charset="2"/>
              <a:buChar char=""/>
            </a:pPr>
            <a:r>
              <a:rPr lang="pl-PL" sz="1800" dirty="0" err="1">
                <a:solidFill>
                  <a:srgbClr val="0070C0"/>
                </a:solidFill>
                <a:latin typeface="Calibri" panose="020F0502020204030204" pitchFamily="34" charset="0"/>
                <a:ea typeface="Times New Roman" panose="02020603050405020304" pitchFamily="18" charset="0"/>
              </a:rPr>
              <a:t>Continue</a:t>
            </a:r>
            <a:r>
              <a:rPr lang="pl-PL" sz="1800" dirty="0">
                <a:solidFill>
                  <a:srgbClr val="0070C0"/>
                </a:solidFill>
                <a:latin typeface="Calibri" panose="020F0502020204030204" pitchFamily="34" charset="0"/>
                <a:ea typeface="Times New Roman" panose="02020603050405020304" pitchFamily="18" charset="0"/>
              </a:rPr>
              <a:t> with KI </a:t>
            </a:r>
            <a:r>
              <a:rPr lang="pl-PL" sz="1800" dirty="0" err="1">
                <a:solidFill>
                  <a:srgbClr val="0070C0"/>
                </a:solidFill>
                <a:latin typeface="Calibri" panose="020F0502020204030204" pitchFamily="34" charset="0"/>
                <a:ea typeface="Times New Roman" panose="02020603050405020304" pitchFamily="18" charset="0"/>
              </a:rPr>
              <a:t>conclusions</a:t>
            </a:r>
            <a:r>
              <a:rPr lang="pl-PL" sz="1800" dirty="0">
                <a:solidFill>
                  <a:srgbClr val="0070C0"/>
                </a:solidFill>
                <a:latin typeface="Calibri" panose="020F0502020204030204" pitchFamily="34" charset="0"/>
                <a:ea typeface="Times New Roman" panose="02020603050405020304" pitchFamily="18" charset="0"/>
              </a:rPr>
              <a:t>.</a:t>
            </a:r>
          </a:p>
          <a:p>
            <a:pPr marL="0" indent="0">
              <a:buNone/>
            </a:pPr>
            <a:endParaRPr lang="pl-PL" sz="1800" dirty="0">
              <a:solidFill>
                <a:srgbClr val="0070C0"/>
              </a:solidFill>
              <a:effectLst/>
              <a:latin typeface="Calibri" panose="020F0502020204030204" pitchFamily="34" charset="0"/>
              <a:ea typeface="Times New Roman" panose="02020603050405020304" pitchFamily="18" charset="0"/>
            </a:endParaRPr>
          </a:p>
          <a:p>
            <a:pPr marL="0" indent="0">
              <a:buNone/>
            </a:pPr>
            <a:r>
              <a:rPr lang="pl-PL" sz="1800" dirty="0">
                <a:solidFill>
                  <a:srgbClr val="0070C0"/>
                </a:solidFill>
                <a:effectLst/>
                <a:latin typeface="Calibri" panose="020F0502020204030204" pitchFamily="34" charset="0"/>
                <a:ea typeface="Times New Roman" panose="02020603050405020304" pitchFamily="18" charset="0"/>
              </a:rPr>
              <a:t>In SA3#110 (</a:t>
            </a:r>
            <a:r>
              <a:rPr lang="pl-PL" sz="1800" dirty="0" err="1">
                <a:solidFill>
                  <a:srgbClr val="0070C0"/>
                </a:solidFill>
                <a:effectLst/>
                <a:latin typeface="Calibri" panose="020F0502020204030204" pitchFamily="34" charset="0"/>
                <a:ea typeface="Times New Roman" panose="02020603050405020304" pitchFamily="18" charset="0"/>
              </a:rPr>
              <a:t>Feb</a:t>
            </a:r>
            <a:r>
              <a:rPr lang="pl-PL" sz="1800" dirty="0">
                <a:solidFill>
                  <a:srgbClr val="0070C0"/>
                </a:solidFill>
                <a:effectLst/>
                <a:latin typeface="Calibri" panose="020F0502020204030204" pitchFamily="34" charset="0"/>
                <a:ea typeface="Times New Roman" panose="02020603050405020304" pitchFamily="18" charset="0"/>
              </a:rPr>
              <a:t> 2023)</a:t>
            </a:r>
            <a:r>
              <a:rPr lang="pl-PL" sz="1800" dirty="0">
                <a:solidFill>
                  <a:srgbClr val="0070C0"/>
                </a:solidFill>
                <a:latin typeface="Calibri" panose="020F0502020204030204" pitchFamily="34" charset="0"/>
                <a:ea typeface="Times New Roman" panose="02020603050405020304" pitchFamily="18" charset="0"/>
              </a:rPr>
              <a:t>:</a:t>
            </a:r>
            <a:endParaRPr lang="pl-PL" sz="1800" dirty="0">
              <a:solidFill>
                <a:srgbClr val="0070C0"/>
              </a:solidFill>
              <a:effectLst/>
              <a:latin typeface="Calibri" panose="020F0502020204030204" pitchFamily="34" charset="0"/>
              <a:ea typeface="Times New Roman" panose="02020603050405020304" pitchFamily="18" charset="0"/>
            </a:endParaRPr>
          </a:p>
          <a:p>
            <a:pPr marL="342900" lvl="0" indent="-342900">
              <a:buFont typeface="Symbol" panose="05050102010706020507" pitchFamily="18" charset="2"/>
              <a:buChar char=""/>
            </a:pPr>
            <a:r>
              <a:rPr lang="pl-PL" sz="1800" dirty="0">
                <a:solidFill>
                  <a:srgbClr val="0070C0"/>
                </a:solidFill>
                <a:latin typeface="Calibri" panose="020F0502020204030204" pitchFamily="34" charset="0"/>
                <a:ea typeface="Times New Roman" panose="02020603050405020304" pitchFamily="18" charset="0"/>
              </a:rPr>
              <a:t>Complete the KI </a:t>
            </a:r>
            <a:r>
              <a:rPr lang="pl-PL" sz="1800" dirty="0" err="1">
                <a:solidFill>
                  <a:srgbClr val="0070C0"/>
                </a:solidFill>
                <a:latin typeface="Calibri" panose="020F0502020204030204" pitchFamily="34" charset="0"/>
                <a:ea typeface="Times New Roman" panose="02020603050405020304" pitchFamily="18" charset="0"/>
              </a:rPr>
              <a:t>conclusions</a:t>
            </a:r>
            <a:r>
              <a:rPr lang="pl-PL" sz="1800" dirty="0">
                <a:solidFill>
                  <a:srgbClr val="0070C0"/>
                </a:solidFill>
                <a:latin typeface="Calibri" panose="020F0502020204030204" pitchFamily="34" charset="0"/>
                <a:ea typeface="Times New Roman" panose="02020603050405020304" pitchFamily="18" charset="0"/>
              </a:rPr>
              <a:t>.</a:t>
            </a:r>
          </a:p>
          <a:p>
            <a:pPr marL="342900" lvl="0" indent="-342900">
              <a:buFont typeface="Symbol" panose="05050102010706020507" pitchFamily="18" charset="2"/>
              <a:buChar char=""/>
            </a:pPr>
            <a:r>
              <a:rPr lang="pl-PL" sz="1800" dirty="0">
                <a:solidFill>
                  <a:srgbClr val="0070C0"/>
                </a:solidFill>
                <a:latin typeface="Calibri" panose="020F0502020204030204" pitchFamily="34" charset="0"/>
                <a:ea typeface="Times New Roman" panose="02020603050405020304" pitchFamily="18" charset="0"/>
              </a:rPr>
              <a:t>Progress in </a:t>
            </a:r>
            <a:r>
              <a:rPr lang="pl-PL" sz="1800" dirty="0" err="1">
                <a:solidFill>
                  <a:srgbClr val="0070C0"/>
                </a:solidFill>
                <a:latin typeface="Calibri" panose="020F0502020204030204" pitchFamily="34" charset="0"/>
                <a:ea typeface="Times New Roman" panose="02020603050405020304" pitchFamily="18" charset="0"/>
              </a:rPr>
              <a:t>normative</a:t>
            </a:r>
            <a:r>
              <a:rPr lang="pl-PL" sz="1800" dirty="0">
                <a:solidFill>
                  <a:srgbClr val="0070C0"/>
                </a:solidFill>
                <a:latin typeface="Calibri" panose="020F0502020204030204" pitchFamily="34" charset="0"/>
                <a:ea typeface="Times New Roman" panose="02020603050405020304" pitchFamily="18" charset="0"/>
              </a:rPr>
              <a:t> </a:t>
            </a:r>
            <a:r>
              <a:rPr lang="pl-PL" sz="1800" dirty="0" err="1">
                <a:solidFill>
                  <a:srgbClr val="0070C0"/>
                </a:solidFill>
                <a:latin typeface="Calibri" panose="020F0502020204030204" pitchFamily="34" charset="0"/>
                <a:ea typeface="Times New Roman" panose="02020603050405020304" pitchFamily="18" charset="0"/>
              </a:rPr>
              <a:t>text</a:t>
            </a:r>
            <a:r>
              <a:rPr lang="pl-PL" sz="1800" dirty="0">
                <a:solidFill>
                  <a:srgbClr val="0070C0"/>
                </a:solidFill>
                <a:latin typeface="Calibri" panose="020F0502020204030204" pitchFamily="34" charset="0"/>
                <a:ea typeface="Times New Roman" panose="02020603050405020304" pitchFamily="18" charset="0"/>
              </a:rPr>
              <a:t> by </a:t>
            </a:r>
            <a:r>
              <a:rPr lang="pl-PL" sz="1800" dirty="0" err="1">
                <a:solidFill>
                  <a:srgbClr val="0070C0"/>
                </a:solidFill>
                <a:latin typeface="Calibri" panose="020F0502020204030204" pitchFamily="34" charset="0"/>
                <a:ea typeface="Times New Roman" panose="02020603050405020304" pitchFamily="18" charset="0"/>
              </a:rPr>
              <a:t>adding</a:t>
            </a:r>
            <a:r>
              <a:rPr lang="pl-PL" sz="1800" dirty="0">
                <a:solidFill>
                  <a:srgbClr val="0070C0"/>
                </a:solidFill>
                <a:latin typeface="Calibri" panose="020F0502020204030204" pitchFamily="34" charset="0"/>
                <a:ea typeface="Times New Roman" panose="02020603050405020304" pitchFamily="18" charset="0"/>
              </a:rPr>
              <a:t> </a:t>
            </a:r>
            <a:r>
              <a:rPr lang="pl-PL" sz="1800" dirty="0" err="1">
                <a:solidFill>
                  <a:srgbClr val="0070C0"/>
                </a:solidFill>
                <a:latin typeface="Calibri" panose="020F0502020204030204" pitchFamily="34" charset="0"/>
                <a:ea typeface="Times New Roman" panose="02020603050405020304" pitchFamily="18" charset="0"/>
              </a:rPr>
              <a:t>new</a:t>
            </a:r>
            <a:r>
              <a:rPr lang="pl-PL" sz="1800" dirty="0">
                <a:solidFill>
                  <a:srgbClr val="0070C0"/>
                </a:solidFill>
                <a:latin typeface="Calibri" panose="020F0502020204030204" pitchFamily="34" charset="0"/>
                <a:ea typeface="Times New Roman" panose="02020603050405020304" pitchFamily="18" charset="0"/>
              </a:rPr>
              <a:t> </a:t>
            </a:r>
            <a:r>
              <a:rPr lang="pl-PL" sz="1800" dirty="0" err="1">
                <a:solidFill>
                  <a:srgbClr val="0070C0"/>
                </a:solidFill>
                <a:latin typeface="Calibri" panose="020F0502020204030204" pitchFamily="34" charset="0"/>
                <a:ea typeface="Times New Roman" panose="02020603050405020304" pitchFamily="18" charset="0"/>
              </a:rPr>
              <a:t>items</a:t>
            </a:r>
            <a:r>
              <a:rPr lang="pl-PL" sz="1800" dirty="0">
                <a:solidFill>
                  <a:srgbClr val="0070C0"/>
                </a:solidFill>
                <a:latin typeface="Calibri" panose="020F0502020204030204" pitchFamily="34" charset="0"/>
                <a:ea typeface="Times New Roman" panose="02020603050405020304" pitchFamily="18" charset="0"/>
              </a:rPr>
              <a:t> out of the </a:t>
            </a:r>
            <a:r>
              <a:rPr lang="pl-PL" sz="1800" dirty="0" err="1">
                <a:solidFill>
                  <a:srgbClr val="0070C0"/>
                </a:solidFill>
                <a:latin typeface="Calibri" panose="020F0502020204030204" pitchFamily="34" charset="0"/>
                <a:ea typeface="Times New Roman" panose="02020603050405020304" pitchFamily="18" charset="0"/>
              </a:rPr>
              <a:t>conclusions</a:t>
            </a:r>
            <a:r>
              <a:rPr lang="pl-PL" sz="1800" dirty="0">
                <a:solidFill>
                  <a:srgbClr val="0070C0"/>
                </a:solidFill>
                <a:latin typeface="Calibri" panose="020F0502020204030204" pitchFamily="34" charset="0"/>
                <a:ea typeface="Times New Roman" panose="02020603050405020304" pitchFamily="18" charset="0"/>
              </a:rPr>
              <a:t> </a:t>
            </a:r>
            <a:r>
              <a:rPr lang="pl-PL" sz="1800" dirty="0" err="1">
                <a:solidFill>
                  <a:srgbClr val="0070C0"/>
                </a:solidFill>
                <a:latin typeface="Calibri" panose="020F0502020204030204" pitchFamily="34" charset="0"/>
                <a:ea typeface="Times New Roman" panose="02020603050405020304" pitchFamily="18" charset="0"/>
              </a:rPr>
              <a:t>agreed</a:t>
            </a:r>
            <a:r>
              <a:rPr lang="pl-PL" sz="1800" dirty="0">
                <a:solidFill>
                  <a:srgbClr val="0070C0"/>
                </a:solidFill>
                <a:latin typeface="Calibri" panose="020F0502020204030204" pitchFamily="34" charset="0"/>
                <a:ea typeface="Times New Roman" panose="02020603050405020304" pitchFamily="18" charset="0"/>
              </a:rPr>
              <a:t> in SA3#109 </a:t>
            </a:r>
            <a:r>
              <a:rPr lang="pl-PL" sz="1800" dirty="0" err="1">
                <a:solidFill>
                  <a:srgbClr val="0070C0"/>
                </a:solidFill>
                <a:latin typeface="Calibri" panose="020F0502020204030204" pitchFamily="34" charset="0"/>
                <a:ea typeface="Times New Roman" panose="02020603050405020304" pitchFamily="18" charset="0"/>
              </a:rPr>
              <a:t>Adhoc</a:t>
            </a:r>
            <a:r>
              <a:rPr lang="pl-PL" sz="1800" dirty="0">
                <a:solidFill>
                  <a:srgbClr val="0070C0"/>
                </a:solidFill>
                <a:latin typeface="Calibri" panose="020F0502020204030204" pitchFamily="34" charset="0"/>
                <a:ea typeface="Times New Roman" panose="02020603050405020304" pitchFamily="18" charset="0"/>
              </a:rPr>
              <a:t>-e to </a:t>
            </a:r>
            <a:r>
              <a:rPr lang="pl-PL" sz="1800" dirty="0" err="1">
                <a:solidFill>
                  <a:srgbClr val="0070C0"/>
                </a:solidFill>
                <a:latin typeface="Calibri" panose="020F0502020204030204" pitchFamily="34" charset="0"/>
                <a:ea typeface="Times New Roman" panose="02020603050405020304" pitchFamily="18" charset="0"/>
              </a:rPr>
              <a:t>existing</a:t>
            </a:r>
            <a:r>
              <a:rPr lang="pl-PL" sz="1800" dirty="0">
                <a:solidFill>
                  <a:srgbClr val="0070C0"/>
                </a:solidFill>
                <a:latin typeface="Calibri" panose="020F0502020204030204" pitchFamily="34" charset="0"/>
                <a:ea typeface="Times New Roman" panose="02020603050405020304" pitchFamily="18" charset="0"/>
              </a:rPr>
              <a:t> WID.</a:t>
            </a:r>
          </a:p>
          <a:p>
            <a:pPr marL="342900" lvl="0" indent="-342900">
              <a:buFont typeface="Symbol" panose="05050102010706020507" pitchFamily="18" charset="2"/>
              <a:buChar char=""/>
            </a:pPr>
            <a:endParaRPr lang="en-CA" sz="1800" dirty="0">
              <a:solidFill>
                <a:srgbClr val="0070C0"/>
              </a:solidFill>
              <a:latin typeface="Calibri" panose="020F0502020204030204" pitchFamily="34" charset="0"/>
              <a:ea typeface="Times New Roman" panose="02020603050405020304" pitchFamily="18" charset="0"/>
            </a:endParaRPr>
          </a:p>
          <a:p>
            <a:pPr lvl="1">
              <a:spcBef>
                <a:spcPts val="0"/>
              </a:spcBef>
              <a:spcAft>
                <a:spcPts val="300"/>
              </a:spcAft>
            </a:pPr>
            <a:endParaRPr lang="en-US" altLang="zh-CN" sz="1800" dirty="0">
              <a:solidFill>
                <a:srgbClr val="0070C0"/>
              </a:solidFill>
            </a:endParaRPr>
          </a:p>
        </p:txBody>
      </p:sp>
      <p:sp>
        <p:nvSpPr>
          <p:cNvPr id="3" name="TextBox 2">
            <a:extLst>
              <a:ext uri="{FF2B5EF4-FFF2-40B4-BE49-F238E27FC236}">
                <a16:creationId xmlns:a16="http://schemas.microsoft.com/office/drawing/2014/main" id="{156B83FC-25A3-44B2-9ABF-4705626AB921}"/>
              </a:ext>
            </a:extLst>
          </p:cNvPr>
          <p:cNvSpPr txBox="1"/>
          <p:nvPr/>
        </p:nvSpPr>
        <p:spPr>
          <a:xfrm>
            <a:off x="501660" y="829899"/>
            <a:ext cx="5008038" cy="369332"/>
          </a:xfrm>
          <a:prstGeom prst="rect">
            <a:avLst/>
          </a:prstGeom>
          <a:noFill/>
        </p:spPr>
        <p:txBody>
          <a:bodyPr wrap="square" rtlCol="0">
            <a:spAutoFit/>
          </a:bodyPr>
          <a:lstStyle/>
          <a:p>
            <a:r>
              <a:rPr lang="fr-FR" sz="1800" dirty="0" err="1">
                <a:solidFill>
                  <a:srgbClr val="FF0000"/>
                </a:solidFill>
              </a:rPr>
              <a:t>Overall</a:t>
            </a:r>
            <a:r>
              <a:rPr lang="fr-FR" sz="1800" dirty="0">
                <a:solidFill>
                  <a:srgbClr val="FF0000"/>
                </a:solidFill>
              </a:rPr>
              <a:t> plan</a:t>
            </a:r>
            <a:endParaRPr lang="en-US" sz="1800" dirty="0">
              <a:solidFill>
                <a:srgbClr val="FF0000"/>
              </a:solidFill>
            </a:endParaRPr>
          </a:p>
        </p:txBody>
      </p:sp>
      <p:sp>
        <p:nvSpPr>
          <p:cNvPr id="4" name="TextBox 3">
            <a:extLst>
              <a:ext uri="{FF2B5EF4-FFF2-40B4-BE49-F238E27FC236}">
                <a16:creationId xmlns:a16="http://schemas.microsoft.com/office/drawing/2014/main" id="{A6A27327-DB1C-4EF3-8FA2-A10DF7DB2B50}"/>
              </a:ext>
            </a:extLst>
          </p:cNvPr>
          <p:cNvSpPr txBox="1"/>
          <p:nvPr/>
        </p:nvSpPr>
        <p:spPr>
          <a:xfrm>
            <a:off x="377843" y="293078"/>
            <a:ext cx="6217920" cy="461665"/>
          </a:xfrm>
          <a:prstGeom prst="rect">
            <a:avLst/>
          </a:prstGeom>
          <a:noFill/>
        </p:spPr>
        <p:txBody>
          <a:bodyPr wrap="square" rtlCol="0">
            <a:spAutoFit/>
          </a:bodyPr>
          <a:lstStyle/>
          <a:p>
            <a:r>
              <a:rPr lang="en-US" sz="2400" dirty="0"/>
              <a:t>‘</a:t>
            </a:r>
            <a:r>
              <a:rPr lang="pl-PL" sz="2400" dirty="0">
                <a:solidFill>
                  <a:srgbClr val="FF0000"/>
                </a:solidFill>
              </a:rPr>
              <a:t>FS_ACM_SBA</a:t>
            </a:r>
            <a:r>
              <a:rPr lang="en-US" sz="2400" dirty="0">
                <a:solidFill>
                  <a:srgbClr val="FF0000"/>
                </a:solidFill>
              </a:rPr>
              <a:t>’ Status  </a:t>
            </a:r>
          </a:p>
        </p:txBody>
      </p:sp>
      <p:sp>
        <p:nvSpPr>
          <p:cNvPr id="2" name="TextBox 1">
            <a:extLst>
              <a:ext uri="{FF2B5EF4-FFF2-40B4-BE49-F238E27FC236}">
                <a16:creationId xmlns:a16="http://schemas.microsoft.com/office/drawing/2014/main" id="{6C0C5FE4-B01D-402A-9E41-B9F5A63AFF9D}"/>
              </a:ext>
            </a:extLst>
          </p:cNvPr>
          <p:cNvSpPr txBox="1"/>
          <p:nvPr/>
        </p:nvSpPr>
        <p:spPr>
          <a:xfrm>
            <a:off x="1974875" y="860676"/>
            <a:ext cx="4442308" cy="307777"/>
          </a:xfrm>
          <a:prstGeom prst="rect">
            <a:avLst/>
          </a:prstGeom>
          <a:noFill/>
          <a:ln>
            <a:solidFill>
              <a:schemeClr val="tx1"/>
            </a:solidFill>
          </a:ln>
        </p:spPr>
        <p:txBody>
          <a:bodyPr wrap="square" rtlCol="0">
            <a:spAutoFit/>
          </a:bodyPr>
          <a:lstStyle/>
          <a:p>
            <a:r>
              <a:rPr lang="pl-PL" sz="1400" dirty="0"/>
              <a:t>UPDATED from #108Ad-hoc and #109 </a:t>
            </a:r>
            <a:r>
              <a:rPr lang="pl-PL" sz="1400" dirty="0" err="1"/>
              <a:t>meetings</a:t>
            </a:r>
            <a:endParaRPr lang="en-US" sz="1400" dirty="0"/>
          </a:p>
        </p:txBody>
      </p:sp>
    </p:spTree>
    <p:extLst>
      <p:ext uri="{BB962C8B-B14F-4D97-AF65-F5344CB8AC3E}">
        <p14:creationId xmlns:p14="http://schemas.microsoft.com/office/powerpoint/2010/main" val="2089215573"/>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56B83FC-25A3-44B2-9ABF-4705626AB921}"/>
              </a:ext>
            </a:extLst>
          </p:cNvPr>
          <p:cNvSpPr txBox="1"/>
          <p:nvPr/>
        </p:nvSpPr>
        <p:spPr>
          <a:xfrm>
            <a:off x="537019" y="715160"/>
            <a:ext cx="5008038" cy="369332"/>
          </a:xfrm>
          <a:prstGeom prst="rect">
            <a:avLst/>
          </a:prstGeom>
          <a:noFill/>
        </p:spPr>
        <p:txBody>
          <a:bodyPr wrap="square" rtlCol="0">
            <a:spAutoFit/>
          </a:bodyPr>
          <a:lstStyle/>
          <a:p>
            <a:r>
              <a:rPr lang="fr-FR" sz="1800" dirty="0">
                <a:solidFill>
                  <a:srgbClr val="FF0000"/>
                </a:solidFill>
              </a:rPr>
              <a:t>TR Summary</a:t>
            </a:r>
            <a:endParaRPr lang="en-US" sz="1800" dirty="0">
              <a:solidFill>
                <a:srgbClr val="FF0000"/>
              </a:solidFill>
            </a:endParaRPr>
          </a:p>
        </p:txBody>
      </p:sp>
      <p:sp>
        <p:nvSpPr>
          <p:cNvPr id="4" name="TextBox 3">
            <a:extLst>
              <a:ext uri="{FF2B5EF4-FFF2-40B4-BE49-F238E27FC236}">
                <a16:creationId xmlns:a16="http://schemas.microsoft.com/office/drawing/2014/main" id="{A6A27327-DB1C-4EF3-8FA2-A10DF7DB2B50}"/>
              </a:ext>
            </a:extLst>
          </p:cNvPr>
          <p:cNvSpPr txBox="1"/>
          <p:nvPr/>
        </p:nvSpPr>
        <p:spPr>
          <a:xfrm>
            <a:off x="1219201" y="161747"/>
            <a:ext cx="6217920" cy="461665"/>
          </a:xfrm>
          <a:prstGeom prst="rect">
            <a:avLst/>
          </a:prstGeom>
          <a:noFill/>
        </p:spPr>
        <p:txBody>
          <a:bodyPr wrap="square" rtlCol="0">
            <a:spAutoFit/>
          </a:bodyPr>
          <a:lstStyle/>
          <a:p>
            <a:r>
              <a:rPr lang="en-US" sz="2400" dirty="0"/>
              <a:t>‘</a:t>
            </a:r>
            <a:r>
              <a:rPr lang="pl-PL" sz="2400" dirty="0">
                <a:solidFill>
                  <a:srgbClr val="FF0000"/>
                </a:solidFill>
              </a:rPr>
              <a:t>FS_ACM_SBA</a:t>
            </a:r>
            <a:r>
              <a:rPr lang="en-US" sz="2400" dirty="0">
                <a:solidFill>
                  <a:srgbClr val="FF0000"/>
                </a:solidFill>
              </a:rPr>
              <a:t>’ Status  </a:t>
            </a:r>
          </a:p>
        </p:txBody>
      </p:sp>
      <p:graphicFrame>
        <p:nvGraphicFramePr>
          <p:cNvPr id="7" name="Table 6">
            <a:extLst>
              <a:ext uri="{FF2B5EF4-FFF2-40B4-BE49-F238E27FC236}">
                <a16:creationId xmlns:a16="http://schemas.microsoft.com/office/drawing/2014/main" id="{420DBC1F-B5CA-467B-BCA6-178014E1E519}"/>
              </a:ext>
            </a:extLst>
          </p:cNvPr>
          <p:cNvGraphicFramePr>
            <a:graphicFrameLocks noGrp="1"/>
          </p:cNvGraphicFramePr>
          <p:nvPr>
            <p:extLst>
              <p:ext uri="{D42A27DB-BD31-4B8C-83A1-F6EECF244321}">
                <p14:modId xmlns:p14="http://schemas.microsoft.com/office/powerpoint/2010/main" val="2526454960"/>
              </p:ext>
            </p:extLst>
          </p:nvPr>
        </p:nvGraphicFramePr>
        <p:xfrm>
          <a:off x="697118" y="1176240"/>
          <a:ext cx="6438318" cy="4953438"/>
        </p:xfrm>
        <a:graphic>
          <a:graphicData uri="http://schemas.openxmlformats.org/drawingml/2006/table">
            <a:tbl>
              <a:tblPr firstRow="1" firstCol="1" bandRow="1">
                <a:tableStyleId>{5C22544A-7EE6-4342-B048-85BDC9FD1C3A}</a:tableStyleId>
              </a:tblPr>
              <a:tblGrid>
                <a:gridCol w="3422209">
                  <a:extLst>
                    <a:ext uri="{9D8B030D-6E8A-4147-A177-3AD203B41FA5}">
                      <a16:colId xmlns:a16="http://schemas.microsoft.com/office/drawing/2014/main" val="3735158242"/>
                    </a:ext>
                  </a:extLst>
                </a:gridCol>
                <a:gridCol w="355354">
                  <a:extLst>
                    <a:ext uri="{9D8B030D-6E8A-4147-A177-3AD203B41FA5}">
                      <a16:colId xmlns:a16="http://schemas.microsoft.com/office/drawing/2014/main" val="289160958"/>
                    </a:ext>
                  </a:extLst>
                </a:gridCol>
                <a:gridCol w="293359">
                  <a:extLst>
                    <a:ext uri="{9D8B030D-6E8A-4147-A177-3AD203B41FA5}">
                      <a16:colId xmlns:a16="http://schemas.microsoft.com/office/drawing/2014/main" val="1683127457"/>
                    </a:ext>
                  </a:extLst>
                </a:gridCol>
                <a:gridCol w="265687">
                  <a:extLst>
                    <a:ext uri="{9D8B030D-6E8A-4147-A177-3AD203B41FA5}">
                      <a16:colId xmlns:a16="http://schemas.microsoft.com/office/drawing/2014/main" val="2932238154"/>
                    </a:ext>
                  </a:extLst>
                </a:gridCol>
                <a:gridCol w="289711">
                  <a:extLst>
                    <a:ext uri="{9D8B030D-6E8A-4147-A177-3AD203B41FA5}">
                      <a16:colId xmlns:a16="http://schemas.microsoft.com/office/drawing/2014/main" val="651328557"/>
                    </a:ext>
                  </a:extLst>
                </a:gridCol>
                <a:gridCol w="334978">
                  <a:extLst>
                    <a:ext uri="{9D8B030D-6E8A-4147-A177-3AD203B41FA5}">
                      <a16:colId xmlns:a16="http://schemas.microsoft.com/office/drawing/2014/main" val="2629865459"/>
                    </a:ext>
                  </a:extLst>
                </a:gridCol>
                <a:gridCol w="316871">
                  <a:extLst>
                    <a:ext uri="{9D8B030D-6E8A-4147-A177-3AD203B41FA5}">
                      <a16:colId xmlns:a16="http://schemas.microsoft.com/office/drawing/2014/main" val="1346995182"/>
                    </a:ext>
                  </a:extLst>
                </a:gridCol>
                <a:gridCol w="380246">
                  <a:extLst>
                    <a:ext uri="{9D8B030D-6E8A-4147-A177-3AD203B41FA5}">
                      <a16:colId xmlns:a16="http://schemas.microsoft.com/office/drawing/2014/main" val="1349864629"/>
                    </a:ext>
                  </a:extLst>
                </a:gridCol>
                <a:gridCol w="362138">
                  <a:extLst>
                    <a:ext uri="{9D8B030D-6E8A-4147-A177-3AD203B41FA5}">
                      <a16:colId xmlns:a16="http://schemas.microsoft.com/office/drawing/2014/main" val="2734822278"/>
                    </a:ext>
                  </a:extLst>
                </a:gridCol>
                <a:gridCol w="417765">
                  <a:extLst>
                    <a:ext uri="{9D8B030D-6E8A-4147-A177-3AD203B41FA5}">
                      <a16:colId xmlns:a16="http://schemas.microsoft.com/office/drawing/2014/main" val="323313510"/>
                    </a:ext>
                  </a:extLst>
                </a:gridCol>
              </a:tblGrid>
              <a:tr h="121162">
                <a:tc>
                  <a:txBody>
                    <a:bodyPr/>
                    <a:lstStyle/>
                    <a:p>
                      <a:pPr>
                        <a:spcAft>
                          <a:spcPts val="900"/>
                        </a:spcAft>
                      </a:pPr>
                      <a:r>
                        <a:rPr lang="en-GB" sz="1600" dirty="0">
                          <a:effectLst/>
                        </a:rPr>
                        <a:t>Solutions</a:t>
                      </a:r>
                      <a:endParaRPr lang="en-GB" sz="1800" dirty="0">
                        <a:effectLst/>
                        <a:latin typeface="Times New Roman" panose="02020603050405020304" pitchFamily="18" charset="0"/>
                        <a:ea typeface="Times New Roman" panose="02020603050405020304" pitchFamily="18" charset="0"/>
                      </a:endParaRPr>
                    </a:p>
                  </a:txBody>
                  <a:tcPr marL="60581" marR="60581" marT="0" marB="0"/>
                </a:tc>
                <a:tc gridSpan="9">
                  <a:txBody>
                    <a:bodyPr/>
                    <a:lstStyle/>
                    <a:p>
                      <a:pPr algn="ctr">
                        <a:spcAft>
                          <a:spcPts val="900"/>
                        </a:spcAft>
                      </a:pPr>
                      <a:r>
                        <a:rPr lang="en-GB" sz="1600" dirty="0">
                          <a:effectLst/>
                        </a:rPr>
                        <a:t>Key Issues</a:t>
                      </a:r>
                      <a:endParaRPr lang="en-GB" sz="1800" dirty="0">
                        <a:effectLst/>
                        <a:latin typeface="Times New Roman" panose="02020603050405020304" pitchFamily="18" charset="0"/>
                        <a:ea typeface="Times New Roman" panose="02020603050405020304" pitchFamily="18" charset="0"/>
                      </a:endParaRPr>
                    </a:p>
                  </a:txBody>
                  <a:tcPr marL="60581" marR="60581"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952870116"/>
                  </a:ext>
                </a:extLst>
              </a:tr>
              <a:tr h="269248">
                <a:tc>
                  <a:txBody>
                    <a:bodyPr/>
                    <a:lstStyle/>
                    <a:p>
                      <a:pPr algn="ctr">
                        <a:spcAft>
                          <a:spcPts val="900"/>
                        </a:spcAft>
                      </a:pPr>
                      <a:r>
                        <a:rPr lang="en-GB" sz="8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dirty="0">
                          <a:effectLst/>
                        </a:rPr>
                        <a:t>#1</a:t>
                      </a:r>
                      <a:endParaRPr lang="en-GB" sz="900" dirty="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dirty="0">
                          <a:effectLst/>
                        </a:rPr>
                        <a:t>#2</a:t>
                      </a:r>
                      <a:endParaRPr lang="en-GB" sz="900" dirty="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#3</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#4</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#5</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dirty="0">
                          <a:effectLst/>
                        </a:rPr>
                        <a:t>#6</a:t>
                      </a:r>
                      <a:endParaRPr lang="en-GB" sz="900" dirty="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#7</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#8</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#9</a:t>
                      </a:r>
                      <a:endParaRPr lang="en-GB" sz="900">
                        <a:effectLst/>
                        <a:latin typeface="Times New Roman" panose="02020603050405020304" pitchFamily="18" charset="0"/>
                        <a:ea typeface="Times New Roman" panose="02020603050405020304" pitchFamily="18" charset="0"/>
                      </a:endParaRPr>
                    </a:p>
                  </a:txBody>
                  <a:tcPr marL="60581" marR="60581" marT="0" marB="0"/>
                </a:tc>
                <a:extLst>
                  <a:ext uri="{0D108BD9-81ED-4DB2-BD59-A6C34878D82A}">
                    <a16:rowId xmlns:a16="http://schemas.microsoft.com/office/drawing/2014/main" val="64047502"/>
                  </a:ext>
                </a:extLst>
              </a:tr>
              <a:tr h="307953">
                <a:tc>
                  <a:txBody>
                    <a:bodyPr/>
                    <a:lstStyle/>
                    <a:p>
                      <a:pPr>
                        <a:spcAft>
                          <a:spcPts val="900"/>
                        </a:spcAft>
                      </a:pPr>
                      <a:r>
                        <a:rPr lang="en-GB" sz="900">
                          <a:effectLst/>
                        </a:rPr>
                        <a:t>#1: Certificate Enrolment and MAnagement Framework (CEMAF)</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dirty="0">
                          <a:effectLst/>
                        </a:rPr>
                        <a:t>X</a:t>
                      </a:r>
                      <a:endParaRPr lang="en-GB" sz="900" dirty="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highlight>
                            <a:srgbClr val="FFFF00"/>
                          </a:highligh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highlight>
                            <a:srgbClr val="FFFF00"/>
                          </a:highligh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extLst>
                  <a:ext uri="{0D108BD9-81ED-4DB2-BD59-A6C34878D82A}">
                    <a16:rowId xmlns:a16="http://schemas.microsoft.com/office/drawing/2014/main" val="3378773389"/>
                  </a:ext>
                </a:extLst>
              </a:tr>
              <a:tr h="312440">
                <a:tc>
                  <a:txBody>
                    <a:bodyPr/>
                    <a:lstStyle/>
                    <a:p>
                      <a:pPr>
                        <a:spcAft>
                          <a:spcPts val="900"/>
                        </a:spcAft>
                      </a:pPr>
                      <a:r>
                        <a:rPr lang="en-GB" sz="900">
                          <a:effectLst/>
                        </a:rPr>
                        <a:t>#2: Using CMP protocol for certificate enrolment and renewal</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X</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extLst>
                  <a:ext uri="{0D108BD9-81ED-4DB2-BD59-A6C34878D82A}">
                    <a16:rowId xmlns:a16="http://schemas.microsoft.com/office/drawing/2014/main" val="3761180106"/>
                  </a:ext>
                </a:extLst>
              </a:tr>
              <a:tr h="269248">
                <a:tc>
                  <a:txBody>
                    <a:bodyPr/>
                    <a:lstStyle/>
                    <a:p>
                      <a:pPr>
                        <a:spcAft>
                          <a:spcPts val="900"/>
                        </a:spcAft>
                      </a:pPr>
                      <a:r>
                        <a:rPr lang="en-GB" sz="900">
                          <a:effectLst/>
                        </a:rPr>
                        <a:t>#3: Secure initial enrolment of NF certificates</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X</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extLst>
                  <a:ext uri="{0D108BD9-81ED-4DB2-BD59-A6C34878D82A}">
                    <a16:rowId xmlns:a16="http://schemas.microsoft.com/office/drawing/2014/main" val="1262022918"/>
                  </a:ext>
                </a:extLst>
              </a:tr>
              <a:tr h="319732">
                <a:tc>
                  <a:txBody>
                    <a:bodyPr/>
                    <a:lstStyle/>
                    <a:p>
                      <a:pPr>
                        <a:spcAft>
                          <a:spcPts val="900"/>
                        </a:spcAft>
                      </a:pPr>
                      <a:r>
                        <a:rPr lang="en-GB" sz="900">
                          <a:effectLst/>
                        </a:rPr>
                        <a:t>#4: Cross-Certification Based Trust Chain in the SBA Architecture</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X</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extLst>
                  <a:ext uri="{0D108BD9-81ED-4DB2-BD59-A6C34878D82A}">
                    <a16:rowId xmlns:a16="http://schemas.microsoft.com/office/drawing/2014/main" val="54319284"/>
                  </a:ext>
                </a:extLst>
              </a:tr>
              <a:tr h="269248">
                <a:tc>
                  <a:txBody>
                    <a:bodyPr/>
                    <a:lstStyle/>
                    <a:p>
                      <a:pPr>
                        <a:spcAft>
                          <a:spcPts val="900"/>
                        </a:spcAft>
                      </a:pPr>
                      <a:r>
                        <a:rPr lang="en-GB" sz="900">
                          <a:effectLst/>
                        </a:rPr>
                        <a:t>#5: Interconnection CA Based Trust Chain in the SBA Architecture</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X</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extLst>
                  <a:ext uri="{0D108BD9-81ED-4DB2-BD59-A6C34878D82A}">
                    <a16:rowId xmlns:a16="http://schemas.microsoft.com/office/drawing/2014/main" val="3015600114"/>
                  </a:ext>
                </a:extLst>
              </a:tr>
              <a:tr h="269248">
                <a:tc>
                  <a:txBody>
                    <a:bodyPr/>
                    <a:lstStyle/>
                    <a:p>
                      <a:pPr>
                        <a:spcAft>
                          <a:spcPts val="900"/>
                        </a:spcAft>
                      </a:pPr>
                      <a:r>
                        <a:rPr lang="en-GB" sz="900">
                          <a:effectLst/>
                        </a:rPr>
                        <a:t>#6: OCSP based revocation procedure</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X</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extLst>
                  <a:ext uri="{0D108BD9-81ED-4DB2-BD59-A6C34878D82A}">
                    <a16:rowId xmlns:a16="http://schemas.microsoft.com/office/drawing/2014/main" val="1354404487"/>
                  </a:ext>
                </a:extLst>
              </a:tr>
              <a:tr h="538497">
                <a:tc>
                  <a:txBody>
                    <a:bodyPr/>
                    <a:lstStyle/>
                    <a:p>
                      <a:pPr>
                        <a:spcAft>
                          <a:spcPts val="900"/>
                        </a:spcAft>
                      </a:pPr>
                      <a:r>
                        <a:rPr lang="en-GB" sz="900">
                          <a:effectLst/>
                        </a:rPr>
                        <a:t>#7: A solution addressing the relation between certificate lifecycle management and NF lifecycle management</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X</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extLst>
                  <a:ext uri="{0D108BD9-81ED-4DB2-BD59-A6C34878D82A}">
                    <a16:rowId xmlns:a16="http://schemas.microsoft.com/office/drawing/2014/main" val="2835638023"/>
                  </a:ext>
                </a:extLst>
              </a:tr>
              <a:tr h="269248">
                <a:tc>
                  <a:txBody>
                    <a:bodyPr/>
                    <a:lstStyle/>
                    <a:p>
                      <a:pPr>
                        <a:spcAft>
                          <a:spcPts val="900"/>
                        </a:spcAft>
                      </a:pPr>
                      <a:r>
                        <a:rPr lang="en-GB" sz="900">
                          <a:effectLst/>
                        </a:rPr>
                        <a:t>#8: Enhance the security protection for Certificate parameters</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X</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X</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extLst>
                  <a:ext uri="{0D108BD9-81ED-4DB2-BD59-A6C34878D82A}">
                    <a16:rowId xmlns:a16="http://schemas.microsoft.com/office/drawing/2014/main" val="1415685940"/>
                  </a:ext>
                </a:extLst>
              </a:tr>
              <a:tr h="269248">
                <a:tc>
                  <a:txBody>
                    <a:bodyPr/>
                    <a:lstStyle/>
                    <a:p>
                      <a:pPr>
                        <a:spcAft>
                          <a:spcPts val="900"/>
                        </a:spcAft>
                      </a:pPr>
                      <a:r>
                        <a:rPr lang="en-GB" sz="900">
                          <a:effectLst/>
                        </a:rPr>
                        <a:t>#9: Certificates revocation query procedure based on NRF</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X</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extLst>
                  <a:ext uri="{0D108BD9-81ED-4DB2-BD59-A6C34878D82A}">
                    <a16:rowId xmlns:a16="http://schemas.microsoft.com/office/drawing/2014/main" val="583560609"/>
                  </a:ext>
                </a:extLst>
              </a:tr>
              <a:tr h="269248">
                <a:tc>
                  <a:txBody>
                    <a:bodyPr/>
                    <a:lstStyle/>
                    <a:p>
                      <a:pPr>
                        <a:spcAft>
                          <a:spcPts val="900"/>
                        </a:spcAft>
                      </a:pPr>
                      <a:r>
                        <a:rPr lang="en-GB" sz="900">
                          <a:effectLst/>
                        </a:rPr>
                        <a:t>#10: Solution to indicate and validate the purpose of the certificate</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X</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extLst>
                  <a:ext uri="{0D108BD9-81ED-4DB2-BD59-A6C34878D82A}">
                    <a16:rowId xmlns:a16="http://schemas.microsoft.com/office/drawing/2014/main" val="2647993259"/>
                  </a:ext>
                </a:extLst>
              </a:tr>
              <a:tr h="269248">
                <a:tc>
                  <a:txBody>
                    <a:bodyPr/>
                    <a:lstStyle/>
                    <a:p>
                      <a:pPr>
                        <a:spcAft>
                          <a:spcPts val="900"/>
                        </a:spcAft>
                      </a:pPr>
                      <a:r>
                        <a:rPr lang="en-GB" sz="900">
                          <a:effectLst/>
                        </a:rPr>
                        <a:t>#11: OCSP Stapling addressing Key Issues #5 and #6</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X</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X</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extLst>
                  <a:ext uri="{0D108BD9-81ED-4DB2-BD59-A6C34878D82A}">
                    <a16:rowId xmlns:a16="http://schemas.microsoft.com/office/drawing/2014/main" val="473161968"/>
                  </a:ext>
                </a:extLst>
              </a:tr>
              <a:tr h="269248">
                <a:tc>
                  <a:txBody>
                    <a:bodyPr/>
                    <a:lstStyle/>
                    <a:p>
                      <a:pPr>
                        <a:spcAft>
                          <a:spcPts val="900"/>
                        </a:spcAft>
                      </a:pPr>
                      <a:r>
                        <a:rPr lang="en-GB" sz="900">
                          <a:effectLst/>
                        </a:rPr>
                        <a:t>#12: Automated Certificate Management for Network Slices</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X</a:t>
                      </a:r>
                      <a:endParaRPr lang="en-GB" sz="900">
                        <a:effectLst/>
                        <a:latin typeface="Times New Roman" panose="02020603050405020304" pitchFamily="18" charset="0"/>
                        <a:ea typeface="Times New Roman" panose="02020603050405020304" pitchFamily="18" charset="0"/>
                      </a:endParaRPr>
                    </a:p>
                  </a:txBody>
                  <a:tcPr marL="60581" marR="60581" marT="0" marB="0"/>
                </a:tc>
                <a:extLst>
                  <a:ext uri="{0D108BD9-81ED-4DB2-BD59-A6C34878D82A}">
                    <a16:rowId xmlns:a16="http://schemas.microsoft.com/office/drawing/2014/main" val="105427122"/>
                  </a:ext>
                </a:extLst>
              </a:tr>
              <a:tr h="269248">
                <a:tc>
                  <a:txBody>
                    <a:bodyPr/>
                    <a:lstStyle/>
                    <a:p>
                      <a:pPr>
                        <a:spcAft>
                          <a:spcPts val="900"/>
                        </a:spcAft>
                      </a:pPr>
                      <a:r>
                        <a:rPr lang="en-GB" sz="900">
                          <a:effectLst/>
                        </a:rPr>
                        <a:t>#13: Build initial trust for NF certificate enrolment</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X</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extLst>
                  <a:ext uri="{0D108BD9-81ED-4DB2-BD59-A6C34878D82A}">
                    <a16:rowId xmlns:a16="http://schemas.microsoft.com/office/drawing/2014/main" val="1201994667"/>
                  </a:ext>
                </a:extLst>
              </a:tr>
              <a:tr h="269248">
                <a:tc>
                  <a:txBody>
                    <a:bodyPr/>
                    <a:lstStyle/>
                    <a:p>
                      <a:pPr>
                        <a:spcAft>
                          <a:spcPts val="900"/>
                        </a:spcAft>
                      </a:pPr>
                      <a:r>
                        <a:rPr lang="en-GB" sz="900">
                          <a:effectLst/>
                        </a:rPr>
                        <a:t>#14: Ensuring the management of bulk certificate updates</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X</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extLst>
                  <a:ext uri="{0D108BD9-81ED-4DB2-BD59-A6C34878D82A}">
                    <a16:rowId xmlns:a16="http://schemas.microsoft.com/office/drawing/2014/main" val="2790241651"/>
                  </a:ext>
                </a:extLst>
              </a:tr>
              <a:tr h="269248">
                <a:tc>
                  <a:txBody>
                    <a:bodyPr/>
                    <a:lstStyle/>
                    <a:p>
                      <a:pPr>
                        <a:spcAft>
                          <a:spcPts val="900"/>
                        </a:spcAft>
                      </a:pPr>
                      <a:r>
                        <a:rPr lang="en-GB" sz="900">
                          <a:effectLst/>
                        </a:rPr>
                        <a:t>#15: Policy based certificate update/renewal</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X</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a:effectLst/>
                        </a:rPr>
                        <a:t> </a:t>
                      </a:r>
                      <a:endParaRPr lang="en-GB" sz="900">
                        <a:effectLst/>
                        <a:latin typeface="Times New Roman" panose="02020603050405020304" pitchFamily="18" charset="0"/>
                        <a:ea typeface="Times New Roman" panose="02020603050405020304" pitchFamily="18" charset="0"/>
                      </a:endParaRPr>
                    </a:p>
                  </a:txBody>
                  <a:tcPr marL="60581" marR="60581" marT="0" marB="0"/>
                </a:tc>
                <a:tc>
                  <a:txBody>
                    <a:bodyPr/>
                    <a:lstStyle/>
                    <a:p>
                      <a:pPr>
                        <a:spcAft>
                          <a:spcPts val="900"/>
                        </a:spcAft>
                      </a:pPr>
                      <a:r>
                        <a:rPr lang="en-GB" sz="900" dirty="0">
                          <a:effectLst/>
                        </a:rPr>
                        <a:t> </a:t>
                      </a:r>
                      <a:endParaRPr lang="en-GB" sz="900" dirty="0">
                        <a:effectLst/>
                        <a:latin typeface="Times New Roman" panose="02020603050405020304" pitchFamily="18" charset="0"/>
                        <a:ea typeface="Times New Roman" panose="02020603050405020304" pitchFamily="18" charset="0"/>
                      </a:endParaRPr>
                    </a:p>
                  </a:txBody>
                  <a:tcPr marL="60581" marR="60581" marT="0" marB="0"/>
                </a:tc>
                <a:extLst>
                  <a:ext uri="{0D108BD9-81ED-4DB2-BD59-A6C34878D82A}">
                    <a16:rowId xmlns:a16="http://schemas.microsoft.com/office/drawing/2014/main" val="3979148594"/>
                  </a:ext>
                </a:extLst>
              </a:tr>
            </a:tbl>
          </a:graphicData>
        </a:graphic>
      </p:graphicFrame>
    </p:spTree>
    <p:extLst>
      <p:ext uri="{BB962C8B-B14F-4D97-AF65-F5344CB8AC3E}">
        <p14:creationId xmlns:p14="http://schemas.microsoft.com/office/powerpoint/2010/main" val="3491595708"/>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16" name="Content Placeholder 7"/>
          <p:cNvSpPr>
            <a:spLocks noGrp="1"/>
          </p:cNvSpPr>
          <p:nvPr>
            <p:ph sz="half" idx="2"/>
          </p:nvPr>
        </p:nvSpPr>
        <p:spPr>
          <a:xfrm>
            <a:off x="301625" y="2593297"/>
            <a:ext cx="8554481" cy="2977240"/>
          </a:xfrm>
        </p:spPr>
        <p:txBody>
          <a:bodyPr/>
          <a:lstStyle/>
          <a:p>
            <a:pPr>
              <a:spcBef>
                <a:spcPts val="0"/>
              </a:spcBef>
              <a:spcAft>
                <a:spcPts val="0"/>
              </a:spcAft>
            </a:pPr>
            <a:r>
              <a:rPr lang="de-DE" altLang="de-DE" sz="2000" b="1" dirty="0"/>
              <a:t>General</a:t>
            </a:r>
          </a:p>
          <a:p>
            <a:pPr lvl="1">
              <a:spcBef>
                <a:spcPts val="0"/>
              </a:spcBef>
              <a:spcAft>
                <a:spcPts val="0"/>
              </a:spcAft>
            </a:pPr>
            <a:r>
              <a:rPr lang="pl-PL" altLang="de-DE" sz="1600" dirty="0" err="1"/>
              <a:t>Farly</a:t>
            </a:r>
            <a:r>
              <a:rPr lang="pl-PL" altLang="de-DE" sz="1600" dirty="0"/>
              <a:t> </a:t>
            </a:r>
            <a:r>
              <a:rPr lang="pl-PL" altLang="de-DE" sz="1600" dirty="0" err="1"/>
              <a:t>good</a:t>
            </a:r>
            <a:r>
              <a:rPr lang="pl-PL" altLang="de-DE" sz="1600" dirty="0"/>
              <a:t> </a:t>
            </a:r>
            <a:r>
              <a:rPr lang="pl-PL" altLang="de-DE" sz="1600" dirty="0" err="1"/>
              <a:t>progress</a:t>
            </a:r>
            <a:r>
              <a:rPr lang="pl-PL" altLang="de-DE" sz="1600" dirty="0"/>
              <a:t>, </a:t>
            </a:r>
            <a:r>
              <a:rPr lang="pl-PL" altLang="de-DE" sz="1600" dirty="0" err="1"/>
              <a:t>although</a:t>
            </a:r>
            <a:r>
              <a:rPr lang="pl-PL" altLang="de-DE" sz="1600" dirty="0"/>
              <a:t> </a:t>
            </a:r>
            <a:r>
              <a:rPr lang="pl-PL" altLang="de-DE" sz="1600" dirty="0" err="1"/>
              <a:t>still</a:t>
            </a:r>
            <a:r>
              <a:rPr lang="pl-PL" altLang="de-DE" sz="1600" dirty="0"/>
              <a:t> </a:t>
            </a:r>
            <a:r>
              <a:rPr lang="pl-PL" altLang="de-DE" sz="1600" dirty="0" err="1"/>
              <a:t>numerous</a:t>
            </a:r>
            <a:r>
              <a:rPr lang="pl-PL" altLang="de-DE" sz="1600" dirty="0"/>
              <a:t> </a:t>
            </a:r>
            <a:r>
              <a:rPr lang="pl-PL" altLang="de-DE" sz="1600" dirty="0" err="1"/>
              <a:t>editorial</a:t>
            </a:r>
            <a:r>
              <a:rPr lang="pl-PL" altLang="de-DE" sz="1600" dirty="0"/>
              <a:t> notes in </a:t>
            </a:r>
            <a:r>
              <a:rPr lang="pl-PL" altLang="de-DE" sz="1600" dirty="0" err="1"/>
              <a:t>proposed</a:t>
            </a:r>
            <a:r>
              <a:rPr lang="pl-PL" altLang="de-DE" sz="1600" dirty="0"/>
              <a:t> </a:t>
            </a:r>
            <a:r>
              <a:rPr lang="pl-PL" altLang="de-DE" sz="1600" dirty="0" err="1"/>
              <a:t>solutions</a:t>
            </a:r>
            <a:r>
              <a:rPr lang="pl-PL" altLang="de-DE" sz="1600" dirty="0"/>
              <a:t> to be </a:t>
            </a:r>
            <a:r>
              <a:rPr lang="pl-PL" altLang="de-DE" sz="1600" dirty="0" err="1"/>
              <a:t>fixed</a:t>
            </a:r>
            <a:r>
              <a:rPr lang="pl-PL" altLang="de-DE" sz="1600" dirty="0"/>
              <a:t> </a:t>
            </a:r>
          </a:p>
          <a:p>
            <a:pPr lvl="1">
              <a:spcBef>
                <a:spcPts val="0"/>
              </a:spcBef>
              <a:spcAft>
                <a:spcPts val="0"/>
              </a:spcAft>
            </a:pPr>
            <a:r>
              <a:rPr lang="pl-PL" altLang="de-DE" sz="1600" dirty="0" err="1"/>
              <a:t>Still</a:t>
            </a:r>
            <a:r>
              <a:rPr lang="pl-PL" altLang="de-DE" sz="1600" dirty="0"/>
              <a:t> </a:t>
            </a:r>
            <a:r>
              <a:rPr lang="pl-PL" altLang="de-DE" sz="1600" dirty="0" err="1"/>
              <a:t>many</a:t>
            </a:r>
            <a:r>
              <a:rPr lang="pl-PL" altLang="de-DE" sz="1600" dirty="0"/>
              <a:t> </a:t>
            </a:r>
            <a:r>
              <a:rPr lang="pl-PL" altLang="de-DE" sz="1600" dirty="0" err="1"/>
              <a:t>solutions</a:t>
            </a:r>
            <a:r>
              <a:rPr lang="pl-PL" altLang="de-DE" sz="1600" dirty="0"/>
              <a:t> to be </a:t>
            </a:r>
            <a:r>
              <a:rPr lang="pl-PL" altLang="de-DE" sz="1600" dirty="0" err="1"/>
              <a:t>evaluated</a:t>
            </a:r>
            <a:r>
              <a:rPr lang="pl-PL" altLang="de-DE" sz="1600" dirty="0"/>
              <a:t> (10 </a:t>
            </a:r>
            <a:r>
              <a:rPr lang="pl-PL" altLang="de-DE" sz="1600" dirty="0" err="1"/>
              <a:t>solutions</a:t>
            </a:r>
            <a:r>
              <a:rPr lang="pl-PL" altLang="de-DE" sz="1600" dirty="0"/>
              <a:t> </a:t>
            </a:r>
            <a:r>
              <a:rPr lang="pl-PL" altLang="de-DE" sz="1600" dirty="0" err="1"/>
              <a:t>pending</a:t>
            </a:r>
            <a:r>
              <a:rPr lang="pl-PL" altLang="de-DE" sz="1600" dirty="0"/>
              <a:t> for </a:t>
            </a:r>
            <a:r>
              <a:rPr lang="pl-PL" altLang="de-DE" sz="1600" dirty="0" err="1"/>
              <a:t>evaluation</a:t>
            </a:r>
            <a:r>
              <a:rPr lang="pl-PL" altLang="de-DE" sz="1600" dirty="0"/>
              <a:t> out of 15)</a:t>
            </a:r>
          </a:p>
          <a:p>
            <a:pPr lvl="1">
              <a:spcBef>
                <a:spcPts val="0"/>
              </a:spcBef>
              <a:spcAft>
                <a:spcPts val="0"/>
              </a:spcAft>
            </a:pPr>
            <a:r>
              <a:rPr lang="pl-PL" altLang="de-DE" sz="1600" dirty="0" err="1"/>
              <a:t>Only</a:t>
            </a:r>
            <a:r>
              <a:rPr lang="pl-PL" altLang="de-DE" sz="1600" dirty="0"/>
              <a:t> one KI (#1) </a:t>
            </a:r>
            <a:r>
              <a:rPr lang="pl-PL" altLang="de-DE" sz="1600" dirty="0" err="1"/>
              <a:t>has</a:t>
            </a:r>
            <a:r>
              <a:rPr lang="pl-PL" altLang="de-DE" sz="1600" dirty="0"/>
              <a:t> </a:t>
            </a:r>
            <a:r>
              <a:rPr lang="pl-PL" altLang="de-DE" sz="1600" dirty="0" err="1"/>
              <a:t>been</a:t>
            </a:r>
            <a:r>
              <a:rPr lang="pl-PL" altLang="de-DE" sz="1600" dirty="0"/>
              <a:t> </a:t>
            </a:r>
            <a:r>
              <a:rPr lang="pl-PL" altLang="de-DE" sz="1600" dirty="0" err="1"/>
              <a:t>preliminary</a:t>
            </a:r>
            <a:r>
              <a:rPr lang="pl-PL" altLang="de-DE" sz="1600" dirty="0"/>
              <a:t> </a:t>
            </a:r>
            <a:r>
              <a:rPr lang="pl-PL" altLang="de-DE" sz="1600" dirty="0" err="1"/>
              <a:t>concluded</a:t>
            </a:r>
            <a:r>
              <a:rPr lang="pl-PL" altLang="de-DE" sz="1600" dirty="0"/>
              <a:t> (8 </a:t>
            </a:r>
            <a:r>
              <a:rPr lang="pl-PL" altLang="de-DE" sz="1600" dirty="0" err="1"/>
              <a:t>KIs</a:t>
            </a:r>
            <a:r>
              <a:rPr lang="pl-PL" altLang="de-DE" sz="1600" dirty="0"/>
              <a:t>  </a:t>
            </a:r>
            <a:r>
              <a:rPr lang="pl-PL" altLang="de-DE" sz="1600" dirty="0" err="1"/>
              <a:t>pending</a:t>
            </a:r>
            <a:r>
              <a:rPr lang="pl-PL" altLang="de-DE" sz="1600" dirty="0"/>
              <a:t> for </a:t>
            </a:r>
            <a:r>
              <a:rPr lang="pl-PL" altLang="de-DE" sz="1600" dirty="0" err="1"/>
              <a:t>conclusions</a:t>
            </a:r>
            <a:r>
              <a:rPr lang="pl-PL" altLang="de-DE" sz="1600" dirty="0"/>
              <a:t> out of 9)</a:t>
            </a:r>
            <a:endParaRPr lang="de-DE" altLang="de-DE" sz="1600" dirty="0"/>
          </a:p>
          <a:p>
            <a:pPr lvl="1">
              <a:spcBef>
                <a:spcPts val="0"/>
              </a:spcBef>
              <a:spcAft>
                <a:spcPts val="0"/>
              </a:spcAft>
            </a:pPr>
            <a:endParaRPr lang="en-US" altLang="zh-CN" sz="1800" dirty="0"/>
          </a:p>
          <a:p>
            <a:pPr>
              <a:spcBef>
                <a:spcPts val="0"/>
              </a:spcBef>
              <a:spcAft>
                <a:spcPts val="0"/>
              </a:spcAft>
            </a:pPr>
            <a:r>
              <a:rPr lang="de-DE" altLang="de-DE" sz="1800" b="1" dirty="0" err="1"/>
              <a:t>Dependencies</a:t>
            </a:r>
            <a:r>
              <a:rPr lang="de-DE" altLang="de-DE" sz="1800" b="1" dirty="0"/>
              <a:t>:</a:t>
            </a:r>
          </a:p>
          <a:p>
            <a:pPr lvl="1">
              <a:spcBef>
                <a:spcPts val="0"/>
              </a:spcBef>
              <a:spcAft>
                <a:spcPts val="0"/>
              </a:spcAft>
            </a:pPr>
            <a:r>
              <a:rPr lang="pl-PL" altLang="zh-CN" sz="1800" dirty="0" err="1"/>
              <a:t>None</a:t>
            </a:r>
            <a:r>
              <a:rPr lang="pl-PL" altLang="zh-CN" sz="1800" dirty="0"/>
              <a:t> </a:t>
            </a:r>
            <a:endParaRPr lang="en-US" altLang="zh-CN" sz="1800" dirty="0"/>
          </a:p>
          <a:p>
            <a:pPr lvl="1">
              <a:spcBef>
                <a:spcPts val="0"/>
              </a:spcBef>
              <a:spcAft>
                <a:spcPts val="0"/>
              </a:spcAft>
            </a:pPr>
            <a:endParaRPr lang="en-US" altLang="zh-CN" sz="1800" dirty="0"/>
          </a:p>
          <a:p>
            <a:pPr lvl="1">
              <a:spcBef>
                <a:spcPts val="0"/>
              </a:spcBef>
              <a:spcAft>
                <a:spcPts val="0"/>
              </a:spcAft>
            </a:pPr>
            <a:endParaRPr lang="en-US" altLang="zh-CN" sz="1800" dirty="0"/>
          </a:p>
        </p:txBody>
      </p:sp>
      <p:sp>
        <p:nvSpPr>
          <p:cNvPr id="3" name="TextBox 2">
            <a:extLst>
              <a:ext uri="{FF2B5EF4-FFF2-40B4-BE49-F238E27FC236}">
                <a16:creationId xmlns:a16="http://schemas.microsoft.com/office/drawing/2014/main" id="{AA3F033D-2F5F-4BA9-884E-0224675AD20F}"/>
              </a:ext>
            </a:extLst>
          </p:cNvPr>
          <p:cNvSpPr txBox="1"/>
          <p:nvPr/>
        </p:nvSpPr>
        <p:spPr>
          <a:xfrm>
            <a:off x="301625" y="452744"/>
            <a:ext cx="5806440" cy="400110"/>
          </a:xfrm>
          <a:prstGeom prst="rect">
            <a:avLst/>
          </a:prstGeom>
          <a:noFill/>
        </p:spPr>
        <p:txBody>
          <a:bodyPr wrap="square" rtlCol="0">
            <a:spAutoFit/>
          </a:bodyPr>
          <a:lstStyle/>
          <a:p>
            <a:r>
              <a:rPr lang="en-US" sz="2000" dirty="0">
                <a:solidFill>
                  <a:srgbClr val="FF0000"/>
                </a:solidFill>
              </a:rPr>
              <a:t>‘</a:t>
            </a:r>
            <a:r>
              <a:rPr lang="pl-PL" sz="2000" dirty="0">
                <a:solidFill>
                  <a:srgbClr val="FF0000"/>
                </a:solidFill>
              </a:rPr>
              <a:t>FS_ACM_SBA</a:t>
            </a:r>
            <a:r>
              <a:rPr lang="en-US" sz="2000" dirty="0">
                <a:solidFill>
                  <a:srgbClr val="FF0000"/>
                </a:solidFill>
              </a:rPr>
              <a:t>’  status after SA3#10</a:t>
            </a:r>
            <a:r>
              <a:rPr lang="pl-PL" sz="2000" dirty="0">
                <a:solidFill>
                  <a:srgbClr val="FF0000"/>
                </a:solidFill>
              </a:rPr>
              <a:t>9</a:t>
            </a:r>
            <a:r>
              <a:rPr lang="en-US" sz="2000" dirty="0">
                <a:solidFill>
                  <a:srgbClr val="FF0000"/>
                </a:solidFill>
              </a:rPr>
              <a:t> </a:t>
            </a:r>
          </a:p>
        </p:txBody>
      </p:sp>
      <p:graphicFrame>
        <p:nvGraphicFramePr>
          <p:cNvPr id="6" name="Table 5">
            <a:extLst>
              <a:ext uri="{FF2B5EF4-FFF2-40B4-BE49-F238E27FC236}">
                <a16:creationId xmlns:a16="http://schemas.microsoft.com/office/drawing/2014/main" id="{2CC3822B-8EE6-43D0-AD7D-D7B78ECF3BE1}"/>
              </a:ext>
            </a:extLst>
          </p:cNvPr>
          <p:cNvGraphicFramePr>
            <a:graphicFrameLocks noGrp="1"/>
          </p:cNvGraphicFramePr>
          <p:nvPr>
            <p:extLst>
              <p:ext uri="{D42A27DB-BD31-4B8C-83A1-F6EECF244321}">
                <p14:modId xmlns:p14="http://schemas.microsoft.com/office/powerpoint/2010/main" val="3329985663"/>
              </p:ext>
            </p:extLst>
          </p:nvPr>
        </p:nvGraphicFramePr>
        <p:xfrm>
          <a:off x="301625" y="1287463"/>
          <a:ext cx="8687186" cy="871225"/>
        </p:xfrm>
        <a:graphic>
          <a:graphicData uri="http://schemas.openxmlformats.org/drawingml/2006/table">
            <a:tbl>
              <a:tblPr firstRow="1" firstCol="1" bandRow="1">
                <a:tableStyleId>{F5AB1C69-6EDB-4FF4-983F-18BD219EF322}</a:tableStyleId>
              </a:tblPr>
              <a:tblGrid>
                <a:gridCol w="932815">
                  <a:extLst>
                    <a:ext uri="{9D8B030D-6E8A-4147-A177-3AD203B41FA5}">
                      <a16:colId xmlns:a16="http://schemas.microsoft.com/office/drawing/2014/main" val="20000"/>
                    </a:ext>
                  </a:extLst>
                </a:gridCol>
                <a:gridCol w="2720340">
                  <a:extLst>
                    <a:ext uri="{9D8B030D-6E8A-4147-A177-3AD203B41FA5}">
                      <a16:colId xmlns:a16="http://schemas.microsoft.com/office/drawing/2014/main" val="20001"/>
                    </a:ext>
                  </a:extLst>
                </a:gridCol>
                <a:gridCol w="929191">
                  <a:extLst>
                    <a:ext uri="{9D8B030D-6E8A-4147-A177-3AD203B41FA5}">
                      <a16:colId xmlns:a16="http://schemas.microsoft.com/office/drawing/2014/main" val="20002"/>
                    </a:ext>
                  </a:extLst>
                </a:gridCol>
                <a:gridCol w="556709">
                  <a:extLst>
                    <a:ext uri="{9D8B030D-6E8A-4147-A177-3AD203B41FA5}">
                      <a16:colId xmlns:a16="http://schemas.microsoft.com/office/drawing/2014/main" val="20003"/>
                    </a:ext>
                  </a:extLst>
                </a:gridCol>
                <a:gridCol w="323284">
                  <a:extLst>
                    <a:ext uri="{9D8B030D-6E8A-4147-A177-3AD203B41FA5}">
                      <a16:colId xmlns:a16="http://schemas.microsoft.com/office/drawing/2014/main" val="20004"/>
                    </a:ext>
                  </a:extLst>
                </a:gridCol>
                <a:gridCol w="667362">
                  <a:extLst>
                    <a:ext uri="{9D8B030D-6E8A-4147-A177-3AD203B41FA5}">
                      <a16:colId xmlns:a16="http://schemas.microsoft.com/office/drawing/2014/main" val="20005"/>
                    </a:ext>
                  </a:extLst>
                </a:gridCol>
                <a:gridCol w="456211">
                  <a:extLst>
                    <a:ext uri="{9D8B030D-6E8A-4147-A177-3AD203B41FA5}">
                      <a16:colId xmlns:a16="http://schemas.microsoft.com/office/drawing/2014/main" val="20006"/>
                    </a:ext>
                  </a:extLst>
                </a:gridCol>
                <a:gridCol w="722689">
                  <a:extLst>
                    <a:ext uri="{9D8B030D-6E8A-4147-A177-3AD203B41FA5}">
                      <a16:colId xmlns:a16="http://schemas.microsoft.com/office/drawing/2014/main" val="20007"/>
                    </a:ext>
                  </a:extLst>
                </a:gridCol>
                <a:gridCol w="1378585">
                  <a:extLst>
                    <a:ext uri="{9D8B030D-6E8A-4147-A177-3AD203B41FA5}">
                      <a16:colId xmlns:a16="http://schemas.microsoft.com/office/drawing/2014/main" val="20008"/>
                    </a:ext>
                  </a:extLst>
                </a:gridCol>
              </a:tblGrid>
              <a:tr h="231305">
                <a:tc>
                  <a:txBody>
                    <a:bodyPr/>
                    <a:lstStyle/>
                    <a:p>
                      <a:pPr algn="ctr">
                        <a:lnSpc>
                          <a:spcPct val="107000"/>
                        </a:lnSpc>
                        <a:spcAft>
                          <a:spcPts val="800"/>
                        </a:spcAft>
                      </a:pPr>
                      <a:r>
                        <a:rPr lang="en-GB" sz="1200" dirty="0"/>
                        <a:t>UID</a:t>
                      </a:r>
                    </a:p>
                  </a:txBody>
                  <a:tcPr marL="36002" marR="36002" marT="0" marB="0" anchor="ctr"/>
                </a:tc>
                <a:tc>
                  <a:txBody>
                    <a:bodyPr/>
                    <a:lstStyle/>
                    <a:p>
                      <a:pPr algn="ctr">
                        <a:lnSpc>
                          <a:spcPct val="107000"/>
                        </a:lnSpc>
                        <a:spcAft>
                          <a:spcPts val="800"/>
                        </a:spcAft>
                      </a:pPr>
                      <a:r>
                        <a:rPr lang="en-GB" sz="1200" dirty="0"/>
                        <a:t>Name</a:t>
                      </a:r>
                    </a:p>
                  </a:txBody>
                  <a:tcPr marL="36002" marR="36002" marT="0" marB="0" anchor="ctr"/>
                </a:tc>
                <a:tc>
                  <a:txBody>
                    <a:bodyPr/>
                    <a:lstStyle/>
                    <a:p>
                      <a:pPr algn="ctr">
                        <a:lnSpc>
                          <a:spcPct val="107000"/>
                        </a:lnSpc>
                        <a:spcAft>
                          <a:spcPts val="800"/>
                        </a:spcAft>
                      </a:pPr>
                      <a:r>
                        <a:rPr lang="en-GB" sz="1200" dirty="0"/>
                        <a:t>Acronym</a:t>
                      </a:r>
                    </a:p>
                  </a:txBody>
                  <a:tcPr marL="36002" marR="36002" marT="0" marB="0" anchor="ctr"/>
                </a:tc>
                <a:tc>
                  <a:txBody>
                    <a:bodyPr/>
                    <a:lstStyle/>
                    <a:p>
                      <a:pPr algn="ctr">
                        <a:lnSpc>
                          <a:spcPct val="107000"/>
                        </a:lnSpc>
                        <a:spcAft>
                          <a:spcPts val="800"/>
                        </a:spcAft>
                      </a:pPr>
                      <a:r>
                        <a:rPr lang="en-GB" sz="1200" dirty="0" err="1"/>
                        <a:t>Rel</a:t>
                      </a:r>
                      <a:endParaRPr lang="en-GB" sz="1200" dirty="0"/>
                    </a:p>
                  </a:txBody>
                  <a:tcPr marL="36002" marR="36002" marT="0" marB="0" anchor="ctr"/>
                </a:tc>
                <a:tc>
                  <a:txBody>
                    <a:bodyPr/>
                    <a:lstStyle/>
                    <a:p>
                      <a:pPr algn="ctr">
                        <a:lnSpc>
                          <a:spcPct val="107000"/>
                        </a:lnSpc>
                        <a:spcAft>
                          <a:spcPts val="800"/>
                        </a:spcAft>
                      </a:pPr>
                      <a:r>
                        <a:rPr lang="en-GB" sz="1200" dirty="0"/>
                        <a:t>WG</a:t>
                      </a:r>
                    </a:p>
                  </a:txBody>
                  <a:tcPr marL="36002" marR="36002" marT="0" marB="0" anchor="ctr"/>
                </a:tc>
                <a:tc>
                  <a:txBody>
                    <a:bodyPr/>
                    <a:lstStyle/>
                    <a:p>
                      <a:pPr algn="ctr">
                        <a:lnSpc>
                          <a:spcPct val="107000"/>
                        </a:lnSpc>
                        <a:spcAft>
                          <a:spcPts val="800"/>
                        </a:spcAft>
                      </a:pPr>
                      <a:r>
                        <a:rPr lang="en-GB" sz="1200" dirty="0"/>
                        <a:t>Target</a:t>
                      </a:r>
                    </a:p>
                  </a:txBody>
                  <a:tcPr marL="36002" marR="36002" marT="0" marB="0" anchor="ctr"/>
                </a:tc>
                <a:tc>
                  <a:txBody>
                    <a:bodyPr/>
                    <a:lstStyle/>
                    <a:p>
                      <a:pPr algn="ctr">
                        <a:lnSpc>
                          <a:spcPct val="107000"/>
                        </a:lnSpc>
                        <a:spcAft>
                          <a:spcPts val="800"/>
                        </a:spcAft>
                      </a:pPr>
                      <a:r>
                        <a:rPr lang="en-GB" sz="1200" dirty="0"/>
                        <a:t>Old %</a:t>
                      </a:r>
                    </a:p>
                  </a:txBody>
                  <a:tcPr marL="36002" marR="36002" marT="0" marB="0" anchor="ctr"/>
                </a:tc>
                <a:tc>
                  <a:txBody>
                    <a:bodyPr/>
                    <a:lstStyle/>
                    <a:p>
                      <a:pPr algn="ctr">
                        <a:lnSpc>
                          <a:spcPct val="107000"/>
                        </a:lnSpc>
                        <a:spcAft>
                          <a:spcPts val="800"/>
                        </a:spcAft>
                      </a:pPr>
                      <a:r>
                        <a:rPr lang="en-GB" sz="1200" dirty="0">
                          <a:solidFill>
                            <a:srgbClr val="FF0000"/>
                          </a:solidFill>
                        </a:rPr>
                        <a:t>New %</a:t>
                      </a:r>
                    </a:p>
                  </a:txBody>
                  <a:tcPr marL="36002" marR="36002" marT="0" marB="0" anchor="ctr"/>
                </a:tc>
                <a:tc>
                  <a:txBody>
                    <a:bodyPr/>
                    <a:lstStyle/>
                    <a:p>
                      <a:pPr algn="ctr">
                        <a:lnSpc>
                          <a:spcPct val="107000"/>
                        </a:lnSpc>
                        <a:spcAft>
                          <a:spcPts val="800"/>
                        </a:spcAft>
                      </a:pPr>
                      <a:r>
                        <a:rPr lang="en-GB" sz="1200" dirty="0">
                          <a:solidFill>
                            <a:srgbClr val="FF0000"/>
                          </a:solidFill>
                        </a:rPr>
                        <a:t>Change or comment</a:t>
                      </a:r>
                    </a:p>
                  </a:txBody>
                  <a:tcPr marL="36002" marR="36002" marT="0" marB="0" anchor="ctr"/>
                </a:tc>
                <a:extLst>
                  <a:ext uri="{0D108BD9-81ED-4DB2-BD59-A6C34878D82A}">
                    <a16:rowId xmlns:a16="http://schemas.microsoft.com/office/drawing/2014/main" val="10000"/>
                  </a:ext>
                </a:extLst>
              </a:tr>
              <a:tr h="365595">
                <a:tc>
                  <a:txBody>
                    <a:bodyPr/>
                    <a:lstStyle/>
                    <a:p>
                      <a:pPr algn="ctr" fontAlgn="t"/>
                      <a:r>
                        <a:rPr lang="en-GB" sz="1200" b="1" i="0" u="none" strike="noStrike" dirty="0">
                          <a:solidFill>
                            <a:srgbClr val="000000"/>
                          </a:solidFill>
                          <a:effectLst/>
                          <a:latin typeface="Arial" panose="020B0604020202020204" pitchFamily="34" charset="0"/>
                        </a:rPr>
                        <a:t>920022</a:t>
                      </a:r>
                      <a:endParaRPr lang="en-GB" sz="1200" b="0" i="0" u="none" strike="noStrike" dirty="0">
                        <a:solidFill>
                          <a:srgbClr val="000000"/>
                        </a:solidFill>
                        <a:effectLst/>
                        <a:latin typeface="Arial" panose="020B0604020202020204" pitchFamily="34" charset="0"/>
                      </a:endParaRPr>
                    </a:p>
                  </a:txBody>
                  <a:tcPr marL="36002" marR="36002" marT="0" marB="0" anchor="ctr"/>
                </a:tc>
                <a:tc>
                  <a:txBody>
                    <a:bodyPr/>
                    <a:lstStyle/>
                    <a:p>
                      <a:r>
                        <a:rPr lang="en-US" sz="1200" b="1" i="0" u="none" strike="noStrike" kern="1200" dirty="0">
                          <a:solidFill>
                            <a:srgbClr val="0000FF"/>
                          </a:solidFill>
                          <a:effectLst/>
                          <a:latin typeface="Arial" panose="020B0604020202020204" pitchFamily="34" charset="0"/>
                          <a:ea typeface="+mn-ea"/>
                          <a:cs typeface="+mn-cs"/>
                        </a:rPr>
                        <a:t>Study on </a:t>
                      </a:r>
                      <a:r>
                        <a:rPr lang="en-US" sz="1200" b="1" i="0" u="none" strike="noStrike" kern="1200" dirty="0" err="1">
                          <a:solidFill>
                            <a:srgbClr val="0000FF"/>
                          </a:solidFill>
                          <a:effectLst/>
                          <a:latin typeface="Arial" panose="020B0604020202020204" pitchFamily="34" charset="0"/>
                          <a:ea typeface="+mn-ea"/>
                          <a:cs typeface="+mn-cs"/>
                        </a:rPr>
                        <a:t>Standardising</a:t>
                      </a:r>
                      <a:r>
                        <a:rPr lang="en-US" sz="1200" b="1" i="0" u="none" strike="noStrike" kern="1200" dirty="0">
                          <a:solidFill>
                            <a:srgbClr val="0000FF"/>
                          </a:solidFill>
                          <a:effectLst/>
                          <a:latin typeface="Arial" panose="020B0604020202020204" pitchFamily="34" charset="0"/>
                          <a:ea typeface="+mn-ea"/>
                          <a:cs typeface="+mn-cs"/>
                        </a:rPr>
                        <a:t> Automated Certificate Management in SBA</a:t>
                      </a:r>
                      <a:endParaRPr lang="en-GB" sz="1200" b="1" i="0" u="none" strike="noStrike" kern="1200" dirty="0">
                        <a:solidFill>
                          <a:srgbClr val="0000FF"/>
                        </a:solidFill>
                        <a:effectLst/>
                        <a:latin typeface="Arial" panose="020B0604020202020204" pitchFamily="34" charset="0"/>
                        <a:ea typeface="+mn-ea"/>
                        <a:cs typeface="+mn-cs"/>
                      </a:endParaRPr>
                    </a:p>
                  </a:txBody>
                  <a:tcPr marL="91448" marR="91448" marT="45640" marB="45640"/>
                </a:tc>
                <a:tc>
                  <a:txBody>
                    <a:bodyPr/>
                    <a:lstStyle/>
                    <a:p>
                      <a:r>
                        <a:rPr lang="en-GB" sz="1200" b="1" i="0" u="none" strike="noStrike" kern="1200" dirty="0">
                          <a:solidFill>
                            <a:srgbClr val="000000"/>
                          </a:solidFill>
                          <a:effectLst/>
                          <a:latin typeface="Arial" panose="020B0604020202020204" pitchFamily="34" charset="0"/>
                          <a:ea typeface="+mn-ea"/>
                          <a:cs typeface="+mn-cs"/>
                        </a:rPr>
                        <a:t>FS_ACM_SBA</a:t>
                      </a:r>
                    </a:p>
                  </a:txBody>
                  <a:tcPr marL="91448" marR="91448" marT="45640" marB="45640"/>
                </a:tc>
                <a:tc>
                  <a:txBody>
                    <a:bodyPr/>
                    <a:lstStyle/>
                    <a:p>
                      <a:pPr algn="ctr" fontAlgn="t"/>
                      <a:r>
                        <a:rPr lang="en-GB" sz="1200" b="0" i="0" u="none" strike="noStrike" dirty="0">
                          <a:solidFill>
                            <a:srgbClr val="000000"/>
                          </a:solidFill>
                          <a:effectLst/>
                          <a:latin typeface="Arial" panose="020B0604020202020204" pitchFamily="34" charset="0"/>
                        </a:rPr>
                        <a:t>Rel-18</a:t>
                      </a:r>
                    </a:p>
                  </a:txBody>
                  <a:tcPr marL="36002" marR="36002" marT="0" marB="0" anchor="ctr"/>
                </a:tc>
                <a:tc>
                  <a:txBody>
                    <a:bodyPr/>
                    <a:lstStyle/>
                    <a:p>
                      <a:pPr algn="ctr" fontAlgn="t"/>
                      <a:r>
                        <a:rPr lang="en-GB" sz="1200" b="0" i="0" u="none" strike="noStrike" dirty="0">
                          <a:solidFill>
                            <a:srgbClr val="000000"/>
                          </a:solidFill>
                          <a:effectLst/>
                          <a:latin typeface="Arial" panose="020B0604020202020204" pitchFamily="34" charset="0"/>
                        </a:rPr>
                        <a:t>S3</a:t>
                      </a:r>
                    </a:p>
                  </a:txBody>
                  <a:tcPr marL="36002" marR="36002" marT="0" marB="0" anchor="ctr"/>
                </a:tc>
                <a:tc>
                  <a:txBody>
                    <a:bodyPr/>
                    <a:lstStyle/>
                    <a:p>
                      <a:pPr algn="ctr" fontAlgn="t"/>
                      <a:r>
                        <a:rPr lang="en-GB" sz="1200" b="0" i="0" u="none" strike="noStrike" dirty="0">
                          <a:solidFill>
                            <a:srgbClr val="000000"/>
                          </a:solidFill>
                          <a:effectLst/>
                          <a:latin typeface="Arial" panose="020B0604020202020204" pitchFamily="34" charset="0"/>
                        </a:rPr>
                        <a:t>Mar-2023</a:t>
                      </a:r>
                    </a:p>
                  </a:txBody>
                  <a:tcPr marL="36002" marR="36002" marT="0" marB="0" anchor="ctr"/>
                </a:tc>
                <a:tc>
                  <a:txBody>
                    <a:bodyPr/>
                    <a:lstStyle/>
                    <a:p>
                      <a:pPr algn="ctr" fontAlgn="t"/>
                      <a:r>
                        <a:rPr lang="pl-PL" sz="1200" b="0" i="0" u="none" strike="noStrike" dirty="0">
                          <a:solidFill>
                            <a:srgbClr val="000000"/>
                          </a:solidFill>
                          <a:effectLst/>
                          <a:latin typeface="Arial" panose="020B0604020202020204" pitchFamily="34" charset="0"/>
                        </a:rPr>
                        <a:t>60%</a:t>
                      </a:r>
                      <a:endParaRPr lang="en-GB" sz="1200" b="0" i="0" u="none" strike="noStrike" dirty="0">
                        <a:solidFill>
                          <a:srgbClr val="000000"/>
                        </a:solidFill>
                        <a:effectLst/>
                        <a:latin typeface="Arial" panose="020B0604020202020204" pitchFamily="34" charset="0"/>
                      </a:endParaRPr>
                    </a:p>
                  </a:txBody>
                  <a:tcPr marL="36002" marR="36002" marT="0" marB="0" anchor="ctr"/>
                </a:tc>
                <a:tc>
                  <a:txBody>
                    <a:bodyPr/>
                    <a:lstStyle/>
                    <a:p>
                      <a:pPr algn="ctr">
                        <a:lnSpc>
                          <a:spcPct val="107000"/>
                        </a:lnSpc>
                        <a:spcAft>
                          <a:spcPts val="800"/>
                        </a:spcAft>
                      </a:pPr>
                      <a:r>
                        <a:rPr lang="pl-PL" sz="1200" dirty="0">
                          <a:solidFill>
                            <a:srgbClr val="FF0000"/>
                          </a:solidFill>
                        </a:rPr>
                        <a:t>80</a:t>
                      </a:r>
                      <a:r>
                        <a:rPr lang="en-GB" sz="1200" dirty="0">
                          <a:solidFill>
                            <a:srgbClr val="FF0000"/>
                          </a:solidFill>
                        </a:rPr>
                        <a:t>%</a:t>
                      </a:r>
                    </a:p>
                  </a:txBody>
                  <a:tcPr marL="36002" marR="36002" marT="0" marB="0" anchor="ctr"/>
                </a:tc>
                <a:tc>
                  <a:txBody>
                    <a:bodyPr/>
                    <a:lstStyle/>
                    <a:p>
                      <a:pPr>
                        <a:lnSpc>
                          <a:spcPct val="107000"/>
                        </a:lnSpc>
                        <a:spcAft>
                          <a:spcPts val="800"/>
                        </a:spcAft>
                      </a:pPr>
                      <a:r>
                        <a:rPr lang="en-GB" sz="1200" dirty="0">
                          <a:solidFill>
                            <a:srgbClr val="FF0000"/>
                          </a:solidFill>
                        </a:rPr>
                        <a:t>TR 33.</a:t>
                      </a:r>
                      <a:r>
                        <a:rPr lang="pl-PL" sz="1200" dirty="0">
                          <a:solidFill>
                            <a:srgbClr val="FF0000"/>
                          </a:solidFill>
                        </a:rPr>
                        <a:t>876</a:t>
                      </a:r>
                      <a:endParaRPr lang="en-GB" sz="1200" dirty="0">
                        <a:solidFill>
                          <a:srgbClr val="FF0000"/>
                        </a:solidFill>
                      </a:endParaRPr>
                    </a:p>
                  </a:txBody>
                  <a:tcPr marL="36002" marR="36002" marT="0" marB="0" anchor="ct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503194211"/>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16" name="Content Placeholder 7"/>
          <p:cNvSpPr>
            <a:spLocks noGrp="1"/>
          </p:cNvSpPr>
          <p:nvPr>
            <p:ph sz="half" idx="2"/>
          </p:nvPr>
        </p:nvSpPr>
        <p:spPr>
          <a:xfrm>
            <a:off x="405791" y="1250399"/>
            <a:ext cx="8122192" cy="4647036"/>
          </a:xfrm>
        </p:spPr>
        <p:txBody>
          <a:bodyPr/>
          <a:lstStyle/>
          <a:p>
            <a:pPr marL="457200" lvl="1" indent="-457200">
              <a:spcBef>
                <a:spcPts val="0"/>
              </a:spcBef>
              <a:spcAft>
                <a:spcPts val="300"/>
              </a:spcAft>
              <a:buBlip>
                <a:blip r:embed="rId3"/>
              </a:buBlip>
            </a:pPr>
            <a:r>
              <a:rPr lang="en-GB" sz="1400" b="1" dirty="0">
                <a:ea typeface="+mn-ea"/>
                <a:cs typeface="+mn-cs"/>
              </a:rPr>
              <a:t>SA2/RAN impacts and dependencies</a:t>
            </a:r>
            <a:r>
              <a:rPr lang="en-GB" sz="1400" dirty="0">
                <a:ea typeface="+mn-ea"/>
                <a:cs typeface="+mn-cs"/>
              </a:rPr>
              <a:t>:</a:t>
            </a:r>
          </a:p>
          <a:p>
            <a:pPr lvl="1">
              <a:spcBef>
                <a:spcPts val="0"/>
              </a:spcBef>
              <a:spcAft>
                <a:spcPts val="600"/>
              </a:spcAft>
            </a:pPr>
            <a:r>
              <a:rPr lang="en-GB" sz="1200" dirty="0"/>
              <a:t>None for RAN and none determined yet for SA2</a:t>
            </a:r>
          </a:p>
          <a:p>
            <a:pPr marL="457200" lvl="1" indent="-457200">
              <a:spcBef>
                <a:spcPts val="0"/>
              </a:spcBef>
              <a:spcAft>
                <a:spcPts val="300"/>
              </a:spcAft>
              <a:buBlip>
                <a:blip r:embed="rId3"/>
              </a:buBlip>
            </a:pPr>
            <a:endParaRPr lang="en-GB" sz="1400" b="1" dirty="0"/>
          </a:p>
          <a:p>
            <a:pPr lvl="0">
              <a:spcBef>
                <a:spcPts val="0"/>
              </a:spcBef>
              <a:spcAft>
                <a:spcPts val="300"/>
              </a:spcAft>
            </a:pPr>
            <a:r>
              <a:rPr lang="en-GB" sz="1400" b="1" dirty="0"/>
              <a:t>Contentious Issue</a:t>
            </a:r>
            <a:r>
              <a:rPr lang="en-GB" sz="1400" dirty="0"/>
              <a:t>:</a:t>
            </a:r>
          </a:p>
          <a:p>
            <a:pPr lvl="1">
              <a:spcBef>
                <a:spcPts val="0"/>
              </a:spcBef>
              <a:spcAft>
                <a:spcPts val="300"/>
              </a:spcAft>
            </a:pPr>
            <a:r>
              <a:rPr lang="en-GB" sz="1200" dirty="0"/>
              <a:t>A new protocol candidate for cert management in SBA (ACME) was presented and not agreed in the meeting. Impact of the new protocol in SBA, adaptation to existing specifications, dependencies and timing were the causes for disagreement.  </a:t>
            </a:r>
          </a:p>
          <a:p>
            <a:pPr>
              <a:spcBef>
                <a:spcPts val="0"/>
              </a:spcBef>
              <a:spcAft>
                <a:spcPts val="300"/>
              </a:spcAft>
            </a:pPr>
            <a:endParaRPr lang="en-GB" sz="1400" b="1" dirty="0"/>
          </a:p>
          <a:p>
            <a:pPr>
              <a:spcBef>
                <a:spcPts val="0"/>
              </a:spcBef>
              <a:spcAft>
                <a:spcPts val="300"/>
              </a:spcAft>
            </a:pPr>
            <a:r>
              <a:rPr lang="en-GB" sz="1400" b="1" dirty="0"/>
              <a:t>Focus for the Next Meeting </a:t>
            </a:r>
            <a:r>
              <a:rPr lang="en-GB" sz="1400" dirty="0"/>
              <a:t>:</a:t>
            </a:r>
          </a:p>
          <a:p>
            <a:pPr marL="628650" lvl="1" indent="-342900">
              <a:buFont typeface="Symbol" panose="05050102010706020507" pitchFamily="18" charset="2"/>
              <a:buChar char=""/>
            </a:pPr>
            <a:r>
              <a:rPr lang="en-GB" sz="1200" dirty="0">
                <a:latin typeface="Calibri" panose="020F0502020204030204" pitchFamily="34" charset="0"/>
                <a:ea typeface="Times New Roman" panose="02020603050405020304" pitchFamily="18" charset="0"/>
              </a:rPr>
              <a:t>Complete evaluations of all solutions and progress in conclusions of KIs. </a:t>
            </a:r>
          </a:p>
          <a:p>
            <a:pPr marL="0" indent="0">
              <a:spcBef>
                <a:spcPts val="0"/>
              </a:spcBef>
              <a:spcAft>
                <a:spcPts val="300"/>
              </a:spcAft>
              <a:buNone/>
            </a:pPr>
            <a:endParaRPr lang="en-GB" altLang="zh-CN" sz="1400" b="1" dirty="0"/>
          </a:p>
          <a:p>
            <a:pPr>
              <a:spcBef>
                <a:spcPts val="0"/>
              </a:spcBef>
              <a:spcAft>
                <a:spcPts val="300"/>
              </a:spcAft>
            </a:pPr>
            <a:r>
              <a:rPr lang="en-GB" altLang="zh-CN" sz="1400" b="1" dirty="0"/>
              <a:t>Overall Plan</a:t>
            </a:r>
            <a:r>
              <a:rPr lang="en-GB" altLang="zh-CN" sz="1400" dirty="0"/>
              <a:t>:</a:t>
            </a:r>
          </a:p>
          <a:p>
            <a:pPr lvl="1">
              <a:spcBef>
                <a:spcPts val="0"/>
              </a:spcBef>
              <a:spcAft>
                <a:spcPts val="300"/>
              </a:spcAft>
            </a:pPr>
            <a:r>
              <a:rPr lang="en-GB" altLang="zh-CN" sz="1200" dirty="0"/>
              <a:t>See dedicated slide</a:t>
            </a:r>
          </a:p>
          <a:p>
            <a:pPr>
              <a:spcBef>
                <a:spcPts val="0"/>
              </a:spcBef>
              <a:spcAft>
                <a:spcPts val="300"/>
              </a:spcAft>
            </a:pPr>
            <a:endParaRPr lang="en-GB" altLang="zh-CN" sz="1400" b="1" dirty="0"/>
          </a:p>
          <a:p>
            <a:pPr>
              <a:spcBef>
                <a:spcPts val="0"/>
              </a:spcBef>
              <a:spcAft>
                <a:spcPts val="300"/>
              </a:spcAft>
            </a:pPr>
            <a:r>
              <a:rPr lang="en-GB" altLang="zh-CN" sz="1400" b="1" dirty="0"/>
              <a:t>Risks:</a:t>
            </a:r>
          </a:p>
          <a:p>
            <a:pPr lvl="1">
              <a:spcBef>
                <a:spcPts val="0"/>
              </a:spcBef>
              <a:spcAft>
                <a:spcPts val="300"/>
              </a:spcAft>
            </a:pPr>
            <a:r>
              <a:rPr lang="en-GB" sz="1200" dirty="0"/>
              <a:t>KI completion in Q1 2023 (due to lack of meetings to make </a:t>
            </a:r>
            <a:r>
              <a:rPr lang="en-GB" sz="1200" dirty="0" err="1"/>
              <a:t>progre</a:t>
            </a:r>
            <a:r>
              <a:rPr lang="pl-PL" sz="1200" dirty="0"/>
              <a:t>s</a:t>
            </a:r>
            <a:r>
              <a:rPr lang="en-GB" sz="1200" dirty="0"/>
              <a:t>s and get agreements). Note that Automatic Certificate Management in SBA has not been addressed so far in previous releases, although it is an obvious features to enable others like TLS in SBA, therefore the study should not be extended</a:t>
            </a:r>
            <a:r>
              <a:rPr lang="pl-PL" sz="1200" dirty="0"/>
              <a:t>.</a:t>
            </a:r>
            <a:endParaRPr lang="fr-FR" sz="1200" dirty="0"/>
          </a:p>
          <a:p>
            <a:pPr lvl="1">
              <a:spcBef>
                <a:spcPts val="0"/>
              </a:spcBef>
              <a:spcAft>
                <a:spcPts val="300"/>
              </a:spcAft>
            </a:pPr>
            <a:endParaRPr lang="en-US" altLang="zh-CN" sz="1200" dirty="0"/>
          </a:p>
        </p:txBody>
      </p:sp>
      <p:sp>
        <p:nvSpPr>
          <p:cNvPr id="4" name="Title 3">
            <a:extLst>
              <a:ext uri="{FF2B5EF4-FFF2-40B4-BE49-F238E27FC236}">
                <a16:creationId xmlns:a16="http://schemas.microsoft.com/office/drawing/2014/main" id="{5D88E2AB-CBFF-4456-99B7-D64DA69227D9}"/>
              </a:ext>
            </a:extLst>
          </p:cNvPr>
          <p:cNvSpPr txBox="1">
            <a:spLocks noGrp="1"/>
          </p:cNvSpPr>
          <p:nvPr>
            <p:ph type="title"/>
          </p:nvPr>
        </p:nvSpPr>
        <p:spPr>
          <a:xfrm>
            <a:off x="405791" y="311208"/>
            <a:ext cx="6827838" cy="461665"/>
          </a:xfrm>
          <a:prstGeom prst="rect">
            <a:avLst/>
          </a:prstGeom>
          <a:noFill/>
        </p:spPr>
        <p:txBody>
          <a:bodyPr wrap="square" rtlCol="0">
            <a:spAutoFit/>
          </a:bodyPr>
          <a:lstStyle/>
          <a:p>
            <a:pPr algn="l"/>
            <a:r>
              <a:rPr lang="en-US" sz="2400" dirty="0">
                <a:solidFill>
                  <a:srgbClr val="FF0000"/>
                </a:solidFill>
              </a:rPr>
              <a:t>‘</a:t>
            </a:r>
            <a:r>
              <a:rPr lang="pl-PL" sz="2400" dirty="0">
                <a:solidFill>
                  <a:srgbClr val="FF0000"/>
                </a:solidFill>
              </a:rPr>
              <a:t>FS_ACM_SBA</a:t>
            </a:r>
            <a:r>
              <a:rPr lang="en-US" sz="2400" dirty="0">
                <a:solidFill>
                  <a:srgbClr val="FF0000"/>
                </a:solidFill>
              </a:rPr>
              <a:t>’  status after SA3#10</a:t>
            </a:r>
            <a:r>
              <a:rPr lang="pl-PL" sz="2400" dirty="0">
                <a:solidFill>
                  <a:srgbClr val="FF0000"/>
                </a:solidFill>
              </a:rPr>
              <a:t>9</a:t>
            </a:r>
            <a:r>
              <a:rPr lang="en-US" sz="2400" dirty="0">
                <a:solidFill>
                  <a:srgbClr val="FF0000"/>
                </a:solidFill>
              </a:rPr>
              <a:t> </a:t>
            </a:r>
          </a:p>
        </p:txBody>
      </p:sp>
    </p:spTree>
    <p:extLst>
      <p:ext uri="{BB962C8B-B14F-4D97-AF65-F5344CB8AC3E}">
        <p14:creationId xmlns:p14="http://schemas.microsoft.com/office/powerpoint/2010/main" val="3452607634"/>
      </p:ext>
    </p:extLst>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17A4B69EF56E94C827924DC4B490231" ma:contentTypeVersion="16" ma:contentTypeDescription="Create a new document." ma:contentTypeScope="" ma:versionID="9912d19776983c6aade29a3686f1c79f">
  <xsd:schema xmlns:xsd="http://www.w3.org/2001/XMLSchema" xmlns:xs="http://www.w3.org/2001/XMLSchema" xmlns:p="http://schemas.microsoft.com/office/2006/metadata/properties" xmlns:ns3="71c5aaf6-e6ce-465b-b873-5148d2a4c105" xmlns:ns4="e0d6c333-3612-4d65-a7f4-5976eb42d46a" xmlns:ns5="c67c731b-696e-4d20-8664-fee8943d9cc6" targetNamespace="http://schemas.microsoft.com/office/2006/metadata/properties" ma:root="true" ma:fieldsID="b1f01fd908848de894b0fc5cac9f1093" ns3:_="" ns4:_="" ns5:_="">
    <xsd:import namespace="71c5aaf6-e6ce-465b-b873-5148d2a4c105"/>
    <xsd:import namespace="e0d6c333-3612-4d65-a7f4-5976eb42d46a"/>
    <xsd:import namespace="c67c731b-696e-4d20-8664-fee8943d9cc6"/>
    <xsd:element name="properties">
      <xsd:complexType>
        <xsd:sequence>
          <xsd:element name="documentManagement">
            <xsd:complexType>
              <xsd:all>
                <xsd:element ref="ns3:_dlc_DocId" minOccurs="0"/>
                <xsd:element ref="ns3:_dlc_DocIdUrl" minOccurs="0"/>
                <xsd:element ref="ns3:_dlc_DocIdPersistId" minOccurs="0"/>
                <xsd:element ref="ns3:HideFromDelve"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GenerationTime" minOccurs="0"/>
                <xsd:element ref="ns4:MediaServiceEventHashCode" minOccurs="0"/>
                <xsd:element ref="ns4:MediaServiceLocation" minOccurs="0"/>
                <xsd:element ref="ns5:SharedWithUsers" minOccurs="0"/>
                <xsd:element ref="ns5:SharedWithDetails" minOccurs="0"/>
                <xsd:element ref="ns5:SharingHintHash"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c5aaf6-e6ce-465b-b873-5148d2a4c105"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HideFromDelve" ma:index="11" nillable="true" ma:displayName="HideFromDelve" ma:default="0" ma:internalName="HideFromDelv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e0d6c333-3612-4d65-a7f4-5976eb42d46a" elementFormDefault="qualified">
    <xsd:import namespace="http://schemas.microsoft.com/office/2006/documentManagement/types"/>
    <xsd:import namespace="http://schemas.microsoft.com/office/infopath/2007/PartnerControls"/>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ServiceAutoKeyPoints" ma:index="23" nillable="true" ma:displayName="MediaServiceAutoKeyPoints" ma:hidden="true" ma:internalName="MediaServiceAutoKeyPoints" ma:readOnly="true">
      <xsd:simpleType>
        <xsd:restriction base="dms:Note"/>
      </xsd:simpleType>
    </xsd:element>
    <xsd:element name="MediaServiceKeyPoints" ma:index="24"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67c731b-696e-4d20-8664-fee8943d9cc6" elementFormDefault="qualified">
    <xsd:import namespace="http://schemas.microsoft.com/office/2006/documentManagement/types"/>
    <xsd:import namespace="http://schemas.microsoft.com/office/infopath/2007/PartnerControls"/>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element name="SharingHintHash" ma:index="2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haredContentType xmlns="Microsoft.SharePoint.Taxonomy.ContentTypeSync" SourceId="34c87397-5fc1-491e-85e7-d6110dbe9cbd" ContentTypeId="0x0101" PreviousValue="false"/>
</file>

<file path=customXml/item3.xml><?xml version="1.0" encoding="utf-8"?>
<?mso-contentType ?>
<spe:Receivers xmlns:spe="http://schemas.microsoft.com/sharepoint/events"/>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p:properties xmlns:p="http://schemas.microsoft.com/office/2006/metadata/properties" xmlns:xsi="http://www.w3.org/2001/XMLSchema-instance" xmlns:pc="http://schemas.microsoft.com/office/infopath/2007/PartnerControls">
  <documentManagement>
    <HideFromDelve xmlns="71c5aaf6-e6ce-465b-b873-5148d2a4c105">false</HideFromDelve>
  </documentManagement>
</p:properties>
</file>

<file path=customXml/itemProps1.xml><?xml version="1.0" encoding="utf-8"?>
<ds:datastoreItem xmlns:ds="http://schemas.openxmlformats.org/officeDocument/2006/customXml" ds:itemID="{A72B9F3D-C684-4F3E-9670-5E464CA8BA2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c5aaf6-e6ce-465b-b873-5148d2a4c105"/>
    <ds:schemaRef ds:uri="e0d6c333-3612-4d65-a7f4-5976eb42d46a"/>
    <ds:schemaRef ds:uri="c67c731b-696e-4d20-8664-fee8943d9cc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89FBBD8-3D06-492C-9E53-CCC01A1B933A}">
  <ds:schemaRefs>
    <ds:schemaRef ds:uri="Microsoft.SharePoint.Taxonomy.ContentTypeSync"/>
  </ds:schemaRefs>
</ds:datastoreItem>
</file>

<file path=customXml/itemProps3.xml><?xml version="1.0" encoding="utf-8"?>
<ds:datastoreItem xmlns:ds="http://schemas.openxmlformats.org/officeDocument/2006/customXml" ds:itemID="{CD561E15-ED7D-426C-AAA3-BE3BEEF7B6CC}">
  <ds:schemaRefs>
    <ds:schemaRef ds:uri="http://schemas.microsoft.com/sharepoint/events"/>
  </ds:schemaRefs>
</ds:datastoreItem>
</file>

<file path=customXml/itemProps4.xml><?xml version="1.0" encoding="utf-8"?>
<ds:datastoreItem xmlns:ds="http://schemas.openxmlformats.org/officeDocument/2006/customXml" ds:itemID="{6C244691-0162-45DC-8925-D69A4F52A0CA}">
  <ds:schemaRefs>
    <ds:schemaRef ds:uri="http://schemas.microsoft.com/sharepoint/v3/contenttype/forms"/>
  </ds:schemaRefs>
</ds:datastoreItem>
</file>

<file path=customXml/itemProps5.xml><?xml version="1.0" encoding="utf-8"?>
<ds:datastoreItem xmlns:ds="http://schemas.openxmlformats.org/officeDocument/2006/customXml" ds:itemID="{1DD099C7-CF44-471D-B7DF-D246DF2BD038}">
  <ds:schemaRefs>
    <ds:schemaRef ds:uri="http://schemas.microsoft.com/office/2006/metadata/properties"/>
    <ds:schemaRef ds:uri="http://schemas.microsoft.com/office/infopath/2007/PartnerControls"/>
    <ds:schemaRef ds:uri="71c5aaf6-e6ce-465b-b873-5148d2a4c105"/>
  </ds:schemaRefs>
</ds:datastoreItem>
</file>

<file path=docProps/app.xml><?xml version="1.0" encoding="utf-8"?>
<Properties xmlns="http://schemas.openxmlformats.org/officeDocument/2006/extended-properties" xmlns:vt="http://schemas.openxmlformats.org/officeDocument/2006/docPropsVTypes">
  <Template/>
  <TotalTime>8713</TotalTime>
  <Words>944</Words>
  <Application>Microsoft Office PowerPoint</Application>
  <PresentationFormat>On-screen Show (4:3)</PresentationFormat>
  <Paragraphs>258</Paragraphs>
  <Slides>7</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Symbol</vt:lpstr>
      <vt:lpstr>Times New Roman</vt:lpstr>
      <vt:lpstr>Office Theme</vt:lpstr>
      <vt:lpstr>PowerPoint Presentation</vt:lpstr>
      <vt:lpstr>SA WG3 Status report for ‘FS_ACM_SBA’</vt:lpstr>
      <vt:lpstr>PowerPoint Presentation</vt:lpstr>
      <vt:lpstr>PowerPoint Presentation</vt:lpstr>
      <vt:lpstr>PowerPoint Presentation</vt:lpstr>
      <vt:lpstr>PowerPoint Presentation</vt:lpstr>
      <vt:lpstr>‘FS_ACM_SBA’  status after SA3#109 </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Scrase</dc:creator>
  <cp:keywords>CTPClassification=CTP_NT</cp:keywords>
  <dc:description>© 2009  All rights reserved</dc:description>
  <cp:lastModifiedBy>Nokia</cp:lastModifiedBy>
  <cp:revision>1325</cp:revision>
  <dcterms:created xsi:type="dcterms:W3CDTF">2008-08-30T09:32:10Z</dcterms:created>
  <dcterms:modified xsi:type="dcterms:W3CDTF">2022-11-23T09:44:11Z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readonly">
    <vt:lpwstr/>
  </property>
  <property fmtid="{D5CDD505-2E9C-101B-9397-08002B2CF9AE}" pid="3" name="_change">
    <vt:lpwstr/>
  </property>
  <property fmtid="{D5CDD505-2E9C-101B-9397-08002B2CF9AE}" pid="4" name="_full-control">
    <vt:lpwstr/>
  </property>
  <property fmtid="{D5CDD505-2E9C-101B-9397-08002B2CF9AE}" pid="5" name="sflag">
    <vt:lpwstr>1559122847</vt:lpwstr>
  </property>
  <property fmtid="{D5CDD505-2E9C-101B-9397-08002B2CF9AE}" pid="6" name="TitusGUID">
    <vt:lpwstr>2c7635f8-94c0-4125-af53-3ffb066031e5</vt:lpwstr>
  </property>
  <property fmtid="{D5CDD505-2E9C-101B-9397-08002B2CF9AE}" pid="7" name="CTP_TimeStamp">
    <vt:lpwstr>2020-01-29 20:41:49Z</vt:lpwstr>
  </property>
  <property fmtid="{D5CDD505-2E9C-101B-9397-08002B2CF9AE}" pid="8" name="CTP_BU">
    <vt:lpwstr>NA</vt:lpwstr>
  </property>
  <property fmtid="{D5CDD505-2E9C-101B-9397-08002B2CF9AE}" pid="9" name="CTP_IDSID">
    <vt:lpwstr>NA</vt:lpwstr>
  </property>
  <property fmtid="{D5CDD505-2E9C-101B-9397-08002B2CF9AE}" pid="10" name="CTP_WWID">
    <vt:lpwstr>NA</vt:lpwstr>
  </property>
  <property fmtid="{D5CDD505-2E9C-101B-9397-08002B2CF9AE}" pid="11" name="CTPClassification">
    <vt:lpwstr>CTP_NT</vt:lpwstr>
  </property>
  <property fmtid="{D5CDD505-2E9C-101B-9397-08002B2CF9AE}" pid="12" name="ContentTypeId">
    <vt:lpwstr>0x010100C17A4B69EF56E94C827924DC4B490231</vt:lpwstr>
  </property>
</Properties>
</file>