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5C88D0"/>
    <a:srgbClr val="72AF2F"/>
    <a:srgbClr val="2A6EA8"/>
    <a:srgbClr val="FF7C80"/>
    <a:srgbClr val="FF3300"/>
    <a:srgbClr val="62A14D"/>
    <a:srgbClr val="C6D254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89" autoAdjust="0"/>
    <p:restoredTop sz="94947" autoAdjust="0"/>
  </p:normalViewPr>
  <p:slideViewPr>
    <p:cSldViewPr snapToGrid="0">
      <p:cViewPr varScale="1">
        <p:scale>
          <a:sx n="104" d="100"/>
          <a:sy n="104" d="100"/>
        </p:scale>
        <p:origin x="73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11/22/2022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11/22/2022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SA3#109, Nov 14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–Nov 18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FS_ZTS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Sheeba Backia Mary B.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Lenovo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4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meeting (SA3#108-e):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Agree on the main key issue(s) for the SID  </a:t>
            </a:r>
            <a:r>
              <a:rPr lang="en-CA" sz="11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(KIs </a:t>
            </a:r>
            <a:r>
              <a:rPr lang="en-CA" sz="1100" i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were</a:t>
            </a:r>
            <a:r>
              <a:rPr lang="en-CA" sz="11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not agreed. But agreed a tenet evaluation template).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Main Key Issue includes: ‘Need for continuous trust evaluation’ and ‘Scenarios which can benefit from trust evaluation outcome’.</a:t>
            </a:r>
            <a:endParaRPr lang="en-US" sz="1100" dirty="0">
              <a:solidFill>
                <a:schemeClr val="bg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4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October Meeting (SA3#108Adhoc-e):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Agree on the key issue(s) for the SID</a:t>
            </a:r>
            <a:r>
              <a:rPr lang="en-CA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r>
              <a:rPr lang="en-CA" sz="11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(Agreed partial KI </a:t>
            </a:r>
            <a:r>
              <a:rPr lang="en-CA" sz="1100" i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details. </a:t>
            </a:r>
            <a:r>
              <a:rPr lang="en-CA" sz="11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KIs threat and security requirement was not agreed. But agreed some tenet evaluation information (e.g., T1, T2, T3, T5, T6, T7)</a:t>
            </a:r>
            <a:endParaRPr lang="en-CA" sz="11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Discuss and agree on </a:t>
            </a:r>
            <a:r>
              <a:rPr lang="en-CA" sz="11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evaluation information for the Tenets.</a:t>
            </a:r>
            <a:r>
              <a:rPr lang="en-CA" sz="11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November Meeting (SA3#109):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latin typeface="Calibri" panose="020F0502020204030204" pitchFamily="34" charset="0"/>
                <a:ea typeface="Times New Roman" panose="02020603050405020304" pitchFamily="18" charset="0"/>
              </a:rPr>
              <a:t>A Key Issue was agreed.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latin typeface="Calibri" panose="020F0502020204030204" pitchFamily="34" charset="0"/>
                <a:ea typeface="Times New Roman" panose="02020603050405020304" pitchFamily="18" charset="0"/>
              </a:rPr>
              <a:t>A tenet evaluation was refined (e.g., T7).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January Meeting (SA3#109-bis): </a:t>
            </a:r>
            <a:endParaRPr lang="en-CA" sz="1400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latin typeface="Calibri" panose="020F0502020204030204" pitchFamily="34" charset="0"/>
                <a:ea typeface="Times New Roman" panose="02020603050405020304" pitchFamily="18" charset="0"/>
              </a:rPr>
              <a:t>Discuss and agree on solutions for KI#1.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latin typeface="Calibri" panose="020F0502020204030204" pitchFamily="34" charset="0"/>
                <a:ea typeface="Times New Roman" panose="02020603050405020304" pitchFamily="18" charset="0"/>
              </a:rPr>
              <a:t>Discuss and agree on additional KIs (if any).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latin typeface="Calibri" panose="020F0502020204030204" pitchFamily="34" charset="0"/>
                <a:ea typeface="Times New Roman" panose="02020603050405020304" pitchFamily="18" charset="0"/>
              </a:rPr>
              <a:t>Resolve EN in Key Issue#1.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February Meeting (SA3#110): </a:t>
            </a:r>
            <a:endParaRPr lang="en-CA" sz="1400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latin typeface="Calibri" panose="020F0502020204030204" pitchFamily="34" charset="0"/>
                <a:ea typeface="Times New Roman" panose="02020603050405020304" pitchFamily="18" charset="0"/>
              </a:rPr>
              <a:t>Discuss and agree solutions refinements for KI#1 and evaluations (if any).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latin typeface="Calibri" panose="020F0502020204030204" pitchFamily="34" charset="0"/>
                <a:ea typeface="Times New Roman" panose="02020603050405020304" pitchFamily="18" charset="0"/>
              </a:rPr>
              <a:t>Draw initial conclusions for the Key Issue(s).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WID proposal is planned to be submitted for discussion and approval. </a:t>
            </a:r>
            <a:endParaRPr lang="en-CA" sz="11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April Meeting (SA3#110-bis):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latin typeface="Calibri" panose="020F0502020204030204" pitchFamily="34" charset="0"/>
                <a:ea typeface="Times New Roman" panose="02020603050405020304" pitchFamily="18" charset="0"/>
              </a:rPr>
              <a:t>Initiate Normative work.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</a:rPr>
              <a:t>Send the TR 33.894 for approval</a:t>
            </a:r>
            <a:endParaRPr lang="en-CA" sz="11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May Meeting (SA3#111): </a:t>
            </a:r>
            <a:endParaRPr lang="en-CA" sz="1400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100" dirty="0">
                <a:latin typeface="Calibri" panose="020F0502020204030204" pitchFamily="34" charset="0"/>
                <a:ea typeface="Times New Roman" panose="02020603050405020304" pitchFamily="18" charset="0"/>
              </a:rPr>
              <a:t>Progress and Complete Normative work.</a:t>
            </a:r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Over-all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FS_ZTS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06544574"/>
              </p:ext>
            </p:extLst>
          </p:nvPr>
        </p:nvGraphicFramePr>
        <p:xfrm>
          <a:off x="405791" y="1293558"/>
          <a:ext cx="7578090" cy="355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KI#1 Agreed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/>
                        <a:t>(</a:t>
                      </a:r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Issue #1: Need for continuous security monitoring</a:t>
                      </a:r>
                      <a:r>
                        <a:rPr lang="en-US" sz="1100" b="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33.894 </a:t>
            </a:r>
            <a:r>
              <a:rPr lang="fr-FR" sz="1800" dirty="0" err="1">
                <a:solidFill>
                  <a:srgbClr val="FF0000"/>
                </a:solidFill>
              </a:rPr>
              <a:t>Summary</a:t>
            </a:r>
            <a:endParaRPr lang="fr-FR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FS_ZTS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61503" y="5157371"/>
            <a:ext cx="1394460" cy="1015663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Agreed Skeleton and Scope.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KI not agreed.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1709719" y="5157371"/>
            <a:ext cx="1561430" cy="1015663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SA3#108  </a:t>
            </a:r>
          </a:p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Agreed Tenet evaluation template.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KI not agreed.</a:t>
            </a:r>
            <a:endParaRPr lang="en-US" dirty="0"/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3460569" y="5157371"/>
            <a:ext cx="1573362" cy="707886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SA3#108 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</a:rPr>
              <a:t>Adhoc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Partial Key Issue Agreed.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5223351" y="5133555"/>
            <a:ext cx="1561429" cy="861774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SA3#109 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5C88D0"/>
                </a:solidFill>
              </a:rPr>
              <a:t>Key Issue Security requirement agreed.</a:t>
            </a:r>
          </a:p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3FB12D4-A3F1-4F90-B2F4-92896D85EA50}"/>
              </a:ext>
            </a:extLst>
          </p:cNvPr>
          <p:cNvSpPr txBox="1"/>
          <p:nvPr/>
        </p:nvSpPr>
        <p:spPr>
          <a:xfrm>
            <a:off x="6974200" y="5133555"/>
            <a:ext cx="1561429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SA3#109-bis  </a:t>
            </a:r>
          </a:p>
          <a:p>
            <a:r>
              <a:rPr lang="en-US" dirty="0"/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Agree solution to KI#1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Last meeting for any additional KI.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TR 33.894 v0.4.0 contains scope, partial tenet evlauation details and 1 main key issue.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CA" sz="1200" dirty="0">
                <a:latin typeface="Calibri" panose="020F0502020204030204" pitchFamily="34" charset="0"/>
                <a:ea typeface="Calibri" panose="020F0502020204030204" pitchFamily="34" charset="0"/>
              </a:rPr>
              <a:t>Main Key Issue#1 includes: ‘</a:t>
            </a:r>
            <a:r>
              <a:rPr lang="en-GB" sz="1200" b="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Need for continuous security monitoring</a:t>
            </a:r>
            <a:r>
              <a:rPr lang="en-CA" sz="1200" dirty="0">
                <a:latin typeface="Calibri" panose="020F0502020204030204" pitchFamily="34" charset="0"/>
                <a:ea typeface="Calibri" panose="020F0502020204030204" pitchFamily="34" charset="0"/>
              </a:rPr>
              <a:t>’.</a:t>
            </a:r>
            <a:endParaRPr lang="de-DE" altLang="de-DE" sz="12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600" dirty="0"/>
              <a:t>None (</a:t>
            </a:r>
            <a:r>
              <a:rPr lang="fr-FR" sz="1600" dirty="0" err="1"/>
              <a:t>this</a:t>
            </a:r>
            <a:r>
              <a:rPr lang="fr-FR" sz="1600" dirty="0"/>
              <a:t> SID has no RAN impacts)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FS_ZTS status after SA3#109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242681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latinLnBrk="1"/>
                      <a:r>
                        <a:rPr lang="de-DE" sz="1200" dirty="0">
                          <a:solidFill>
                            <a:schemeClr val="tx1"/>
                          </a:solidFill>
                        </a:rPr>
                        <a:t>960038</a:t>
                      </a:r>
                    </a:p>
                  </a:txBody>
                  <a:tcPr marL="44450" marR="44450" marT="25400" marB="1905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Zero Trust Security principles in mobile networks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FS_ZTS</a:t>
                      </a: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20%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TR 33.894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/>
              <a:t>None for RAN and none determined yet for SA2.</a:t>
            </a:r>
          </a:p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Consensus could not be reached on tenet evaluation for Tenet 5 and 6.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en-US" sz="1000" dirty="0"/>
              <a:t>T5: Monitoring and measurement related to integrity and security posture of NFs.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de-DE" sz="1000" dirty="0"/>
              <a:t>T6: Access control related to </a:t>
            </a:r>
            <a:r>
              <a:rPr lang="en-US" sz="1000" dirty="0"/>
              <a:t>assessing threats, adapting, and continually reevaluating trust of NFs.</a:t>
            </a:r>
            <a:endParaRPr lang="de-DE" sz="10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marL="717550" lvl="1" indent="-266700"/>
            <a:r>
              <a:rPr lang="en-US" sz="1400" dirty="0"/>
              <a:t>Solution discussion for KI#1. </a:t>
            </a:r>
          </a:p>
          <a:p>
            <a:pPr marL="717550" lvl="1" indent="-266700"/>
            <a:r>
              <a:rPr lang="en-US" sz="1400" dirty="0"/>
              <a:t>Additional Key Issue proposal (if any) and tenet evaluation closure proposal are welcome from ZTS colleagues and related companies.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/>
              <a:t>See dedicated slide (No. 2).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fr-FR" sz="1400" dirty="0"/>
              <a:t>Already solution discussion phase got delayed due to late alignment on KI#1. So, looking foward to handle the solution phase more constructively with all involved ZTS colleagues to ensure, we meet the Schedule in slide 2. 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endParaRPr lang="fr-FR" sz="8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FS_ZTS status after SA3#109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?mso-contentType ?>
<spe:Receivers xmlns:spe="http://schemas.microsoft.com/sharepoint/event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611</Words>
  <Application>Microsoft Office PowerPoint</Application>
  <PresentationFormat>On-screen Show (4:3)</PresentationFormat>
  <Paragraphs>99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FS_ZTS</vt:lpstr>
      <vt:lpstr>PowerPoint Presentation</vt:lpstr>
      <vt:lpstr>PowerPoint Presentation</vt:lpstr>
      <vt:lpstr>PowerPoint Presentation</vt:lpstr>
      <vt:lpstr>FS_ZTS status after SA3#109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Sheeba_rev</cp:lastModifiedBy>
  <cp:revision>1329</cp:revision>
  <dcterms:created xsi:type="dcterms:W3CDTF">2008-08-30T09:32:10Z</dcterms:created>
  <dcterms:modified xsi:type="dcterms:W3CDTF">2022-11-22T09:33:49Z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