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795" r:id="rId7"/>
    <p:sldId id="800" r:id="rId8"/>
    <p:sldId id="808" r:id="rId9"/>
    <p:sldId id="806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=""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0"/>
      </p:ext>
    </p:extLst>
  </p:showPr>
  <p:clrMru>
    <a:srgbClr val="FF7C80"/>
    <a:srgbClr val="000000"/>
    <a:srgbClr val="5C88D0"/>
    <a:srgbClr val="72AF2F"/>
    <a:srgbClr val="2A6EA8"/>
    <a:srgbClr val="FF3300"/>
    <a:srgbClr val="62A14D"/>
    <a:srgbClr val="C6D254"/>
    <a:srgbClr val="B1D254"/>
    <a:srgbClr val="72732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83" d="100"/>
          <a:sy n="83" d="100"/>
        </p:scale>
        <p:origin x="-1277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=""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="" xmlns:p14="http://schemas.microsoft.com/office/powerpoint/2010/main" val="89880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72737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SA3#110, February 20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 –24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</a:t>
            </a:r>
            <a:r>
              <a:rPr lang="en-GB" altLang="de-DE" sz="1200" dirty="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838200" y="2282826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zh-CN" dirty="0" smtClean="0"/>
              <a:t>SA WG3 Status report for </a:t>
            </a:r>
            <a:r>
              <a:rPr lang="en-US" altLang="zh-CN" dirty="0" smtClean="0"/>
              <a:t>FS_eNA_SEC_Ph3</a:t>
            </a:r>
            <a:endParaRPr lang="en-GB" sz="3600" kern="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Subtitle 6"/>
          <p:cNvSpPr txBox="1">
            <a:spLocks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</a:pPr>
            <a:r>
              <a:rPr lang="en-GB" altLang="en-US" sz="2000" b="1" dirty="0" smtClean="0">
                <a:latin typeface="Arial" charset="0"/>
              </a:rPr>
              <a:t>Chang Liu</a:t>
            </a:r>
            <a:endParaRPr lang="en-GB" altLang="zh-CN" sz="2000" b="1" dirty="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altLang="zh-CN" sz="2000" b="1" dirty="0" smtClean="0">
                <a:latin typeface="Arial" charset="0"/>
              </a:rPr>
              <a:t>China Mobile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kern="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8441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6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The TR has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6 key issues ,21 solutions and 4 </a:t>
            </a:r>
            <a:r>
              <a:rPr lang="de-DE" altLang="de-DE" sz="1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conclusions by now.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completion(including evaluation and solving ENs)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Add 5 </a:t>
            </a:r>
            <a:r>
              <a:rPr lang="en-US" altLang="zh-CN" sz="12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solutions.</a:t>
            </a:r>
            <a:endParaRPr lang="en-US" altLang="zh-CN" sz="1600" strike="sngStrike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January </a:t>
            </a:r>
            <a:r>
              <a:rPr lang="en-US" altLang="zh-CN" sz="1600" strike="sngStrike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 Last meeting to add solutions to the existing key issues.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strike="sngStrike" dirty="0" smtClean="0">
                <a:latin typeface="Calibri" panose="020F0502020204030204" pitchFamily="34" charset="0"/>
              </a:rPr>
              <a:t>Add conclusions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February meeting(SA3 #110):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</a:rPr>
              <a:t>Add conclusions and solution completion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</a:rPr>
              <a:t>Send TR for information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200" dirty="0" smtClean="0">
                <a:latin typeface="Calibri" panose="020F0502020204030204" pitchFamily="34" charset="0"/>
              </a:rPr>
              <a:t> </a:t>
            </a:r>
            <a:r>
              <a:rPr lang="en-US" altLang="zh-CN" sz="1200" dirty="0" smtClean="0">
                <a:latin typeface="Calibri" panose="020F0502020204030204" pitchFamily="34" charset="0"/>
              </a:rPr>
              <a:t>WID proposal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April meeting(SA3 #110adhoc-e):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Complete conclusions and solution evaluation</a:t>
            </a:r>
            <a:endParaRPr lang="en-US" altLang="zh-CN" sz="12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meeting:(SA3 #111) 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Send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TR for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N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August </a:t>
            </a:r>
            <a:r>
              <a:rPr lang="en-US" altLang="zh-CN" sz="1600" dirty="0" smtClean="0">
                <a:latin typeface="Calibri" panose="020F0502020204030204" pitchFamily="34" charset="0"/>
                <a:ea typeface="Calibri" panose="020F0502020204030204" pitchFamily="34" charset="0"/>
              </a:rPr>
              <a:t>meeting(SA3 #112)</a:t>
            </a:r>
            <a:endParaRPr lang="en-US" altLang="zh-CN" sz="160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u="sng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FS_eNA_SEC_PH3 </a:t>
            </a:r>
            <a:r>
              <a:rPr lang="en-US" altLang="zh-CN" sz="2400" dirty="0" smtClean="0">
                <a:solidFill>
                  <a:srgbClr val="FF0000"/>
                </a:solidFill>
              </a:rPr>
              <a:t>Status  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810934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926536082"/>
              </p:ext>
            </p:extLst>
          </p:nvPr>
        </p:nvGraphicFramePr>
        <p:xfrm>
          <a:off x="454282" y="1181867"/>
          <a:ext cx="8497693" cy="5375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1214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1792224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  <a:gridCol w="4334255"/>
              </a:tblGrid>
              <a:tr h="592121">
                <a:tc>
                  <a:txBody>
                    <a:bodyPr/>
                    <a:lstStyle/>
                    <a:p>
                      <a:r>
                        <a:rPr lang="en-US" sz="16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</a:t>
                      </a:r>
                      <a:r>
                        <a:rPr lang="en-US" sz="1600" dirty="0" smtClean="0"/>
                        <a:t>Status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Outstanding  issues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674903">
                <a:tc>
                  <a:txBody>
                    <a:bodyPr/>
                    <a:lstStyle/>
                    <a:p>
                      <a:r>
                        <a:rPr lang="en-US" altLang="zh-CN" sz="14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#1: Protection of data and analytics exchange in roaming case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/>
                        <a:t>Concluded with 2 ENs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Which entity (NRF or NWDAF) performs more fine-grained authorization.</a:t>
                      </a:r>
                    </a:p>
                    <a:p>
                      <a:r>
                        <a:rPr lang="en-US" sz="1400" b="0" dirty="0" smtClean="0"/>
                        <a:t>Whether the NWDAF enforces security.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764059">
                <a:tc>
                  <a:txBody>
                    <a:bodyPr/>
                    <a:lstStyle/>
                    <a:p>
                      <a:r>
                        <a:rPr lang="en-GB" altLang="zh-CN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#2:Authorization of selection of participant NWDAF instances in the Federated Learning group</a:t>
                      </a:r>
                      <a:endParaRPr lang="en-US" altLang="zh-CN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Concluded with 1 EN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Whether additional IEs specific for authorization of server NWDAFs need to be included in the access token and access token request.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64059">
                <a:tc>
                  <a:txBody>
                    <a:bodyPr/>
                    <a:lstStyle/>
                    <a:p>
                      <a:r>
                        <a:rPr lang="en-GB" altLang="zh-CN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Security for AI/ML model storage and sharing </a:t>
                      </a:r>
                      <a:endParaRPr lang="en-US" altLang="zh-CN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dirty="0" smtClean="0"/>
                        <a:t>Concluded with 2 ENs</a:t>
                      </a:r>
                    </a:p>
                    <a:p>
                      <a:endParaRPr lang="en-US" altLang="zh-CN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/>
                        <a:t>Whether vendor id is used for authorization of NF service consumer</a:t>
                      </a:r>
                    </a:p>
                    <a:p>
                      <a:r>
                        <a:rPr lang="en-US" altLang="zh-CN" sz="1400" b="0" dirty="0" smtClean="0"/>
                        <a:t>The requirement for the AI/ML model to be stored in encrypted format and corresponding key management aspects are </a:t>
                      </a:r>
                      <a:r>
                        <a:rPr lang="en-US" altLang="zh-CN" sz="1400" b="0" dirty="0" err="1" smtClean="0"/>
                        <a:t>ffs</a:t>
                      </a:r>
                      <a:r>
                        <a:rPr lang="en-US" altLang="zh-CN" sz="1400" b="0" dirty="0" smtClean="0"/>
                        <a:t>. 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  <a:tr h="764059">
                <a:tc>
                  <a:txBody>
                    <a:bodyPr/>
                    <a:lstStyle/>
                    <a:p>
                      <a:r>
                        <a:rPr lang="en-GB" altLang="zh-CN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#4: Anomalous NF behaviour detection by NWDAF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/>
                        <a:t>Not concluded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Whether normative work is needed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437073"/>
                  </a:ext>
                </a:extLst>
              </a:tr>
              <a:tr h="592121">
                <a:tc>
                  <a:txBody>
                    <a:bodyPr/>
                    <a:lstStyle/>
                    <a:p>
                      <a:r>
                        <a:rPr lang="en-GB" altLang="zh-CN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#5: KI on Security for NWDAF-assisted application detection</a:t>
                      </a:r>
                      <a:endParaRPr lang="en-US" altLang="zh-CN" sz="1400" b="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</a:rPr>
                        <a:t>Concluded</a:t>
                      </a:r>
                      <a:endParaRPr lang="en-US" altLang="zh-CN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dirty="0" smtClean="0"/>
                        <a:t>/</a:t>
                      </a:r>
                      <a:endParaRPr lang="en-US" altLang="zh-CN" sz="1400" b="0" dirty="0" smtClean="0"/>
                    </a:p>
                    <a:p>
                      <a:endParaRPr lang="en-US" altLang="zh-CN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2758124"/>
                  </a:ext>
                </a:extLst>
              </a:tr>
              <a:tr h="592121">
                <a:tc>
                  <a:txBody>
                    <a:bodyPr/>
                    <a:lstStyle/>
                    <a:p>
                      <a:r>
                        <a:rPr lang="en-GB" altLang="zh-CN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#6: Key issues on Cyber-attack detection</a:t>
                      </a:r>
                      <a:endParaRPr lang="en-US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/>
                        <a:t>Not concluded</a:t>
                      </a:r>
                      <a:endParaRPr lang="en-US" altLang="zh-CN" sz="1400" b="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0" dirty="0" smtClean="0"/>
                        <a:t>Whether normative work is needed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1400" b="0" dirty="0" smtClean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FS_eNA_SEC_PH3 Status  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0617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FS_eNA_SEC_Ph3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SA3#110 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535675"/>
              </p:ext>
            </p:extLst>
          </p:nvPr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enablers for Network Automation for 5G -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FS_eNA_SEC_Ph3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June-2023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80%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Solutions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completion and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add conclusions.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075688"/>
            <a:ext cx="8554481" cy="392945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/>
              <a:t>General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TR 33.738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v0.6.0 </a:t>
            </a:r>
            <a:r>
              <a:rPr lang="de-DE" altLang="de-DE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contains 6 key issues 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,21 solutions and 4 conclusions</a:t>
            </a:r>
            <a:r>
              <a:rPr lang="de-DE" altLang="de-DE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de-DE" sz="1400" b="1" dirty="0" err="1"/>
              <a:t>Dependencies</a:t>
            </a:r>
            <a:r>
              <a:rPr lang="de-DE" altLang="de-DE" sz="1400" b="1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SA3 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solutions and conclusions need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to be aligned with SA2</a:t>
            </a: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Contentious Issue</a:t>
            </a:r>
            <a:r>
              <a:rPr lang="de-DE" altLang="zh-CN" sz="1400" dirty="0" smtClean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Present by last slide in outstanding issues</a:t>
            </a:r>
            <a:endParaRPr lang="de-DE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altLang="zh-CN" sz="1400" b="1" dirty="0" smtClean="0"/>
              <a:t>Focus for the Next Meeting </a:t>
            </a:r>
            <a:r>
              <a:rPr lang="de-DE" altLang="zh-CN" sz="1400" dirty="0" smtClean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Complete conclusions and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Send TR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start normative work</a:t>
            </a:r>
            <a:endParaRPr lang="en-CA" altLang="zh-CN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xmlns="" val="176450119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</TotalTime>
  <Words>389</Words>
  <Application>Microsoft Office PowerPoint</Application>
  <PresentationFormat>全屏显示(4:3)</PresentationFormat>
  <Paragraphs>87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幻灯片 1</vt:lpstr>
      <vt:lpstr>幻灯片 2</vt:lpstr>
      <vt:lpstr>幻灯片 3</vt:lpstr>
      <vt:lpstr>FS_eNA_SEC_Ph3 status after SA3#110 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刘</cp:lastModifiedBy>
  <cp:revision>1347</cp:revision>
  <dcterms:created xsi:type="dcterms:W3CDTF">2008-08-30T09:32:10Z</dcterms:created>
  <dcterms:modified xsi:type="dcterms:W3CDTF">2023-03-07T08:21:53Z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(3)gb/8SvAtSiHg6mt3yJHpcrRQPB9LmClYepxt05QOt3rNigDrggJiQBxmRCGYqPieDLmh/t9f
Zb1wYGCWLKv30iKNmmQFt/E5bs/bINTMosd38+687nWjijJ1xOvvzL8nqEADNkkrwiTwBbvq
qboEyIkDJt8iMeasUUKrkTqaYW9HVLR9sHI92ALUAVln1Qh4w61UovJZNXUIAdb+ZLps6qGz
KvJxgzc384kTh449kG</vt:lpwstr>
  </property>
  <property fmtid="{D5CDD505-2E9C-101B-9397-08002B2CF9AE}" pid="10" name="_2015_ms_pID_7253431">
    <vt:lpwstr>CG3EAd5ICrbKBl60AjsjrfVcXshoWgKLQBhefB8cou8/aXc3QTJyy8
DAPbkWeJhiV1S3IBAaOvgpYJRt51Oi/yTj6cEhXf1qPShkPagOHD6wL33mxA7BFHV8K5s/3/
jcBb5/I3hDr0u81N6QaZ7vJ98nBK+KSkQe5iKqPZ+uXV1F7cNoxBmtzV3/lg+eQuoB3rdh33
G0LgX+6O6ANbMTqRagTL3sqQ/ymsvCdRETU4</vt:lpwstr>
  </property>
  <property fmtid="{D5CDD505-2E9C-101B-9397-08002B2CF9AE}" pid="11" name="_2015_ms_pID_7253432">
    <vt:lpwstr>rg==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1677467704</vt:lpwstr>
  </property>
</Properties>
</file>