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5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9C9C9"/>
    <a:srgbClr val="2A6EA8"/>
    <a:srgbClr val="FF7C80"/>
    <a:srgbClr val="FF3300"/>
    <a:srgbClr val="62A14D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08" d="100"/>
          <a:sy n="108" d="100"/>
        </p:scale>
        <p:origin x="461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1494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</a:t>
            </a:r>
            <a:r>
              <a:rPr lang="pl-PL" altLang="de-DE" sz="1200" dirty="0">
                <a:solidFill>
                  <a:schemeClr val="bg1"/>
                </a:solidFill>
              </a:rPr>
              <a:t>10 February</a:t>
            </a:r>
            <a:r>
              <a:rPr lang="en-GB" altLang="de-DE" sz="1200" dirty="0">
                <a:solidFill>
                  <a:schemeClr val="bg1"/>
                </a:solidFill>
              </a:rPr>
              <a:t> </a:t>
            </a:r>
            <a:r>
              <a:rPr lang="pl-PL" altLang="de-DE" sz="1200" dirty="0">
                <a:solidFill>
                  <a:schemeClr val="bg1"/>
                </a:solidFill>
              </a:rPr>
              <a:t>20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</a:t>
            </a:r>
            <a:r>
              <a:rPr lang="pl-PL" altLang="de-DE" sz="1200" dirty="0">
                <a:solidFill>
                  <a:schemeClr val="bg1"/>
                </a:solidFill>
              </a:rPr>
              <a:t>24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</a:t>
            </a:r>
            <a:r>
              <a:rPr lang="pl-PL" altLang="de-DE" sz="1200" dirty="0">
                <a:solidFill>
                  <a:schemeClr val="bg1"/>
                </a:solidFill>
              </a:rPr>
              <a:t>3</a:t>
            </a:r>
            <a:endParaRPr lang="en-GB" altLang="zh-CN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2023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FS_NG_RTC_SEC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1800" b="1" dirty="0" err="1">
                <a:latin typeface="Arial" charset="0"/>
              </a:rPr>
              <a:t>Fei</a:t>
            </a:r>
            <a:r>
              <a:rPr lang="en-US" altLang="zh-CN" sz="1800" b="1" dirty="0">
                <a:latin typeface="Arial" charset="0"/>
              </a:rPr>
              <a:t> Li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6"/>
            <a:ext cx="8554481" cy="5273395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1800" b="1" dirty="0">
                <a:latin typeface="Calibri" panose="020F0502020204030204" pitchFamily="34" charset="0"/>
              </a:rPr>
              <a:t>Status after</a:t>
            </a:r>
            <a:r>
              <a:rPr lang="en-CA" sz="1800" b="1" dirty="0">
                <a:latin typeface="Calibri" panose="020F0502020204030204" pitchFamily="34" charset="0"/>
              </a:rPr>
              <a:t> </a:t>
            </a:r>
            <a:r>
              <a:rPr lang="pl-PL" altLang="zh-CN" sz="1800" b="1" dirty="0">
                <a:latin typeface="Calibri" panose="020F0502020204030204" pitchFamily="34" charset="0"/>
              </a:rPr>
              <a:t>SA3#110 </a:t>
            </a:r>
            <a:r>
              <a:rPr lang="en-CA" sz="1800" b="1" dirty="0">
                <a:latin typeface="Calibri" panose="020F0502020204030204" pitchFamily="34" charset="0"/>
              </a:rPr>
              <a:t>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pl-PL" altLang="zh-CN" sz="1400" dirty="0">
                <a:latin typeface="Calibri" panose="020F0502020204030204" pitchFamily="34" charset="0"/>
              </a:rPr>
              <a:t>Conclusions for KI#2</a:t>
            </a:r>
            <a:r>
              <a:rPr lang="en-US" altLang="zh-CN" sz="1400" dirty="0">
                <a:latin typeface="Calibri" panose="020F0502020204030204" pitchFamily="34" charset="0"/>
              </a:rPr>
              <a:t> and </a:t>
            </a:r>
            <a:r>
              <a:rPr lang="pl-PL" altLang="zh-CN" sz="1400" dirty="0">
                <a:latin typeface="Calibri" panose="020F0502020204030204" pitchFamily="34" charset="0"/>
              </a:rPr>
              <a:t>#3 were approved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pl-PL" altLang="zh-CN" sz="1400" dirty="0">
                <a:latin typeface="Calibri" panose="020F0502020204030204" pitchFamily="34" charset="0"/>
              </a:rPr>
              <a:t>WID agreed with objectives based on conclusions for KI#</a:t>
            </a:r>
            <a:r>
              <a:rPr lang="en-US" altLang="zh-CN" sz="1400" dirty="0">
                <a:latin typeface="Calibri" panose="020F0502020204030204" pitchFamily="34" charset="0"/>
              </a:rPr>
              <a:t>2 and </a:t>
            </a:r>
            <a:r>
              <a:rPr lang="pl-PL" altLang="zh-CN" sz="1400" dirty="0">
                <a:latin typeface="Calibri" panose="020F0502020204030204" pitchFamily="34" charset="0"/>
              </a:rPr>
              <a:t>#</a:t>
            </a:r>
            <a:r>
              <a:rPr lang="en-US" altLang="zh-CN" sz="1400" dirty="0">
                <a:latin typeface="Calibri" panose="020F0502020204030204" pitchFamily="34" charset="0"/>
              </a:rPr>
              <a:t>3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altLang="zh-CN" sz="1600" b="1" dirty="0">
                <a:latin typeface="Calibri" panose="020F0502020204030204" pitchFamily="34" charset="0"/>
              </a:rPr>
              <a:t>Overall plan: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altLang="zh-CN" sz="1400" dirty="0">
                <a:latin typeface="Calibri" panose="020F0502020204030204" pitchFamily="34" charset="0"/>
              </a:rPr>
              <a:t>SA3#110-bis-e (</a:t>
            </a:r>
            <a:r>
              <a:rPr lang="pl-PL" altLang="zh-CN" sz="1400" dirty="0">
                <a:latin typeface="Calibri" panose="020F0502020204030204" pitchFamily="34" charset="0"/>
              </a:rPr>
              <a:t>April</a:t>
            </a:r>
            <a:r>
              <a:rPr lang="en-GB" altLang="zh-CN" sz="1400" dirty="0">
                <a:latin typeface="Calibri" panose="020F0502020204030204" pitchFamily="34" charset="0"/>
              </a:rPr>
              <a:t>)</a:t>
            </a: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altLang="zh-CN" sz="1400" dirty="0">
                <a:latin typeface="Calibri" panose="020F0502020204030204" pitchFamily="34" charset="0"/>
              </a:rPr>
              <a:t>Complete the </a:t>
            </a:r>
            <a:r>
              <a:rPr lang="en-GB" altLang="zh-CN" sz="1400" dirty="0">
                <a:latin typeface="Calibri" panose="020F0502020204030204" pitchFamily="34" charset="0"/>
              </a:rPr>
              <a:t>conclusions</a:t>
            </a:r>
            <a:r>
              <a:rPr lang="pl-PL" altLang="zh-CN" sz="1400" dirty="0">
                <a:latin typeface="Calibri" panose="020F0502020204030204" pitchFamily="34" charset="0"/>
              </a:rPr>
              <a:t> for key issues #</a:t>
            </a:r>
            <a:r>
              <a:rPr lang="en-US" altLang="zh-CN" sz="1400" dirty="0">
                <a:latin typeface="Calibri" panose="020F0502020204030204" pitchFamily="34" charset="0"/>
              </a:rPr>
              <a:t>1</a:t>
            </a:r>
            <a:r>
              <a:rPr lang="pl-PL" altLang="zh-CN" sz="1400" dirty="0">
                <a:latin typeface="Calibri" panose="020F0502020204030204" pitchFamily="34" charset="0"/>
              </a:rPr>
              <a:t>.</a:t>
            </a: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altLang="zh-CN" sz="1400" dirty="0">
                <a:latin typeface="Calibri" panose="020F0502020204030204" pitchFamily="34" charset="0"/>
              </a:rPr>
              <a:t>TR cover for information</a:t>
            </a: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en-GB" altLang="zh-CN" sz="1400" dirty="0">
                <a:latin typeface="Calibri" panose="020F0502020204030204" pitchFamily="34" charset="0"/>
              </a:rPr>
              <a:t>Progress in normative work</a:t>
            </a:r>
            <a:r>
              <a:rPr lang="pl-PL" altLang="zh-CN" sz="1400" dirty="0">
                <a:latin typeface="Calibri" panose="020F0502020204030204" pitchFamily="34" charset="0"/>
              </a:rPr>
              <a:t> based on current WID objectives</a:t>
            </a:r>
          </a:p>
          <a:p>
            <a:pPr marL="342900" lvl="1" indent="-342900">
              <a:buClrTx/>
              <a:buFont typeface="Symbol" panose="05050102010706020507" pitchFamily="18" charset="2"/>
              <a:buChar char=""/>
            </a:pPr>
            <a:r>
              <a:rPr lang="en-GB" altLang="zh-CN" sz="1400" dirty="0">
                <a:latin typeface="Calibri" panose="020F0502020204030204" pitchFamily="34" charset="0"/>
              </a:rPr>
              <a:t>SA3#11</a:t>
            </a:r>
            <a:r>
              <a:rPr lang="pl-PL" altLang="zh-CN" sz="1400" dirty="0">
                <a:latin typeface="Calibri" panose="020F0502020204030204" pitchFamily="34" charset="0"/>
              </a:rPr>
              <a:t>1</a:t>
            </a:r>
            <a:r>
              <a:rPr lang="en-GB" altLang="zh-CN" sz="1400" dirty="0">
                <a:latin typeface="Calibri" panose="020F0502020204030204" pitchFamily="34" charset="0"/>
              </a:rPr>
              <a:t> (</a:t>
            </a:r>
            <a:r>
              <a:rPr lang="pl-PL" altLang="zh-CN" sz="1400" dirty="0">
                <a:latin typeface="Calibri" panose="020F0502020204030204" pitchFamily="34" charset="0"/>
              </a:rPr>
              <a:t>May</a:t>
            </a:r>
            <a:r>
              <a:rPr lang="en-GB" altLang="zh-CN" sz="1400" dirty="0">
                <a:latin typeface="Calibri" panose="020F0502020204030204" pitchFamily="34" charset="0"/>
              </a:rPr>
              <a:t>)</a:t>
            </a:r>
            <a:endParaRPr lang="pl-PL" altLang="zh-CN" sz="1400" dirty="0">
              <a:latin typeface="Calibri" panose="020F0502020204030204" pitchFamily="34" charset="0"/>
            </a:endParaRP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altLang="zh-CN" sz="1400" dirty="0">
                <a:latin typeface="Calibri" panose="020F0502020204030204" pitchFamily="34" charset="0"/>
              </a:rPr>
              <a:t>Normative work</a:t>
            </a: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altLang="zh-CN" sz="1400" dirty="0">
                <a:latin typeface="Calibri" panose="020F0502020204030204" pitchFamily="34" charset="0"/>
              </a:rPr>
              <a:t>TR cover for approval</a:t>
            </a:r>
          </a:p>
          <a:p>
            <a:pPr marL="342900" lvl="1" indent="-342900">
              <a:buClrTx/>
              <a:buFont typeface="Symbol" panose="05050102010706020507" pitchFamily="18" charset="2"/>
              <a:buChar char=""/>
            </a:pPr>
            <a:r>
              <a:rPr lang="en-GB" altLang="zh-CN" sz="1400" dirty="0">
                <a:latin typeface="Calibri" panose="020F0502020204030204" pitchFamily="34" charset="0"/>
              </a:rPr>
              <a:t>SA3#11</a:t>
            </a:r>
            <a:r>
              <a:rPr lang="pl-PL" altLang="zh-CN" sz="1400" dirty="0">
                <a:latin typeface="Calibri" panose="020F0502020204030204" pitchFamily="34" charset="0"/>
              </a:rPr>
              <a:t>2</a:t>
            </a:r>
            <a:r>
              <a:rPr lang="en-GB" altLang="zh-CN" sz="1400" dirty="0">
                <a:latin typeface="Calibri" panose="020F0502020204030204" pitchFamily="34" charset="0"/>
              </a:rPr>
              <a:t> (</a:t>
            </a:r>
            <a:r>
              <a:rPr lang="pl-PL" altLang="zh-CN" sz="1400" dirty="0">
                <a:latin typeface="Calibri" panose="020F0502020204030204" pitchFamily="34" charset="0"/>
              </a:rPr>
              <a:t>August</a:t>
            </a:r>
            <a:r>
              <a:rPr lang="en-GB" altLang="zh-CN" sz="1400" dirty="0">
                <a:latin typeface="Calibri" panose="020F0502020204030204" pitchFamily="34" charset="0"/>
              </a:rPr>
              <a:t>)</a:t>
            </a:r>
            <a:endParaRPr lang="pl-PL" altLang="zh-CN" sz="1400" dirty="0">
              <a:latin typeface="Calibri" panose="020F0502020204030204" pitchFamily="34" charset="0"/>
            </a:endParaRP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pl-PL" altLang="zh-CN" sz="1400" dirty="0">
                <a:latin typeface="Calibri" panose="020F0502020204030204" pitchFamily="34" charset="0"/>
              </a:rPr>
              <a:t>Completion of the work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FS_NG_RTC_SEC  Status  </a:t>
            </a:r>
          </a:p>
        </p:txBody>
      </p:sp>
    </p:spTree>
    <p:extLst>
      <p:ext uri="{BB962C8B-B14F-4D97-AF65-F5344CB8AC3E}">
        <p14:creationId xmlns:p14="http://schemas.microsoft.com/office/powerpoint/2010/main" val="26697277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84347983"/>
              </p:ext>
            </p:extLst>
          </p:nvPr>
        </p:nvGraphicFramePr>
        <p:xfrm>
          <a:off x="242758" y="1761390"/>
          <a:ext cx="8468850" cy="2283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295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1501551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4144349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sz="2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GB" altLang="zh-CN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#1: Third party specific user identities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  <a:r>
                        <a:rPr lang="en-US" sz="1400" baseline="0" dirty="0"/>
                        <a:t> solutions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baseline="0" dirty="0"/>
                        <a:t>To be concluded </a:t>
                      </a:r>
                      <a:r>
                        <a:rPr lang="en-US" altLang="zh-CN" sz="1400" dirty="0"/>
                        <a:t>in the next meeting</a:t>
                      </a:r>
                      <a:r>
                        <a:rPr lang="en-US" altLang="zh-CN" sz="1400" baseline="0" dirty="0"/>
                        <a:t>.</a:t>
                      </a:r>
                      <a:endParaRPr lang="en-US" altLang="zh-C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altLang="zh-CN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#2: Security aspects of Data Channel usage in IMS network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2</a:t>
                      </a:r>
                      <a:r>
                        <a:rPr lang="en-US" altLang="zh-CN" sz="1400" baseline="0" dirty="0"/>
                        <a:t> solutions</a:t>
                      </a:r>
                      <a:endParaRPr lang="en-US" altLang="zh-C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Concluded with an additional EN to be resolved in the next meeting</a:t>
                      </a:r>
                      <a:r>
                        <a:rPr lang="en-US" sz="14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#3: security aspects of SBA in IMS media control plane</a:t>
                      </a:r>
                      <a:endParaRPr lang="zh-CN" altLang="zh-CN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 solution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Concluded.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12880" y="960306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33.890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FS_NG_RTC_SEC</a:t>
            </a:r>
            <a:r>
              <a:rPr lang="en-US" sz="2400" dirty="0">
                <a:solidFill>
                  <a:srgbClr val="FF0000"/>
                </a:solidFill>
              </a:rPr>
              <a:t>  Status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33.890 v0.6.0 contains 3 key issue with 5 solutions, KI#2 and #3 were concluded;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SA2 SID (</a:t>
            </a:r>
            <a:r>
              <a:rPr lang="en-GB" altLang="zh-CN" sz="1600" dirty="0"/>
              <a:t>TR 23.700-87: "</a:t>
            </a:r>
            <a:r>
              <a:rPr lang="en-US" altLang="zh-CN" sz="1600" dirty="0"/>
              <a:t>Study on system architecture enhancement for next generation real time communication</a:t>
            </a:r>
            <a:r>
              <a:rPr lang="en-GB" altLang="zh-CN" sz="1600" dirty="0"/>
              <a:t>"</a:t>
            </a:r>
            <a:r>
              <a:rPr lang="en-US" altLang="zh-CN" sz="1600" dirty="0"/>
              <a:t>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All KIs were concluded.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FS_NG_RTC_SEC</a:t>
            </a:r>
            <a:r>
              <a:rPr lang="en-US" sz="2000" dirty="0">
                <a:solidFill>
                  <a:srgbClr val="FF0000"/>
                </a:solidFill>
              </a:rPr>
              <a:t> status after SA3#110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253722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960032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support for Next Generation Real Time Communication services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FS_NG_RTC_SEC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33.890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Whether to seek for normative work in SA3 while there is no normative work in SA2.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de-DE" sz="1400" b="1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pl-PL" altLang="zh-CN" sz="1400" dirty="0">
                <a:latin typeface="Calibri" panose="020F0502020204030204" pitchFamily="34" charset="0"/>
              </a:rPr>
              <a:t>Complete the </a:t>
            </a:r>
            <a:r>
              <a:rPr lang="en-GB" altLang="zh-CN" sz="1400" dirty="0">
                <a:latin typeface="Calibri" panose="020F0502020204030204" pitchFamily="34" charset="0"/>
              </a:rPr>
              <a:t>conclusions</a:t>
            </a:r>
            <a:r>
              <a:rPr lang="pl-PL" altLang="zh-CN" sz="1400" dirty="0">
                <a:latin typeface="Calibri" panose="020F0502020204030204" pitchFamily="34" charset="0"/>
              </a:rPr>
              <a:t> for key issues #</a:t>
            </a:r>
            <a:r>
              <a:rPr lang="en-US" altLang="zh-CN" sz="1400" dirty="0">
                <a:latin typeface="Calibri" panose="020F0502020204030204" pitchFamily="34" charset="0"/>
              </a:rPr>
              <a:t>1.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pl-PL" altLang="zh-CN" sz="1400" dirty="0">
                <a:latin typeface="Calibri" panose="020F0502020204030204" pitchFamily="34" charset="0"/>
              </a:rPr>
              <a:t>TR cover for information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altLang="zh-CN" sz="1400" dirty="0">
                <a:latin typeface="Calibri" panose="020F0502020204030204" pitchFamily="34" charset="0"/>
              </a:rPr>
              <a:t>Progress in normative work</a:t>
            </a:r>
            <a:r>
              <a:rPr lang="pl-PL" altLang="zh-CN" sz="1400" dirty="0">
                <a:latin typeface="Calibri" panose="020F0502020204030204" pitchFamily="34" charset="0"/>
              </a:rPr>
              <a:t> based on current WID objectives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CA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/>
              <a:t>none.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200" dirty="0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FS_NG_RTC_SEC</a:t>
            </a:r>
            <a:r>
              <a:rPr lang="en-US" sz="2000" dirty="0">
                <a:solidFill>
                  <a:srgbClr val="FF0000"/>
                </a:solidFill>
              </a:rPr>
              <a:t> status </a:t>
            </a:r>
            <a:r>
              <a:rPr lang="en-US" sz="2000">
                <a:solidFill>
                  <a:srgbClr val="FF0000"/>
                </a:solidFill>
              </a:rPr>
              <a:t>after SA3#110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c67c731b-696e-4d20-8664-fee8943d9cc6"/>
    <ds:schemaRef ds:uri="http://schemas.microsoft.com/office/infopath/2007/PartnerControls"/>
    <ds:schemaRef ds:uri="http://purl.org/dc/terms/"/>
    <ds:schemaRef ds:uri="http://purl.org/dc/elements/1.1/"/>
    <ds:schemaRef ds:uri="e0d6c333-3612-4d65-a7f4-5976eb42d46a"/>
    <ds:schemaRef ds:uri="71c5aaf6-e6ce-465b-b873-5148d2a4c105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8630</TotalTime>
  <Words>362</Words>
  <Application>Microsoft Office PowerPoint</Application>
  <PresentationFormat>全屏显示(4:3)</PresentationFormat>
  <Paragraphs>79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FS_NG_RTC_SEC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CC</cp:lastModifiedBy>
  <cp:revision>1334</cp:revision>
  <dcterms:created xsi:type="dcterms:W3CDTF">2008-08-30T09:32:10Z</dcterms:created>
  <dcterms:modified xsi:type="dcterms:W3CDTF">2023-03-07T14:04:21Z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(3)aaUcHTj+oSmeqzeUq7obKg4EE24TKGNYEf+jS0o7EHvbgBBffpc0rlLKKq+zrvoT/Bml/dpb
3f0ZOW4GUXkCFec/zypmn2OQaH4d8S1Saz1uK9AOsffhj97PgJestOTdwVukxo7cil2SPI90
0X24xuZwhmz29/JV2Dy4g+Zh9nukp/8usgCetA49DK+hh0/kmCOKhEmCO0fKPL9RO3JLcowp
QHJrYy2ujVEYT34Q6W</vt:lpwstr>
  </property>
  <property fmtid="{D5CDD505-2E9C-101B-9397-08002B2CF9AE}" pid="10" name="_2015_ms_pID_7253431">
    <vt:lpwstr>MGJeUcniMv6hSWC9V3y8V+AjAV1a2xmXDJxuiaNzLNFRMMMJ7e/VSs
ORNV+Dy6hEy1xmhoEJoXeUzocdDqaGY9zcalrxgsBBxUeHSvYvkjqWlUvlDxstVE1b/+uCm7
lpkDeJZyM3V9+mt4VFn16H8cCXYzYHXxAs32HsB8ipT4O6Zdmn9DlbahM6DiZBbcGkaB3zyu
Ny0gSZnF3ZmnwJDJaCk7v+/R3UYheU4UtySG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1656635510</vt:lpwstr>
  </property>
  <property fmtid="{D5CDD505-2E9C-101B-9397-08002B2CF9AE}" pid="15" name="_2015_ms_pID_7253432">
    <vt:lpwstr>Ig==</vt:lpwstr>
  </property>
</Properties>
</file>