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796" r:id="rId7"/>
    <p:sldId id="793" r:id="rId8"/>
    <p:sldId id="794" r:id="rId9"/>
    <p:sldId id="792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62A14D"/>
    <a:srgbClr val="2A6EA8"/>
    <a:srgbClr val="FF7C80"/>
    <a:srgbClr val="FF3300"/>
    <a:srgbClr val="000000"/>
    <a:srgbClr val="C6D254"/>
    <a:srgbClr val="B1D254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42" autoAdjust="0"/>
    <p:restoredTop sz="94980" autoAdjust="0"/>
  </p:normalViewPr>
  <p:slideViewPr>
    <p:cSldViewPr snapToGrid="0">
      <p:cViewPr varScale="1">
        <p:scale>
          <a:sx n="91" d="100"/>
          <a:sy n="91" d="100"/>
        </p:scale>
        <p:origin x="160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urabh Khare (Nokia)" userId="67fbe8cd-29ac-4ac0-9980-2fce8be0bc94" providerId="ADAL" clId="{AD92C0EE-B214-4F08-A6A4-F105B78BF934}"/>
    <pc:docChg chg="undo custSel modSld">
      <pc:chgData name="Saurabh Khare (Nokia)" userId="67fbe8cd-29ac-4ac0-9980-2fce8be0bc94" providerId="ADAL" clId="{AD92C0EE-B214-4F08-A6A4-F105B78BF934}" dt="2023-03-07T11:13:18.880" v="79" actId="20577"/>
      <pc:docMkLst>
        <pc:docMk/>
      </pc:docMkLst>
      <pc:sldChg chg="modSp mod">
        <pc:chgData name="Saurabh Khare (Nokia)" userId="67fbe8cd-29ac-4ac0-9980-2fce8be0bc94" providerId="ADAL" clId="{AD92C0EE-B214-4F08-A6A4-F105B78BF934}" dt="2023-03-07T11:13:18.880" v="79" actId="20577"/>
        <pc:sldMkLst>
          <pc:docMk/>
          <pc:sldMk cId="2503194211" sldId="792"/>
        </pc:sldMkLst>
        <pc:spChg chg="mod">
          <ac:chgData name="Saurabh Khare (Nokia)" userId="67fbe8cd-29ac-4ac0-9980-2fce8be0bc94" providerId="ADAL" clId="{AD92C0EE-B214-4F08-A6A4-F105B78BF934}" dt="2023-03-07T11:10:13.866" v="12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Saurabh Khare (Nokia)" userId="67fbe8cd-29ac-4ac0-9980-2fce8be0bc94" providerId="ADAL" clId="{AD92C0EE-B214-4F08-A6A4-F105B78BF934}" dt="2023-03-07T11:13:18.880" v="7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Saurabh Khare (Nokia)" userId="67fbe8cd-29ac-4ac0-9980-2fce8be0bc94" providerId="ADAL" clId="{AD92C0EE-B214-4F08-A6A4-F105B78BF934}" dt="2023-03-07T11:10:24.738" v="14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Saurabh Khare (Nokia)" userId="67fbe8cd-29ac-4ac0-9980-2fce8be0bc94" providerId="ADAL" clId="{AD92C0EE-B214-4F08-A6A4-F105B78BF934}" dt="2023-03-07T11:09:37.747" v="3"/>
        <pc:sldMkLst>
          <pc:docMk/>
          <pc:sldMk cId="539970028" sldId="793"/>
        </pc:sldMkLst>
        <pc:spChg chg="mod">
          <ac:chgData name="Saurabh Khare (Nokia)" userId="67fbe8cd-29ac-4ac0-9980-2fce8be0bc94" providerId="ADAL" clId="{AD92C0EE-B214-4F08-A6A4-F105B78BF934}" dt="2023-03-07T11:09:31.660" v="2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Saurabh Khare (Nokia)" userId="67fbe8cd-29ac-4ac0-9980-2fce8be0bc94" providerId="ADAL" clId="{AD92C0EE-B214-4F08-A6A4-F105B78BF934}" dt="2023-03-07T11:09:37.747" v="3"/>
          <ac:spMkLst>
            <pc:docMk/>
            <pc:sldMk cId="539970028" sldId="793"/>
            <ac:spMk id="29716" creationId="{00000000-0000-0000-0000-000000000000}"/>
          </ac:spMkLst>
        </pc:spChg>
      </pc:sldChg>
      <pc:sldChg chg="addSp delSp modSp mod">
        <pc:chgData name="Saurabh Khare (Nokia)" userId="67fbe8cd-29ac-4ac0-9980-2fce8be0bc94" providerId="ADAL" clId="{AD92C0EE-B214-4F08-A6A4-F105B78BF934}" dt="2023-03-07T11:12:41.248" v="45" actId="13926"/>
        <pc:sldMkLst>
          <pc:docMk/>
          <pc:sldMk cId="3491595708" sldId="794"/>
        </pc:sldMkLst>
        <pc:spChg chg="mod">
          <ac:chgData name="Saurabh Khare (Nokia)" userId="67fbe8cd-29ac-4ac0-9980-2fce8be0bc94" providerId="ADAL" clId="{AD92C0EE-B214-4F08-A6A4-F105B78BF934}" dt="2023-03-07T11:09:50.074" v="5" actId="1076"/>
          <ac:spMkLst>
            <pc:docMk/>
            <pc:sldMk cId="3491595708" sldId="794"/>
            <ac:spMk id="4" creationId="{A6A27327-DB1C-4EF3-8FA2-A10DF7DB2B50}"/>
          </ac:spMkLst>
        </pc:spChg>
        <pc:graphicFrameChg chg="del modGraphic">
          <ac:chgData name="Saurabh Khare (Nokia)" userId="67fbe8cd-29ac-4ac0-9980-2fce8be0bc94" providerId="ADAL" clId="{AD92C0EE-B214-4F08-A6A4-F105B78BF934}" dt="2023-03-07T11:09:53.666" v="7" actId="478"/>
          <ac:graphicFrameMkLst>
            <pc:docMk/>
            <pc:sldMk cId="3491595708" sldId="794"/>
            <ac:graphicFrameMk id="2" creationId="{3681DB71-24EF-4B18-9FA1-DD56518C5CCC}"/>
          </ac:graphicFrameMkLst>
        </pc:graphicFrameChg>
        <pc:graphicFrameChg chg="add mod modGraphic">
          <ac:chgData name="Saurabh Khare (Nokia)" userId="67fbe8cd-29ac-4ac0-9980-2fce8be0bc94" providerId="ADAL" clId="{AD92C0EE-B214-4F08-A6A4-F105B78BF934}" dt="2023-03-07T11:12:41.248" v="45" actId="13926"/>
          <ac:graphicFrameMkLst>
            <pc:docMk/>
            <pc:sldMk cId="3491595708" sldId="794"/>
            <ac:graphicFrameMk id="5" creationId="{3F974822-9B6F-4BDA-A834-A99278818868}"/>
          </ac:graphicFrameMkLst>
        </pc:graphicFrameChg>
      </pc:sldChg>
      <pc:sldChg chg="modSp mod">
        <pc:chgData name="Saurabh Khare (Nokia)" userId="67fbe8cd-29ac-4ac0-9980-2fce8be0bc94" providerId="ADAL" clId="{AD92C0EE-B214-4F08-A6A4-F105B78BF934}" dt="2023-03-07T11:09:22.617" v="1"/>
        <pc:sldMkLst>
          <pc:docMk/>
          <pc:sldMk cId="2967176420" sldId="796"/>
        </pc:sldMkLst>
        <pc:spChg chg="mod">
          <ac:chgData name="Saurabh Khare (Nokia)" userId="67fbe8cd-29ac-4ac0-9980-2fce8be0bc94" providerId="ADAL" clId="{AD92C0EE-B214-4F08-A6A4-F105B78BF934}" dt="2023-03-07T11:09:13.772" v="0"/>
          <ac:spMkLst>
            <pc:docMk/>
            <pc:sldMk cId="2967176420" sldId="796"/>
            <ac:spMk id="3" creationId="{0547EA52-45AD-4560-B3CA-BB440A077B11}"/>
          </ac:spMkLst>
        </pc:spChg>
        <pc:spChg chg="mod">
          <ac:chgData name="Saurabh Khare (Nokia)" userId="67fbe8cd-29ac-4ac0-9980-2fce8be0bc94" providerId="ADAL" clId="{AD92C0EE-B214-4F08-A6A4-F105B78BF934}" dt="2023-03-07T11:09:22.617" v="1"/>
          <ac:spMkLst>
            <pc:docMk/>
            <pc:sldMk cId="2967176420" sldId="796"/>
            <ac:spMk id="4" creationId="{B45E0996-3091-4AFD-8E88-318B6E84CA3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5340" y="643238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</a:t>
            </a:r>
            <a:r>
              <a:rPr lang="pl-PL" altLang="de-DE" sz="1200" dirty="0">
                <a:solidFill>
                  <a:schemeClr val="bg1"/>
                </a:solidFill>
              </a:rPr>
              <a:t>10 </a:t>
            </a:r>
            <a:r>
              <a:rPr lang="pl-PL" altLang="de-DE" sz="1200" dirty="0" err="1">
                <a:solidFill>
                  <a:schemeClr val="bg1"/>
                </a:solidFill>
              </a:rPr>
              <a:t>February</a:t>
            </a:r>
            <a:r>
              <a:rPr lang="en-GB" altLang="de-DE" sz="1200" dirty="0">
                <a:solidFill>
                  <a:schemeClr val="bg1"/>
                </a:solidFill>
              </a:rPr>
              <a:t> </a:t>
            </a:r>
            <a:r>
              <a:rPr lang="pl-PL" altLang="de-DE" sz="1200" dirty="0">
                <a:solidFill>
                  <a:schemeClr val="bg1"/>
                </a:solidFill>
              </a:rPr>
              <a:t>20</a:t>
            </a:r>
            <a:r>
              <a:rPr lang="pl-PL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</a:t>
            </a:r>
            <a:r>
              <a:rPr lang="pl-PL" altLang="de-DE" sz="1200" dirty="0">
                <a:solidFill>
                  <a:schemeClr val="bg1"/>
                </a:solidFill>
              </a:rPr>
              <a:t>24</a:t>
            </a:r>
            <a:r>
              <a:rPr lang="pl-PL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</a:t>
            </a:r>
            <a:r>
              <a:rPr lang="pl-PL" altLang="de-DE" sz="1200" dirty="0">
                <a:solidFill>
                  <a:schemeClr val="bg1"/>
                </a:solidFill>
              </a:rPr>
              <a:t>3</a:t>
            </a: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</a:t>
            </a:r>
            <a:r>
              <a:rPr lang="pl-PL" altLang="en-US" sz="800" dirty="0"/>
              <a:t>3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547EA52-45AD-4560-B3CA-BB440A077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13042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en-IN" dirty="0"/>
              <a:t>FS_5WWC_Ph2_Sec </a:t>
            </a:r>
            <a:endParaRPr lang="en-GB" sz="3600" kern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Subtitle 6">
            <a:extLst>
              <a:ext uri="{FF2B5EF4-FFF2-40B4-BE49-F238E27FC236}">
                <a16:creationId xmlns:a16="http://schemas.microsoft.com/office/drawing/2014/main" id="{B45E0996-3091-4AFD-8E88-318B6E84CA36}"/>
              </a:ext>
            </a:extLst>
          </p:cNvPr>
          <p:cNvSpPr txBox="1">
            <a:spLocks/>
          </p:cNvSpPr>
          <p:nvPr/>
        </p:nvSpPr>
        <p:spPr bwMode="auto">
          <a:xfrm>
            <a:off x="1319348" y="3670663"/>
            <a:ext cx="6400800" cy="93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lnSpc>
                <a:spcPct val="80000"/>
              </a:lnSpc>
              <a:spcBef>
                <a:spcPct val="20000"/>
              </a:spcBef>
              <a:buNone/>
              <a:defRPr sz="2000" b="1">
                <a:latin typeface="+mn-lt"/>
                <a:cs typeface="+mn-cs"/>
              </a:defRPr>
            </a:lvl1pPr>
            <a:lvl2pPr indent="0" algn="ctr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  <a:defRPr sz="2400">
                <a:latin typeface="+mn-lt"/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1600">
                <a:latin typeface="+mn-lt"/>
              </a:defRPr>
            </a:lvl5pPr>
            <a:lvl6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6pPr>
            <a:lvl7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7pPr>
            <a:lvl8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8pPr>
            <a:lvl9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br>
              <a:rPr lang="en-US" altLang="en-US" dirty="0"/>
            </a:br>
            <a:r>
              <a:rPr lang="en-GB" altLang="en-US" sz="2000" b="1" dirty="0">
                <a:latin typeface="Arial" charset="0"/>
              </a:rPr>
              <a:t>Saurabh Khare</a:t>
            </a:r>
            <a:endParaRPr lang="en-GB" sz="20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Nokia, Nokia Shanghai Bell</a:t>
            </a:r>
            <a:endParaRPr lang="en-US" altLang="en-US" sz="2400" dirty="0">
              <a:latin typeface="Arial" panose="020B0604020202020204" pitchFamily="34" charset="0"/>
            </a:endParaRPr>
          </a:p>
          <a:p>
            <a:endParaRPr lang="en-US" altLang="en-US" dirty="0"/>
          </a:p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717642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679269" y="1199231"/>
            <a:ext cx="7963071" cy="4941356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August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Add solutions for current key issues</a:t>
            </a:r>
            <a:r>
              <a:rPr lang="en-CA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altLang="zh-CN" sz="12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CA" sz="1200" i="1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Add new </a:t>
            </a:r>
            <a:r>
              <a:rPr lang="en-CA" sz="12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and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Concentrate on solution update and conclusion.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Add new </a:t>
            </a:r>
            <a:r>
              <a:rPr lang="en-CA" sz="12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and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Concentrate on solution update and conclusion.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Conclude pending </a:t>
            </a:r>
            <a:r>
              <a:rPr lang="en-US" altLang="zh-CN" sz="12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KIs</a:t>
            </a: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Agree on WID draft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The TR is expected to sent for information. </a:t>
            </a:r>
            <a:endParaRPr lang="en-US" sz="16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February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Start normative work and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Additional conclusion in TR may also be added.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Agree on the WID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and May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Normative work and Conclude KI4. TR should be sent for approval. 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Aug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latin typeface="Calibri" panose="020F0502020204030204" pitchFamily="34" charset="0"/>
              </a:rPr>
              <a:t>Complete normative work</a:t>
            </a:r>
            <a:endParaRPr lang="pl-PL" sz="1400" dirty="0">
              <a:latin typeface="Calibri" panose="020F0502020204030204" pitchFamily="34" charset="0"/>
            </a:endParaRPr>
          </a:p>
          <a:p>
            <a:pPr marL="742950" lvl="2" indent="-342900">
              <a:buFont typeface="Symbol" panose="05050102010706020507" pitchFamily="18" charset="2"/>
              <a:buChar char=""/>
            </a:pPr>
            <a:endParaRPr lang="en-GB" sz="1000" dirty="0">
              <a:latin typeface="Calibri" panose="020F0502020204030204" pitchFamily="34" charset="0"/>
              <a:ea typeface="+mn-ea"/>
              <a:cs typeface="+mn-cs"/>
            </a:endParaRPr>
          </a:p>
          <a:p>
            <a:pPr marL="358775" lvl="1" indent="0">
              <a:buClrTx/>
              <a:buNone/>
            </a:pPr>
            <a:endParaRPr lang="pl-PL" sz="1800" dirty="0">
              <a:latin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501660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377843" y="293078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FS_5WWC_Ph2_Sec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589270" y="775549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589270" y="313884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FS_5WWC_Ph2_Sec Status 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F974822-9B6F-4BDA-A834-A992788188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169488"/>
              </p:ext>
            </p:extLst>
          </p:nvPr>
        </p:nvGraphicFramePr>
        <p:xfrm>
          <a:off x="589270" y="1057543"/>
          <a:ext cx="8331537" cy="518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690">
                  <a:extLst>
                    <a:ext uri="{9D8B030D-6E8A-4147-A177-3AD203B41FA5}">
                      <a16:colId xmlns:a16="http://schemas.microsoft.com/office/drawing/2014/main" val="760667433"/>
                    </a:ext>
                  </a:extLst>
                </a:gridCol>
                <a:gridCol w="3856776">
                  <a:extLst>
                    <a:ext uri="{9D8B030D-6E8A-4147-A177-3AD203B41FA5}">
                      <a16:colId xmlns:a16="http://schemas.microsoft.com/office/drawing/2014/main" val="3522660033"/>
                    </a:ext>
                  </a:extLst>
                </a:gridCol>
                <a:gridCol w="2215071">
                  <a:extLst>
                    <a:ext uri="{9D8B030D-6E8A-4147-A177-3AD203B41FA5}">
                      <a16:colId xmlns:a16="http://schemas.microsoft.com/office/drawing/2014/main" val="22968358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7387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#1: </a:t>
                      </a:r>
                      <a:r>
                        <a:rPr lang="en-IN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Authentication of AUN3 device behind RG and supporting </a:t>
                      </a:r>
                      <a:r>
                        <a:rPr lang="en-IN" altLang="zh-CN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EAP</a:t>
                      </a:r>
                      <a:r>
                        <a:rPr lang="en-IN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100" b="1" dirty="0"/>
                        <a:t>Solution #</a:t>
                      </a:r>
                      <a:r>
                        <a:rPr lang="en-IN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EAP_AKA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prime based authentication for AUN3 devices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#2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base authentication for AUN3 devices behind RG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 PLMN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#3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base authentication for AUN3 devices behind RG in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SNPN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#4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base authentication for AUN3 devices behind RG in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SNPN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by AAA server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IN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#9</a:t>
                      </a:r>
                      <a:r>
                        <a:rPr lang="en-I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AUN3 device supporting 5G Key hierarchy (i.e. N5CW)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highlight>
                            <a:srgbClr val="00FF00"/>
                          </a:highlight>
                        </a:rPr>
                        <a:t>concluded</a:t>
                      </a:r>
                    </a:p>
                    <a:p>
                      <a:endParaRPr lang="en-GB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#2 is used as the basis for PLMN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#3 and #4 are used as the basis for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SNPN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lvl="0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#9 is used for N5CW device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27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#2: </a:t>
                      </a:r>
                      <a:r>
                        <a:rPr lang="en-IN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Security aspect of slice information exposure of N3IWF/TNGF to UE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highlight>
                            <a:srgbClr val="00FF00"/>
                          </a:highlight>
                        </a:rPr>
                        <a:t>concluded</a:t>
                      </a:r>
                    </a:p>
                    <a:p>
                      <a:r>
                        <a:rPr lang="en-US" sz="1100" dirty="0"/>
                        <a:t>Due to SA2 progress on the issues, there is no normative work needed for this KI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5508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#3: </a:t>
                      </a:r>
                      <a:r>
                        <a:rPr lang="en-IN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Security aspect of slice information exposure of N3IWF/TNGF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Presented but postponed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highlight>
                            <a:srgbClr val="00FF00"/>
                          </a:highlight>
                        </a:rPr>
                        <a:t>concluded</a:t>
                      </a:r>
                    </a:p>
                    <a:p>
                      <a:r>
                        <a:rPr lang="en-US" sz="1100" dirty="0"/>
                        <a:t>Solution 11 is used for the normative work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310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#4: Security aspect of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 without full authentication </a:t>
                      </a:r>
                      <a:endParaRPr lang="en-IN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#5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 solution with rand</a:t>
                      </a:r>
                    </a:p>
                    <a:p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#6: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 solution with count</a:t>
                      </a:r>
                    </a:p>
                    <a:p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#7: 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Fast BSS Transition for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</a:t>
                      </a:r>
                    </a:p>
                    <a:p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#8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Security Establishment for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</a:t>
                      </a:r>
                    </a:p>
                    <a:p>
                      <a:r>
                        <a:rPr lang="en-IN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#13</a:t>
                      </a:r>
                      <a:r>
                        <a:rPr lang="en-I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I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I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 using modified ERP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highlight>
                            <a:srgbClr val="FFFF00"/>
                          </a:highlight>
                        </a:rPr>
                        <a:t>Open</a:t>
                      </a:r>
                      <a:r>
                        <a:rPr lang="en-US" sz="1100" dirty="0"/>
                        <a:t>. New solution was added in the Feb meeting, more discussions are required</a:t>
                      </a:r>
                      <a:endParaRPr lang="en-IN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459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100" dirty="0"/>
                        <a:t>KI #5: Authentication of UE connecting to RG using NSWO procedure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#12: Authentication of UE connecting to RG by NSWO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highlight>
                            <a:srgbClr val="00FF00"/>
                          </a:highlight>
                        </a:rPr>
                        <a:t>concluded</a:t>
                      </a:r>
                    </a:p>
                    <a:p>
                      <a:r>
                        <a:rPr lang="en-US" sz="1100" dirty="0"/>
                        <a:t>Solution 12 is used for the normative work</a:t>
                      </a:r>
                    </a:p>
                    <a:p>
                      <a:endParaRPr lang="en-IN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024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569080" y="2507468"/>
            <a:ext cx="7784618" cy="297724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kern="0" dirty="0"/>
              <a:t>TR </a:t>
            </a:r>
            <a:r>
              <a:rPr lang="en-IN" sz="1200" kern="0" dirty="0">
                <a:latin typeface="Calibri" panose="020F0502020204030204" pitchFamily="34" charset="0"/>
              </a:rPr>
              <a:t>33.887</a:t>
            </a:r>
            <a:r>
              <a:rPr lang="en-IN" altLang="de-DE" sz="1200" kern="0" dirty="0"/>
              <a:t> v0.6.0 contains 5 key issues and related 13 solutions.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dirty="0"/>
              <a:t>Only 1 KI is pending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kern="0"/>
              <a:t>FYI: SA2 TR is approved, and normative work is 45% completed.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IN" altLang="de-DE" sz="1200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IN" altLang="zh-CN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err="1"/>
              <a:t>Dependencies</a:t>
            </a:r>
            <a:r>
              <a:rPr lang="de-DE" altLang="de-DE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pl-PL" altLang="zh-CN" sz="1200" dirty="0" err="1"/>
              <a:t>None</a:t>
            </a:r>
            <a:r>
              <a:rPr lang="pl-PL" altLang="zh-CN" sz="1200" dirty="0"/>
              <a:t> 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pl-PL" altLang="zh-CN" sz="10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0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301625" y="558168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FS_5WWC_Ph2_Sec status after SA3#110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55231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960030 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for 5WWC Phase 2 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FS_5WWC_Ph2_Sec 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May-2023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80%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33.887 is updated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openxmlformats.org/package/2006/metadata/core-properties"/>
    <ds:schemaRef ds:uri="http://purl.org/dc/terms/"/>
    <ds:schemaRef ds:uri="71c5aaf6-e6ce-465b-b873-5148d2a4c105"/>
    <ds:schemaRef ds:uri="http://purl.org/dc/dcmitype/"/>
    <ds:schemaRef ds:uri="http://schemas.microsoft.com/office/2006/documentManagement/types"/>
    <ds:schemaRef ds:uri="e0d6c333-3612-4d65-a7f4-5976eb42d46a"/>
    <ds:schemaRef ds:uri="http://www.w3.org/XML/1998/namespace"/>
    <ds:schemaRef ds:uri="http://schemas.microsoft.com/office/infopath/2007/PartnerControls"/>
    <ds:schemaRef ds:uri="c67c731b-696e-4d20-8664-fee8943d9cc6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18520</TotalTime>
  <Words>522</Words>
  <Application>Microsoft Office PowerPoint</Application>
  <PresentationFormat>On-screen Show (4:3)</PresentationFormat>
  <Paragraphs>88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Saurabh_2</cp:lastModifiedBy>
  <cp:revision>1338</cp:revision>
  <dcterms:created xsi:type="dcterms:W3CDTF">2008-08-30T09:32:10Z</dcterms:created>
  <dcterms:modified xsi:type="dcterms:W3CDTF">2023-03-07T11:13:19Z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