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customXml/item1.xml" ContentType="application/xml"/>
  <Override PartName="/customXml/itemProps5.xml" ContentType="application/vnd.openxmlformats-officedocument.customXmlProperties+xml"/>
  <Override PartName="/customXml/itemProps1.xml" ContentType="application/vnd.openxmlformats-officedocument.customXmlProperties+xml"/>
  <Override PartName="/customXml/item2.xml" ContentType="application/xml"/>
  <Override PartName="/customXml/_rels/item5.xml.rels" ContentType="application/vnd.openxmlformats-package.relationships+xml"/>
  <Override PartName="/customXml/_rels/item2.xml.rels" ContentType="application/vnd.openxmlformats-package.relationships+xml"/>
  <Override PartName="/customXml/_rels/item4.xml.rels" ContentType="application/vnd.openxmlformats-package.relationships+xml"/>
  <Override PartName="/customXml/_rels/item3.xml.rels" ContentType="application/vnd.openxmlformats-package.relationships+xml"/>
  <Override PartName="/customXml/_rels/item1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customXml/item4.xml" ContentType="application/xml"/>
  <Override PartName="/customXml/itemProps4.xml" ContentType="application/vnd.openxmlformats-officedocument.customXmlProperties+xml"/>
  <Override PartName="/customXml/item5.xml" ContentType="application/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_rels/presentation.xml.rels" ContentType="application/vnd.openxmlformats-package.relationships+xml"/>
  <Override PartName="/ppt/media/image9.png" ContentType="image/png"/>
  <Override PartName="/ppt/media/image13.png" ContentType="image/png"/>
  <Override PartName="/ppt/media/image8.png" ContentType="image/png"/>
  <Override PartName="/ppt/media/image12.png" ContentType="image/png"/>
  <Override PartName="/ppt/media/image7.png" ContentType="image/png"/>
  <Override PartName="/ppt/media/image1.jpeg" ContentType="image/jpeg"/>
  <Override PartName="/ppt/media/image19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5.png" ContentType="image/png"/>
  <Override PartName="/ppt/media/image10.png" ContentType="image/png"/>
  <Override PartName="/ppt/media/image2.jpeg" ContentType="image/jpeg"/>
  <Override PartName="/ppt/media/image3.png" ContentType="image/png"/>
  <Override PartName="/ppt/media/image4.png" ContentType="image/png"/>
  <Override PartName="/ppt/media/image6.png" ContentType="image/png"/>
  <Override PartName="/ppt/media/image11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customXml" Target="../customXml/item4.xml"/><Relationship Id="rId8" Type="http://schemas.openxmlformats.org/officeDocument/2006/relationships/customXml" Target="../customXml/item5.xml"/><Relationship Id="rId9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x="9144000" cy="6858000"/>
  <p:notesSz cx="6797675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de-DE" sz="4400" spc="-1" strike="noStrike">
                <a:latin typeface="Arial"/>
              </a:rPr>
              <a:t>Fol</a:t>
            </a:r>
            <a:r>
              <a:rPr b="0" lang="de-DE" sz="4400" spc="-1" strike="noStrike">
                <a:latin typeface="Arial"/>
              </a:rPr>
              <a:t>ie </a:t>
            </a:r>
            <a:r>
              <a:rPr b="0" lang="de-DE" sz="4400" spc="-1" strike="noStrike">
                <a:latin typeface="Arial"/>
              </a:rPr>
              <a:t>mit</a:t>
            </a:r>
            <a:r>
              <a:rPr b="0" lang="de-DE" sz="4400" spc="-1" strike="noStrike">
                <a:latin typeface="Arial"/>
              </a:rPr>
              <a:t>tel</a:t>
            </a:r>
            <a:r>
              <a:rPr b="0" lang="de-DE" sz="4400" spc="-1" strike="noStrike">
                <a:latin typeface="Arial"/>
              </a:rPr>
              <a:t>s </a:t>
            </a:r>
            <a:r>
              <a:rPr b="0" lang="de-DE" sz="4400" spc="-1" strike="noStrike">
                <a:latin typeface="Arial"/>
              </a:rPr>
              <a:t>Kli</a:t>
            </a:r>
            <a:r>
              <a:rPr b="0" lang="de-DE" sz="4400" spc="-1" strike="noStrike">
                <a:latin typeface="Arial"/>
              </a:rPr>
              <a:t>ck</a:t>
            </a:r>
            <a:r>
              <a:rPr b="0" lang="de-DE" sz="4400" spc="-1" strike="noStrike">
                <a:latin typeface="Arial"/>
              </a:rPr>
              <a:t>en </a:t>
            </a:r>
            <a:r>
              <a:rPr b="0" lang="de-DE" sz="4400" spc="-1" strike="noStrike">
                <a:latin typeface="Arial"/>
              </a:rPr>
              <a:t>ver</a:t>
            </a:r>
            <a:r>
              <a:rPr b="0" lang="de-DE" sz="4400" spc="-1" strike="noStrike">
                <a:latin typeface="Arial"/>
              </a:rPr>
              <a:t>sc</a:t>
            </a:r>
            <a:r>
              <a:rPr b="0" lang="de-DE" sz="4400" spc="-1" strike="noStrike">
                <a:latin typeface="Arial"/>
              </a:rPr>
              <a:t>hie</a:t>
            </a:r>
            <a:r>
              <a:rPr b="0" lang="de-DE" sz="4400" spc="-1" strike="noStrike">
                <a:latin typeface="Arial"/>
              </a:rPr>
              <a:t>be</a:t>
            </a:r>
            <a:r>
              <a:rPr b="0" lang="de-DE" sz="4400" spc="-1" strike="noStrike">
                <a:latin typeface="Arial"/>
              </a:rPr>
              <a:t>n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de-DE" sz="2000" spc="-1" strike="noStrike">
                <a:latin typeface="Arial"/>
              </a:rPr>
              <a:t>Format </a:t>
            </a:r>
            <a:r>
              <a:rPr b="0" lang="de-DE" sz="2000" spc="-1" strike="noStrike">
                <a:latin typeface="Arial"/>
              </a:rPr>
              <a:t>der </a:t>
            </a:r>
            <a:r>
              <a:rPr b="0" lang="de-DE" sz="2000" spc="-1" strike="noStrike">
                <a:latin typeface="Arial"/>
              </a:rPr>
              <a:t>Notiz</a:t>
            </a:r>
            <a:r>
              <a:rPr b="0" lang="de-DE" sz="2000" spc="-1" strike="noStrike">
                <a:latin typeface="Arial"/>
              </a:rPr>
              <a:t>en </a:t>
            </a:r>
            <a:r>
              <a:rPr b="0" lang="de-DE" sz="2000" spc="-1" strike="noStrike">
                <a:latin typeface="Arial"/>
              </a:rPr>
              <a:t>mittel</a:t>
            </a:r>
            <a:r>
              <a:rPr b="0" lang="de-DE" sz="2000" spc="-1" strike="noStrike">
                <a:latin typeface="Arial"/>
              </a:rPr>
              <a:t>s </a:t>
            </a:r>
            <a:r>
              <a:rPr b="0" lang="de-DE" sz="2000" spc="-1" strike="noStrike">
                <a:latin typeface="Arial"/>
              </a:rPr>
              <a:t>Klick</a:t>
            </a:r>
            <a:r>
              <a:rPr b="0" lang="de-DE" sz="2000" spc="-1" strike="noStrike">
                <a:latin typeface="Arial"/>
              </a:rPr>
              <a:t>en </a:t>
            </a:r>
            <a:r>
              <a:rPr b="0" lang="de-DE" sz="2000" spc="-1" strike="noStrike">
                <a:latin typeface="Arial"/>
              </a:rPr>
              <a:t>bear</a:t>
            </a:r>
            <a:r>
              <a:rPr b="0" lang="de-DE" sz="2000" spc="-1" strike="noStrike">
                <a:latin typeface="Arial"/>
              </a:rPr>
              <a:t>beite</a:t>
            </a:r>
            <a:r>
              <a:rPr b="0" lang="de-DE" sz="2000" spc="-1" strike="noStrike">
                <a:latin typeface="Arial"/>
              </a:rPr>
              <a:t>n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de-DE" sz="1400" spc="-1" strike="noStrike">
                <a:latin typeface="Times New Roman"/>
              </a:rPr>
              <a:t>&lt;Kopfzeile&gt;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de-DE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de-DE" sz="1400" spc="-1" strike="noStrike">
                <a:latin typeface="Times New Roman"/>
              </a:rPr>
              <a:t>&lt;Datum/Uhrzeit&gt;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de-DE" sz="1400" spc="-1" strike="noStrike">
                <a:latin typeface="Times New Roman"/>
              </a:defRPr>
            </a:lvl1pPr>
          </a:lstStyle>
          <a:p>
            <a:r>
              <a:rPr b="0" lang="de-DE" sz="1400" spc="-1" strike="noStrike">
                <a:latin typeface="Times New Roman"/>
              </a:rPr>
              <a:t>&lt;Fußzeile&gt;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de-DE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63C79331-3EDF-4E6A-931A-3BAD01420C4A}" type="slidenum">
              <a:rPr b="0" lang="de-DE" sz="1400" spc="-1" strike="noStrike">
                <a:latin typeface="Times New Roman"/>
              </a:rPr>
              <a:t>&lt;Foliennummer&gt;</a:t>
            </a:fld>
            <a:endParaRPr b="0" lang="de-DE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ldNum" idx="4"/>
          </p:nvPr>
        </p:nvSpPr>
        <p:spPr>
          <a:xfrm>
            <a:off x="3851280" y="9431280"/>
            <a:ext cx="2945520" cy="4960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880" rIns="92880" tIns="46440" bIns="46440" anchor="b">
            <a:noAutofit/>
          </a:bodyPr>
          <a:lstStyle>
            <a:lvl1pPr algn="r">
              <a:lnSpc>
                <a:spcPct val="100000"/>
              </a:lnSpc>
              <a:buNone/>
              <a:defRPr b="0" lang="en-GB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0EDAB25-9849-4B2B-BA6A-038D634AE5FB}" type="slidenum">
              <a:rPr b="0" lang="en-GB" sz="1200" spc="-1" strike="noStrike">
                <a:solidFill>
                  <a:srgbClr val="000000"/>
                </a:solidFill>
                <a:latin typeface="Times New Roman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sldImg"/>
          </p:nvPr>
        </p:nvSpPr>
        <p:spPr>
          <a:xfrm>
            <a:off x="915840" y="743040"/>
            <a:ext cx="4966560" cy="3725280"/>
          </a:xfrm>
          <a:prstGeom prst="rect">
            <a:avLst/>
          </a:prstGeom>
          <a:ln w="0">
            <a:noFill/>
          </a:ln>
        </p:spPr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905040" y="4718160"/>
            <a:ext cx="4987080" cy="44665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880" rIns="92880" tIns="46440" bIns="46440" anchor="t">
            <a:noAutofit/>
          </a:bodyPr>
          <a:p>
            <a:endParaRPr b="0" lang="de-DE" sz="20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ldImg"/>
          </p:nvPr>
        </p:nvSpPr>
        <p:spPr>
          <a:xfrm>
            <a:off x="915840" y="743040"/>
            <a:ext cx="4965120" cy="3723480"/>
          </a:xfrm>
          <a:prstGeom prst="rect">
            <a:avLst/>
          </a:prstGeom>
          <a:ln w="0">
            <a:noFill/>
          </a:ln>
        </p:spPr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906480" y="4716360"/>
            <a:ext cx="4984200" cy="4467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880" rIns="92880" tIns="46440" bIns="46440" anchor="t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sldNum" idx="5"/>
          </p:nvPr>
        </p:nvSpPr>
        <p:spPr>
          <a:xfrm>
            <a:off x="3851280" y="9431280"/>
            <a:ext cx="2945520" cy="4960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880" rIns="92880" tIns="46440" bIns="46440" anchor="b">
            <a:noAutofit/>
          </a:bodyPr>
          <a:lstStyle>
            <a:lvl1pPr algn="r">
              <a:lnSpc>
                <a:spcPct val="100000"/>
              </a:lnSpc>
              <a:buNone/>
              <a:defRPr b="0" lang="en-GB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B2B763A-830A-495F-87EE-E93E9E94378C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sldImg"/>
          </p:nvPr>
        </p:nvSpPr>
        <p:spPr>
          <a:xfrm>
            <a:off x="915840" y="743040"/>
            <a:ext cx="4965120" cy="3723480"/>
          </a:xfrm>
          <a:prstGeom prst="rect">
            <a:avLst/>
          </a:prstGeom>
          <a:ln w="0">
            <a:noFill/>
          </a:ln>
        </p:spPr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906480" y="4716360"/>
            <a:ext cx="4984200" cy="4467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880" rIns="92880" tIns="46440" bIns="46440" anchor="t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sldNum" idx="6"/>
          </p:nvPr>
        </p:nvSpPr>
        <p:spPr>
          <a:xfrm>
            <a:off x="3851280" y="9431280"/>
            <a:ext cx="2945520" cy="4960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880" rIns="92880" tIns="46440" bIns="46440" anchor="b">
            <a:noAutofit/>
          </a:bodyPr>
          <a:lstStyle>
            <a:lvl1pPr algn="r">
              <a:lnSpc>
                <a:spcPct val="100000"/>
              </a:lnSpc>
              <a:buNone/>
              <a:defRPr b="0" lang="en-GB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4D2605D-AD25-499D-A0E2-973ED1641313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sldImg"/>
          </p:nvPr>
        </p:nvSpPr>
        <p:spPr>
          <a:xfrm>
            <a:off x="915840" y="743040"/>
            <a:ext cx="4965120" cy="3723480"/>
          </a:xfrm>
          <a:prstGeom prst="rect">
            <a:avLst/>
          </a:prstGeom>
          <a:ln w="0">
            <a:noFill/>
          </a:ln>
        </p:spPr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906480" y="4716360"/>
            <a:ext cx="4984200" cy="4467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880" rIns="92880" tIns="46440" bIns="46440" anchor="t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sldNum" idx="7"/>
          </p:nvPr>
        </p:nvSpPr>
        <p:spPr>
          <a:xfrm>
            <a:off x="3851280" y="9431280"/>
            <a:ext cx="2945520" cy="4960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880" rIns="92880" tIns="46440" bIns="46440" anchor="b">
            <a:noAutofit/>
          </a:bodyPr>
          <a:lstStyle>
            <a:lvl1pPr algn="r">
              <a:lnSpc>
                <a:spcPct val="100000"/>
              </a:lnSpc>
              <a:buNone/>
              <a:defRPr b="0" lang="en-GB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9FFC628-C54A-4A07-B883-367334A80716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915840" y="743040"/>
            <a:ext cx="4965120" cy="3723480"/>
          </a:xfrm>
          <a:prstGeom prst="rect">
            <a:avLst/>
          </a:prstGeom>
          <a:ln w="0">
            <a:noFill/>
          </a:ln>
        </p:spPr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906480" y="4716360"/>
            <a:ext cx="4984200" cy="4467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880" rIns="92880" tIns="46440" bIns="46440" anchor="t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sldNum" idx="8"/>
          </p:nvPr>
        </p:nvSpPr>
        <p:spPr>
          <a:xfrm>
            <a:off x="3851280" y="9431280"/>
            <a:ext cx="2945520" cy="4960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880" rIns="92880" tIns="46440" bIns="46440" anchor="b">
            <a:noAutofit/>
          </a:bodyPr>
          <a:lstStyle>
            <a:lvl1pPr algn="r">
              <a:lnSpc>
                <a:spcPct val="100000"/>
              </a:lnSpc>
              <a:buNone/>
              <a:defRPr b="0" lang="en-GB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A298DEF-BCCD-44B0-B194-898C2747A456}" type="slidenum">
              <a:rPr b="0" lang="en-GB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AutoShape 14"/>
          <p:cNvSpPr/>
          <p:nvPr/>
        </p:nvSpPr>
        <p:spPr>
          <a:xfrm>
            <a:off x="590400" y="6373800"/>
            <a:ext cx="6168240" cy="323280"/>
          </a:xfrm>
          <a:prstGeom prst="homePlate">
            <a:avLst>
              <a:gd name="adj" fmla="val 91541"/>
            </a:avLst>
          </a:prstGeom>
          <a:solidFill>
            <a:srgbClr val="72af2f">
              <a:alpha val="9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TextBox 13"/>
          <p:cNvSpPr/>
          <p:nvPr/>
        </p:nvSpPr>
        <p:spPr>
          <a:xfrm>
            <a:off x="538200" y="6462720"/>
            <a:ext cx="5472360" cy="2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3000"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rgbClr val="ffffff"/>
                </a:solidFill>
                <a:latin typeface="Arial"/>
                <a:ea typeface="DejaVu Sans"/>
              </a:rPr>
              <a:t>SA3#107Adhoc-e June 27</a:t>
            </a:r>
            <a:r>
              <a:rPr b="0" lang="en-GB" sz="1200" spc="-1" strike="noStrike" baseline="30000">
                <a:solidFill>
                  <a:srgbClr val="ffffff"/>
                </a:solidFill>
                <a:latin typeface="Arial"/>
                <a:ea typeface="DejaVu Sans"/>
              </a:rPr>
              <a:t>th</a:t>
            </a:r>
            <a:r>
              <a:rPr b="0" lang="en-GB" sz="1200" spc="-1" strike="noStrike">
                <a:solidFill>
                  <a:srgbClr val="ffffff"/>
                </a:solidFill>
                <a:latin typeface="Arial"/>
                <a:ea typeface="DejaVu Sans"/>
              </a:rPr>
              <a:t> –Jul1st, 2022</a:t>
            </a:r>
            <a:endParaRPr b="0" lang="de-DE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de-DE" sz="1200" spc="-1" strike="noStrike">
              <a:latin typeface="Arial"/>
            </a:endParaRPr>
          </a:p>
        </p:txBody>
      </p:sp>
      <p:sp>
        <p:nvSpPr>
          <p:cNvPr id="2" name="Oval 11"/>
          <p:cNvSpPr/>
          <p:nvPr/>
        </p:nvSpPr>
        <p:spPr>
          <a:xfrm>
            <a:off x="8318520" y="6383160"/>
            <a:ext cx="510480" cy="29628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fld id="{7B10FBBB-F806-4912-AD31-D7F660E8FA99}" type="slidenum">
              <a:rPr b="1" lang="en-GB" sz="1000" spc="-1" strike="noStrike">
                <a:solidFill>
                  <a:srgbClr val="000000"/>
                </a:solidFill>
                <a:latin typeface="Arial"/>
                <a:ea typeface="DejaVu Sans"/>
              </a:rPr>
              <a:t>&lt;Foliennummer&gt;</a:t>
            </a:fld>
            <a:endParaRPr b="0" lang="de-DE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de-DE" sz="1000" spc="-1" strike="noStrike">
              <a:latin typeface="Arial"/>
            </a:endParaRPr>
          </a:p>
        </p:txBody>
      </p:sp>
      <p:sp>
        <p:nvSpPr>
          <p:cNvPr id="3" name="Rectangle 15"/>
          <p:cNvSpPr/>
          <p:nvPr/>
        </p:nvSpPr>
        <p:spPr>
          <a:xfrm>
            <a:off x="4092120" y="3303720"/>
            <a:ext cx="959400" cy="2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000" spc="-1" strike="noStrike">
                <a:solidFill>
                  <a:srgbClr val="ffffff"/>
                </a:solidFill>
                <a:latin typeface="Arial"/>
                <a:ea typeface="DejaVu Sans"/>
              </a:rPr>
              <a:t>© 3GPP 2012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4" name="Rectangle 16"/>
          <p:cNvSpPr/>
          <p:nvPr/>
        </p:nvSpPr>
        <p:spPr>
          <a:xfrm>
            <a:off x="7446600" y="6462720"/>
            <a:ext cx="808560" cy="21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800" spc="-1" strike="noStrike">
                <a:solidFill>
                  <a:srgbClr val="000000"/>
                </a:solidFill>
                <a:latin typeface="Arial"/>
                <a:ea typeface="DejaVu Sans"/>
              </a:rPr>
              <a:t>© 3GPP 2020</a:t>
            </a:r>
            <a:endParaRPr b="0" lang="de-DE" sz="800" spc="-1" strike="noStrike">
              <a:latin typeface="Arial"/>
            </a:endParaRPr>
          </a:p>
        </p:txBody>
      </p:sp>
      <p:pic>
        <p:nvPicPr>
          <p:cNvPr id="5" name="Picture 10" descr="3GPP_TM_RD.jpg"/>
          <p:cNvPicPr/>
          <p:nvPr/>
        </p:nvPicPr>
        <p:blipFill>
          <a:blip r:embed="rId2"/>
          <a:stretch/>
        </p:blipFill>
        <p:spPr>
          <a:xfrm>
            <a:off x="7526160" y="415800"/>
            <a:ext cx="1307520" cy="761400"/>
          </a:xfrm>
          <a:prstGeom prst="rect">
            <a:avLst/>
          </a:prstGeom>
          <a:ln w="0">
            <a:noFill/>
          </a:ln>
        </p:spPr>
      </p:pic>
      <p:sp>
        <p:nvSpPr>
          <p:cNvPr id="6" name="Text Box 13"/>
          <p:cNvSpPr/>
          <p:nvPr/>
        </p:nvSpPr>
        <p:spPr>
          <a:xfrm>
            <a:off x="6480360" y="85320"/>
            <a:ext cx="14630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spcBef>
                <a:spcPts val="700"/>
              </a:spcBef>
              <a:buNone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DejaVu Sans"/>
              </a:rPr>
              <a:t>S3-xxxxxx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60280" y="119520"/>
            <a:ext cx="6827040" cy="906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r>
              <a:rPr b="0" lang="de-DE" sz="1800" spc="-1" strike="noStrike">
                <a:latin typeface="Arial"/>
              </a:rPr>
              <a:t>Format </a:t>
            </a:r>
            <a:r>
              <a:rPr b="0" lang="de-DE" sz="1800" spc="-1" strike="noStrike">
                <a:latin typeface="Arial"/>
              </a:rPr>
              <a:t>des </a:t>
            </a:r>
            <a:r>
              <a:rPr b="0" lang="de-DE" sz="1800" spc="-1" strike="noStrike">
                <a:latin typeface="Arial"/>
              </a:rPr>
              <a:t>Titeltext</a:t>
            </a:r>
            <a:r>
              <a:rPr b="0" lang="de-DE" sz="1800" spc="-1" strike="noStrike">
                <a:latin typeface="Arial"/>
              </a:rPr>
              <a:t>es </a:t>
            </a:r>
            <a:r>
              <a:rPr b="0" lang="de-DE" sz="1800" spc="-1" strike="noStrike">
                <a:latin typeface="Arial"/>
              </a:rPr>
              <a:t>durch </a:t>
            </a:r>
            <a:r>
              <a:rPr b="0" lang="de-DE" sz="1800" spc="-1" strike="noStrike">
                <a:latin typeface="Arial"/>
              </a:rPr>
              <a:t>Klicken </a:t>
            </a:r>
            <a:r>
              <a:rPr b="0" lang="de-DE" sz="1800" spc="-1" strike="noStrike">
                <a:latin typeface="Arial"/>
              </a:rPr>
              <a:t>bearbeit</a:t>
            </a:r>
            <a:r>
              <a:rPr b="0" lang="de-DE" sz="1800" spc="-1" strike="noStrike">
                <a:latin typeface="Arial"/>
              </a:rPr>
              <a:t>en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Format des Gliederungstextes durch Klicken bearbeiten</a:t>
            </a:r>
            <a:endParaRPr b="0" lang="de-D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latin typeface="Arial"/>
              </a:rPr>
              <a:t>Zweite Gliederungsebene</a:t>
            </a:r>
            <a:endParaRPr b="0" lang="de-D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Dritte Gliederungsebene</a:t>
            </a:r>
            <a:endParaRPr b="0" lang="de-D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latin typeface="Arial"/>
              </a:rPr>
              <a:t>Vierte Gliederungsebene</a:t>
            </a:r>
            <a:endParaRPr b="0" lang="de-D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Fünfte Gliederungsebene</a:t>
            </a:r>
            <a:endParaRPr b="0" lang="de-D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Sechste Gliederungsebene</a:t>
            </a:r>
            <a:endParaRPr b="0" lang="de-D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Siebte Gliederungsebene</a:t>
            </a:r>
            <a:endParaRPr b="0" lang="de-D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utoShape 14"/>
          <p:cNvSpPr/>
          <p:nvPr/>
        </p:nvSpPr>
        <p:spPr>
          <a:xfrm>
            <a:off x="590400" y="6373800"/>
            <a:ext cx="6168240" cy="323280"/>
          </a:xfrm>
          <a:prstGeom prst="homePlate">
            <a:avLst>
              <a:gd name="adj" fmla="val 91541"/>
            </a:avLst>
          </a:prstGeom>
          <a:solidFill>
            <a:srgbClr val="72af2f">
              <a:alpha val="9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TextBox 13"/>
          <p:cNvSpPr/>
          <p:nvPr/>
        </p:nvSpPr>
        <p:spPr>
          <a:xfrm>
            <a:off x="538200" y="6462720"/>
            <a:ext cx="5472360" cy="2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3000"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rgbClr val="ffffff"/>
                </a:solidFill>
                <a:latin typeface="Arial"/>
                <a:ea typeface="DejaVu Sans"/>
              </a:rPr>
              <a:t>SA3#107Adhoc-e June 27</a:t>
            </a:r>
            <a:r>
              <a:rPr b="0" lang="en-GB" sz="1200" spc="-1" strike="noStrike" baseline="30000">
                <a:solidFill>
                  <a:srgbClr val="ffffff"/>
                </a:solidFill>
                <a:latin typeface="Arial"/>
                <a:ea typeface="DejaVu Sans"/>
              </a:rPr>
              <a:t>th</a:t>
            </a:r>
            <a:r>
              <a:rPr b="0" lang="en-GB" sz="1200" spc="-1" strike="noStrike">
                <a:solidFill>
                  <a:srgbClr val="ffffff"/>
                </a:solidFill>
                <a:latin typeface="Arial"/>
                <a:ea typeface="DejaVu Sans"/>
              </a:rPr>
              <a:t> –Jul1st, 2022</a:t>
            </a:r>
            <a:endParaRPr b="0" lang="de-DE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de-DE" sz="1200" spc="-1" strike="noStrike">
              <a:latin typeface="Arial"/>
            </a:endParaRPr>
          </a:p>
        </p:txBody>
      </p:sp>
      <p:sp>
        <p:nvSpPr>
          <p:cNvPr id="47" name="Oval 11"/>
          <p:cNvSpPr/>
          <p:nvPr/>
        </p:nvSpPr>
        <p:spPr>
          <a:xfrm>
            <a:off x="8318520" y="6383160"/>
            <a:ext cx="510480" cy="29628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fld id="{9D4715B2-56B0-4621-BEE1-D42D0982CD6E}" type="slidenum">
              <a:rPr b="1" lang="en-GB" sz="1000" spc="-1" strike="noStrike">
                <a:solidFill>
                  <a:srgbClr val="000000"/>
                </a:solidFill>
                <a:latin typeface="Arial"/>
                <a:ea typeface="DejaVu Sans"/>
              </a:rPr>
              <a:t>&lt;Foliennummer&gt;</a:t>
            </a:fld>
            <a:endParaRPr b="0" lang="de-DE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de-DE" sz="1000" spc="-1" strike="noStrike">
              <a:latin typeface="Arial"/>
            </a:endParaRPr>
          </a:p>
        </p:txBody>
      </p:sp>
      <p:sp>
        <p:nvSpPr>
          <p:cNvPr id="48" name="Rectangle 15"/>
          <p:cNvSpPr/>
          <p:nvPr/>
        </p:nvSpPr>
        <p:spPr>
          <a:xfrm>
            <a:off x="4092120" y="3303720"/>
            <a:ext cx="959400" cy="2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1000" spc="-1" strike="noStrike">
                <a:solidFill>
                  <a:srgbClr val="ffffff"/>
                </a:solidFill>
                <a:latin typeface="Arial"/>
                <a:ea typeface="DejaVu Sans"/>
              </a:rPr>
              <a:t>© 3GPP 2012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49" name="Rectangle 16"/>
          <p:cNvSpPr/>
          <p:nvPr/>
        </p:nvSpPr>
        <p:spPr>
          <a:xfrm>
            <a:off x="7446600" y="6462720"/>
            <a:ext cx="808560" cy="21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800" spc="-1" strike="noStrike">
                <a:solidFill>
                  <a:srgbClr val="000000"/>
                </a:solidFill>
                <a:latin typeface="Arial"/>
                <a:ea typeface="DejaVu Sans"/>
              </a:rPr>
              <a:t>© 3GPP 2020</a:t>
            </a:r>
            <a:endParaRPr b="0" lang="de-DE" sz="800" spc="-1" strike="noStrike">
              <a:latin typeface="Arial"/>
            </a:endParaRPr>
          </a:p>
        </p:txBody>
      </p:sp>
      <p:pic>
        <p:nvPicPr>
          <p:cNvPr id="50" name="Picture 10" descr="3GPP_TM_RD.jpg"/>
          <p:cNvPicPr/>
          <p:nvPr/>
        </p:nvPicPr>
        <p:blipFill>
          <a:blip r:embed="rId2"/>
          <a:stretch/>
        </p:blipFill>
        <p:spPr>
          <a:xfrm>
            <a:off x="7526160" y="415800"/>
            <a:ext cx="1307520" cy="761400"/>
          </a:xfrm>
          <a:prstGeom prst="rect">
            <a:avLst/>
          </a:prstGeom>
          <a:ln w="0">
            <a:noFill/>
          </a:ln>
        </p:spPr>
      </p:pic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de-DE" sz="4400" spc="-1" strike="noStrike">
                <a:latin typeface="Arial"/>
              </a:rPr>
              <a:t>For</a:t>
            </a:r>
            <a:r>
              <a:rPr b="0" lang="de-DE" sz="4400" spc="-1" strike="noStrike">
                <a:latin typeface="Arial"/>
              </a:rPr>
              <a:t>ma</a:t>
            </a:r>
            <a:r>
              <a:rPr b="0" lang="de-DE" sz="4400" spc="-1" strike="noStrike">
                <a:latin typeface="Arial"/>
              </a:rPr>
              <a:t>t </a:t>
            </a:r>
            <a:r>
              <a:rPr b="0" lang="de-DE" sz="4400" spc="-1" strike="noStrike">
                <a:latin typeface="Arial"/>
              </a:rPr>
              <a:t>de</a:t>
            </a:r>
            <a:r>
              <a:rPr b="0" lang="de-DE" sz="4400" spc="-1" strike="noStrike">
                <a:latin typeface="Arial"/>
              </a:rPr>
              <a:t>s </a:t>
            </a:r>
            <a:r>
              <a:rPr b="0" lang="de-DE" sz="4400" spc="-1" strike="noStrike">
                <a:latin typeface="Arial"/>
              </a:rPr>
              <a:t>Tit</a:t>
            </a:r>
            <a:r>
              <a:rPr b="0" lang="de-DE" sz="4400" spc="-1" strike="noStrike">
                <a:latin typeface="Arial"/>
              </a:rPr>
              <a:t>elt</a:t>
            </a:r>
            <a:r>
              <a:rPr b="0" lang="de-DE" sz="4400" spc="-1" strike="noStrike">
                <a:latin typeface="Arial"/>
              </a:rPr>
              <a:t>ext</a:t>
            </a:r>
            <a:r>
              <a:rPr b="0" lang="de-DE" sz="4400" spc="-1" strike="noStrike">
                <a:latin typeface="Arial"/>
              </a:rPr>
              <a:t>es </a:t>
            </a:r>
            <a:r>
              <a:rPr b="0" lang="de-DE" sz="4400" spc="-1" strike="noStrike">
                <a:latin typeface="Arial"/>
              </a:rPr>
              <a:t>dur</a:t>
            </a:r>
            <a:r>
              <a:rPr b="0" lang="de-DE" sz="4400" spc="-1" strike="noStrike">
                <a:latin typeface="Arial"/>
              </a:rPr>
              <a:t>ch </a:t>
            </a:r>
            <a:r>
              <a:rPr b="0" lang="de-DE" sz="4400" spc="-1" strike="noStrike">
                <a:latin typeface="Arial"/>
              </a:rPr>
              <a:t>Kli</a:t>
            </a:r>
            <a:r>
              <a:rPr b="0" lang="de-DE" sz="4400" spc="-1" strike="noStrike">
                <a:latin typeface="Arial"/>
              </a:rPr>
              <a:t>ck</a:t>
            </a:r>
            <a:r>
              <a:rPr b="0" lang="de-DE" sz="4400" spc="-1" strike="noStrike">
                <a:latin typeface="Arial"/>
              </a:rPr>
              <a:t>en </a:t>
            </a:r>
            <a:r>
              <a:rPr b="0" lang="de-DE" sz="4400" spc="-1" strike="noStrike">
                <a:latin typeface="Arial"/>
              </a:rPr>
              <a:t>be</a:t>
            </a:r>
            <a:r>
              <a:rPr b="0" lang="de-DE" sz="4400" spc="-1" strike="noStrike">
                <a:latin typeface="Arial"/>
              </a:rPr>
              <a:t>arb</a:t>
            </a:r>
            <a:r>
              <a:rPr b="0" lang="de-DE" sz="4400" spc="-1" strike="noStrike">
                <a:latin typeface="Arial"/>
              </a:rPr>
              <a:t>eit</a:t>
            </a:r>
            <a:r>
              <a:rPr b="0" lang="de-DE" sz="4400" spc="-1" strike="noStrike">
                <a:latin typeface="Arial"/>
              </a:rPr>
              <a:t>en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Format des Gliederungstextes durch Klicken bearbeiten</a:t>
            </a:r>
            <a:endParaRPr b="0" lang="de-D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latin typeface="Arial"/>
              </a:rPr>
              <a:t>Zweite Gliederungsebene</a:t>
            </a:r>
            <a:endParaRPr b="0" lang="de-D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Dritte Gliederungsebene</a:t>
            </a:r>
            <a:endParaRPr b="0" lang="de-D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latin typeface="Arial"/>
              </a:rPr>
              <a:t>Vierte Gliederungsebene</a:t>
            </a:r>
            <a:endParaRPr b="0" lang="de-D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Fünfte Gliederungsebene</a:t>
            </a:r>
            <a:endParaRPr b="0" lang="de-D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Sechste Gliederungsebene</a:t>
            </a:r>
            <a:endParaRPr b="0" lang="de-D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Siebte Gliederungsebene</a:t>
            </a:r>
            <a:endParaRPr b="0" lang="de-D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slideLayout" Target="../slideLayouts/slideLayout13.xml"/><Relationship Id="rId12" Type="http://schemas.openxmlformats.org/officeDocument/2006/relationships/notesSlide" Target="../notesSlides/notesSlide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3200" spc="-1" strike="noStrike">
                <a:solidFill>
                  <a:srgbClr val="ff0000"/>
                </a:solidFill>
                <a:latin typeface="Calibri"/>
              </a:rPr>
              <a:t>SA </a:t>
            </a:r>
            <a:r>
              <a:rPr b="0" lang="fr-FR" sz="3200" spc="-1" strike="noStrike">
                <a:solidFill>
                  <a:srgbClr val="ff0000"/>
                </a:solidFill>
                <a:latin typeface="Calibri"/>
              </a:rPr>
              <a:t>WG3 </a:t>
            </a:r>
            <a:r>
              <a:rPr b="0" lang="fr-FR" sz="3200" spc="-1" strike="noStrike">
                <a:solidFill>
                  <a:srgbClr val="ff0000"/>
                </a:solidFill>
                <a:latin typeface="Calibri"/>
              </a:rPr>
              <a:t>Stat</a:t>
            </a:r>
            <a:r>
              <a:rPr b="0" lang="fr-FR" sz="3200" spc="-1" strike="noStrike">
                <a:solidFill>
                  <a:srgbClr val="ff0000"/>
                </a:solidFill>
                <a:latin typeface="Calibri"/>
              </a:rPr>
              <a:t>us </a:t>
            </a:r>
            <a:r>
              <a:rPr b="0" lang="fr-FR" sz="3200" spc="-1" strike="noStrike">
                <a:solidFill>
                  <a:srgbClr val="ff0000"/>
                </a:solidFill>
                <a:latin typeface="Calibri"/>
              </a:rPr>
              <a:t>repo</a:t>
            </a:r>
            <a:r>
              <a:rPr b="0" lang="fr-FR" sz="3200" spc="-1" strike="noStrike">
                <a:solidFill>
                  <a:srgbClr val="ff0000"/>
                </a:solidFill>
                <a:latin typeface="Calibri"/>
              </a:rPr>
              <a:t>rt for </a:t>
            </a:r>
            <a:r>
              <a:rPr b="0" lang="fr-FR" sz="3200" spc="-1" strike="noStrike">
                <a:solidFill>
                  <a:srgbClr val="ff0000"/>
                </a:solidFill>
                <a:latin typeface="Calibri"/>
              </a:rPr>
              <a:t>‘FS_</a:t>
            </a:r>
            <a:r>
              <a:rPr b="0" lang="fr-FR" sz="3200" spc="-1" strike="noStrike">
                <a:solidFill>
                  <a:srgbClr val="ff0000"/>
                </a:solidFill>
                <a:latin typeface="Calibri"/>
              </a:rPr>
              <a:t>SNA</a:t>
            </a:r>
            <a:r>
              <a:rPr b="0" lang="fr-FR" sz="3200" spc="-1" strike="noStrike">
                <a:solidFill>
                  <a:srgbClr val="ff0000"/>
                </a:solidFill>
                <a:latin typeface="Calibri"/>
              </a:rPr>
              <a:t>APP</a:t>
            </a:r>
            <a:r>
              <a:rPr b="0" lang="fr-FR" sz="3200" spc="-1" strike="noStrike">
                <a:solidFill>
                  <a:srgbClr val="ff0000"/>
                </a:solidFill>
                <a:latin typeface="Calibri"/>
              </a:rPr>
              <a:t>Y’</a:t>
            </a:r>
            <a:endParaRPr b="0" lang="de-DE" sz="32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algn="ctr">
              <a:lnSpc>
                <a:spcPct val="80000"/>
              </a:lnSpc>
              <a:spcBef>
                <a:spcPts val="400"/>
              </a:spcBef>
              <a:buNone/>
              <a:tabLst>
                <a:tab algn="l" pos="0"/>
              </a:tabLst>
            </a:pPr>
            <a:br>
              <a:rPr sz="2000"/>
            </a:br>
            <a:r>
              <a:rPr b="1" lang="en-GB" sz="1800" spc="-1" strike="noStrike">
                <a:solidFill>
                  <a:srgbClr val="000000"/>
                </a:solidFill>
                <a:latin typeface="Arial"/>
              </a:rPr>
              <a:t>Alf </a:t>
            </a:r>
            <a:r>
              <a:rPr b="1" lang="en-GB" sz="1800" spc="-1" strike="noStrike">
                <a:solidFill>
                  <a:srgbClr val="000000"/>
                </a:solidFill>
                <a:latin typeface="Arial"/>
              </a:rPr>
              <a:t>Zugen</a:t>
            </a:r>
            <a:r>
              <a:rPr b="1" lang="en-GB" sz="1800" spc="-1" strike="noStrike">
                <a:solidFill>
                  <a:srgbClr val="000000"/>
                </a:solidFill>
                <a:latin typeface="Arial"/>
              </a:rPr>
              <a:t>maier</a:t>
            </a:r>
            <a:endParaRPr b="0" lang="de-DE" sz="1800" spc="-1" strike="noStrike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000000"/>
                </a:solidFill>
                <a:latin typeface="Arial"/>
              </a:rPr>
              <a:t>NTT </a:t>
            </a:r>
            <a:r>
              <a:rPr b="1" lang="en-GB" sz="1800" spc="-1" strike="noStrike">
                <a:solidFill>
                  <a:srgbClr val="000000"/>
                </a:solidFill>
                <a:latin typeface="Arial"/>
              </a:rPr>
              <a:t>DOCO</a:t>
            </a:r>
            <a:r>
              <a:rPr b="1" lang="en-GB" sz="1800" spc="-1" strike="noStrike">
                <a:solidFill>
                  <a:srgbClr val="000000"/>
                </a:solidFill>
                <a:latin typeface="Arial"/>
              </a:rPr>
              <a:t>MO</a:t>
            </a:r>
            <a:endParaRPr b="0" lang="de-DE" sz="1800" spc="-1" strike="noStrike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de-DE" sz="2000" spc="-1" strike="noStrike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de-DE" sz="2000" spc="-1" strike="noStrike">
              <a:latin typeface="Arial"/>
            </a:endParaRPr>
          </a:p>
        </p:txBody>
      </p:sp>
    </p:spTree>
  </p:cSld>
  <p:transition spd="slow"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/>
          </p:nvPr>
        </p:nvSpPr>
        <p:spPr>
          <a:xfrm>
            <a:off x="405720" y="1042560"/>
            <a:ext cx="8553600" cy="5272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360"/>
              </a:spcBef>
              <a:buSzPct val="100112"/>
              <a:buBlip>
                <a:blip r:embed="rId1"/>
              </a:buBlip>
            </a:pPr>
            <a:r>
              <a:rPr b="0" lang="en-CA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In July: achieve common understanding of use cases.  </a:t>
            </a:r>
            <a:endParaRPr b="0" lang="de-DE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SzPct val="100112"/>
              <a:buBlip>
                <a:blip r:embed="rId2"/>
              </a:buBlip>
            </a:pPr>
            <a:r>
              <a:rPr b="0" lang="en-CA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In August meeting: agree key issues</a:t>
            </a:r>
            <a:endParaRPr b="0" lang="de-DE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SzPct val="100112"/>
              <a:buBlip>
                <a:blip r:embed="rId3"/>
              </a:buBlip>
            </a:pPr>
            <a:r>
              <a:rPr b="0" lang="en-CA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Before October meeting: conf calls to work on solutions</a:t>
            </a:r>
            <a:endParaRPr b="0" lang="de-DE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SzPct val="100112"/>
              <a:buBlip>
                <a:blip r:embed="rId4"/>
              </a:buBlip>
            </a:pPr>
            <a:r>
              <a:rPr b="0" lang="en-CA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October meeting: agree solutions, work on conclusions </a:t>
            </a:r>
            <a:endParaRPr b="0" lang="de-DE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SzPct val="100112"/>
              <a:buBlip>
                <a:blip r:embed="rId5"/>
              </a:buBlip>
            </a:pPr>
            <a:r>
              <a:rPr b="0" lang="en-CA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November meeting: finalize conclusions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de-DE" sz="1200" spc="-1" strike="noStrike">
              <a:latin typeface="Arial"/>
            </a:endParaRPr>
          </a:p>
        </p:txBody>
      </p:sp>
      <p:sp>
        <p:nvSpPr>
          <p:cNvPr id="98" name="TextBox 2"/>
          <p:cNvSpPr/>
          <p:nvPr/>
        </p:nvSpPr>
        <p:spPr>
          <a:xfrm>
            <a:off x="405720" y="754920"/>
            <a:ext cx="500724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0000"/>
                </a:solidFill>
                <a:latin typeface="Arial"/>
                <a:ea typeface="DejaVu Sans"/>
              </a:rPr>
              <a:t>Overall plan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99" name="TextBox 3"/>
          <p:cNvSpPr/>
          <p:nvPr/>
        </p:nvSpPr>
        <p:spPr>
          <a:xfrm>
            <a:off x="1303200" y="377280"/>
            <a:ext cx="62172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ff0000"/>
                </a:solidFill>
                <a:latin typeface="Arial"/>
                <a:ea typeface="DejaVu Sans"/>
              </a:rPr>
              <a:t>‘</a:t>
            </a:r>
            <a:r>
              <a:rPr b="0" lang="en-US" sz="2400" spc="-1" strike="noStrike">
                <a:solidFill>
                  <a:srgbClr val="ff0000"/>
                </a:solidFill>
                <a:latin typeface="Arial"/>
                <a:ea typeface="DejaVu Sans"/>
              </a:rPr>
              <a:t>FS_SNAAPPY’ Status  </a:t>
            </a:r>
            <a:endParaRPr b="0" lang="de-DE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Table 4"/>
          <p:cNvGraphicFramePr/>
          <p:nvPr/>
        </p:nvGraphicFramePr>
        <p:xfrm>
          <a:off x="405720" y="1293480"/>
          <a:ext cx="7577280" cy="3423960"/>
        </p:xfrm>
        <a:graphic>
          <a:graphicData uri="http://schemas.openxmlformats.org/drawingml/2006/table">
            <a:tbl>
              <a:tblPr/>
              <a:tblGrid>
                <a:gridCol w="2525760"/>
                <a:gridCol w="2525760"/>
                <a:gridCol w="2526120"/>
              </a:tblGrid>
              <a:tr h="5706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Key Issues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Solutions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Solution status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5706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800" spc="-1" strike="noStrike">
                          <a:latin typeface="Calibri"/>
                          <a:ea typeface="Noto Sans CJK SC"/>
                        </a:rPr>
                        <a:t>authentication and authorization of UE in UE originated API invocation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800" spc="-1" strike="noStrike">
                          <a:latin typeface="Arial"/>
                        </a:rPr>
                        <a:t>none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800" spc="-1" strike="noStrike">
                          <a:latin typeface="Arial"/>
                        </a:rPr>
                        <a:t> </a:t>
                      </a:r>
                      <a:r>
                        <a:rPr b="0" lang="de-DE" sz="1800" spc="-1" strike="noStrike">
                          <a:latin typeface="Arial"/>
                        </a:rPr>
                        <a:t>- 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7060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57060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7060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57132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  <p:sp>
        <p:nvSpPr>
          <p:cNvPr id="101" name="TextBox 2"/>
          <p:cNvSpPr/>
          <p:nvPr/>
        </p:nvSpPr>
        <p:spPr>
          <a:xfrm>
            <a:off x="405720" y="754920"/>
            <a:ext cx="500724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ff0000"/>
                </a:solidFill>
                <a:latin typeface="Arial"/>
                <a:ea typeface="DejaVu Sans"/>
              </a:rPr>
              <a:t>TR Summary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02" name="TextBox 3"/>
          <p:cNvSpPr/>
          <p:nvPr/>
        </p:nvSpPr>
        <p:spPr>
          <a:xfrm>
            <a:off x="1303200" y="223200"/>
            <a:ext cx="62172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ff0000"/>
                </a:solidFill>
                <a:latin typeface="Arial"/>
                <a:ea typeface="DejaVu Sans"/>
              </a:rPr>
              <a:t>‘</a:t>
            </a:r>
            <a:r>
              <a:rPr b="0" lang="en-US" sz="2400" spc="-1" strike="noStrike">
                <a:solidFill>
                  <a:srgbClr val="ff0000"/>
                </a:solidFill>
                <a:latin typeface="Arial"/>
                <a:ea typeface="DejaVu Sans"/>
              </a:rPr>
              <a:t>FS_SNAAPPY’ Status  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103" name="TextBox 7"/>
          <p:cNvSpPr/>
          <p:nvPr/>
        </p:nvSpPr>
        <p:spPr>
          <a:xfrm>
            <a:off x="3017520" y="5157360"/>
            <a:ext cx="1393920" cy="851040"/>
          </a:xfrm>
          <a:prstGeom prst="rect">
            <a:avLst/>
          </a:prstGeom>
          <a:noFill/>
          <a:ln w="3175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2a6ea8"/>
                </a:solidFill>
                <a:latin typeface="Arial"/>
                <a:ea typeface="DejaVu Sans"/>
              </a:rPr>
              <a:t>SA3#108  </a:t>
            </a:r>
            <a:endParaRPr b="0" lang="de-DE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2a6ea8"/>
                </a:solidFill>
                <a:latin typeface="Arial"/>
                <a:ea typeface="DejaVu Sans"/>
              </a:rPr>
              <a:t>Aug 22-26, 2022</a:t>
            </a:r>
            <a:endParaRPr b="0" lang="de-DE" sz="10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Stable set of Key Issues</a:t>
            </a:r>
            <a:endParaRPr b="0" lang="de-DE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de-DE" sz="1000" spc="-1" strike="noStrike">
              <a:latin typeface="Arial"/>
            </a:endParaRPr>
          </a:p>
        </p:txBody>
      </p:sp>
      <p:sp>
        <p:nvSpPr>
          <p:cNvPr id="104" name="TextBox 8"/>
          <p:cNvSpPr/>
          <p:nvPr/>
        </p:nvSpPr>
        <p:spPr>
          <a:xfrm>
            <a:off x="4815720" y="5157360"/>
            <a:ext cx="1393920" cy="699120"/>
          </a:xfrm>
          <a:prstGeom prst="rect">
            <a:avLst/>
          </a:prstGeom>
          <a:noFill/>
          <a:ln w="3175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2a6ea8"/>
                </a:solidFill>
                <a:latin typeface="Arial"/>
                <a:ea typeface="DejaVu Sans"/>
              </a:rPr>
              <a:t>SA3#108 Adhoc-e Oct 10-14, 2022</a:t>
            </a:r>
            <a:endParaRPr b="0" lang="de-DE" sz="10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Agree solutions</a:t>
            </a:r>
            <a:endParaRPr b="0" lang="de-DE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de-DE" sz="1000" spc="-1" strike="noStrike">
              <a:latin typeface="Arial"/>
            </a:endParaRPr>
          </a:p>
        </p:txBody>
      </p:sp>
      <p:sp>
        <p:nvSpPr>
          <p:cNvPr id="105" name="TextBox 9"/>
          <p:cNvSpPr/>
          <p:nvPr/>
        </p:nvSpPr>
        <p:spPr>
          <a:xfrm>
            <a:off x="6530400" y="5157360"/>
            <a:ext cx="1393920" cy="699120"/>
          </a:xfrm>
          <a:prstGeom prst="rect">
            <a:avLst/>
          </a:prstGeom>
          <a:noFill/>
          <a:ln w="3175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2a6ea8"/>
                </a:solidFill>
                <a:latin typeface="Arial"/>
                <a:ea typeface="DejaVu Sans"/>
              </a:rPr>
              <a:t>SA3#109  </a:t>
            </a:r>
            <a:endParaRPr b="0" lang="de-DE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2a6ea8"/>
                </a:solidFill>
                <a:latin typeface="Arial"/>
                <a:ea typeface="DejaVu Sans"/>
              </a:rPr>
              <a:t>Nov 14-18, 2022</a:t>
            </a:r>
            <a:endParaRPr b="0" lang="de-DE" sz="10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Conclusions</a:t>
            </a:r>
            <a:endParaRPr b="0" lang="de-DE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de-DE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/>
          </p:nvPr>
        </p:nvSpPr>
        <p:spPr>
          <a:xfrm>
            <a:off x="434880" y="2457000"/>
            <a:ext cx="8553600" cy="3547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457200" indent="-457200">
              <a:lnSpc>
                <a:spcPct val="100000"/>
              </a:lnSpc>
              <a:buSzPct val="100112"/>
              <a:buBlip>
                <a:blip r:embed="rId1"/>
              </a:buBlip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General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de-DE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de-DE" sz="16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SzPct val="100051"/>
              <a:buBlip>
                <a:blip r:embed="rId2"/>
              </a:buBlip>
            </a:pPr>
            <a:r>
              <a:rPr b="1" lang="de-DE" sz="1600" spc="-1" strike="noStrike">
                <a:solidFill>
                  <a:srgbClr val="000000"/>
                </a:solidFill>
                <a:latin typeface="Calibri"/>
              </a:rPr>
              <a:t>Dependencies:</a:t>
            </a:r>
            <a:endParaRPr b="0" lang="de-DE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de-DE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de-DE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de-DE" sz="1600" spc="-1" strike="noStrike">
              <a:latin typeface="Arial"/>
            </a:endParaRPr>
          </a:p>
        </p:txBody>
      </p:sp>
      <p:sp>
        <p:nvSpPr>
          <p:cNvPr id="107" name="TextBox 2"/>
          <p:cNvSpPr/>
          <p:nvPr/>
        </p:nvSpPr>
        <p:spPr>
          <a:xfrm>
            <a:off x="811440" y="411480"/>
            <a:ext cx="580572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ff0000"/>
                </a:solidFill>
                <a:latin typeface="Arial"/>
                <a:ea typeface="DejaVu Sans"/>
              </a:rPr>
              <a:t>‘</a:t>
            </a:r>
            <a:r>
              <a:rPr b="0" lang="en-US" sz="2000" spc="-1" strike="noStrike">
                <a:solidFill>
                  <a:srgbClr val="ff0000"/>
                </a:solidFill>
                <a:latin typeface="Arial"/>
                <a:ea typeface="DejaVu Sans"/>
              </a:rPr>
              <a:t>FS_SNAAPPY’  status after SA3#107Adhoc-e </a:t>
            </a:r>
            <a:endParaRPr b="0" lang="de-DE" sz="2000" spc="-1" strike="noStrike">
              <a:latin typeface="Arial"/>
            </a:endParaRPr>
          </a:p>
        </p:txBody>
      </p:sp>
      <p:graphicFrame>
        <p:nvGraphicFramePr>
          <p:cNvPr id="108" name="Table 5"/>
          <p:cNvGraphicFramePr/>
          <p:nvPr/>
        </p:nvGraphicFramePr>
        <p:xfrm>
          <a:off x="301680" y="1287360"/>
          <a:ext cx="8686440" cy="869400"/>
        </p:xfrm>
        <a:graphic>
          <a:graphicData uri="http://schemas.openxmlformats.org/drawingml/2006/table">
            <a:tbl>
              <a:tblPr/>
              <a:tblGrid>
                <a:gridCol w="932760"/>
                <a:gridCol w="2720160"/>
                <a:gridCol w="929160"/>
                <a:gridCol w="556560"/>
                <a:gridCol w="323280"/>
                <a:gridCol w="667080"/>
                <a:gridCol w="456120"/>
                <a:gridCol w="722520"/>
                <a:gridCol w="1379160"/>
              </a:tblGrid>
              <a:tr h="231120"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en-GB" sz="1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UID</a:t>
                      </a:r>
                      <a:endParaRPr b="0" lang="de-DE" sz="1200" spc="-1" strike="noStrike">
                        <a:latin typeface="Arial"/>
                      </a:endParaRPr>
                    </a:p>
                  </a:txBody>
                  <a:tcPr anchor="ctr"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en-GB" sz="1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Name</a:t>
                      </a:r>
                      <a:endParaRPr b="0" lang="de-DE" sz="1200" spc="-1" strike="noStrike">
                        <a:latin typeface="Arial"/>
                      </a:endParaRPr>
                    </a:p>
                  </a:txBody>
                  <a:tcPr anchor="ctr"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en-GB" sz="1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Acronym</a:t>
                      </a:r>
                      <a:endParaRPr b="0" lang="de-DE" sz="1200" spc="-1" strike="noStrike">
                        <a:latin typeface="Arial"/>
                      </a:endParaRPr>
                    </a:p>
                  </a:txBody>
                  <a:tcPr anchor="ctr"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en-GB" sz="1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Rel</a:t>
                      </a:r>
                      <a:endParaRPr b="0" lang="de-DE" sz="1200" spc="-1" strike="noStrike">
                        <a:latin typeface="Arial"/>
                      </a:endParaRPr>
                    </a:p>
                  </a:txBody>
                  <a:tcPr anchor="ctr"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en-GB" sz="1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WG</a:t>
                      </a:r>
                      <a:endParaRPr b="0" lang="de-DE" sz="1200" spc="-1" strike="noStrike">
                        <a:latin typeface="Arial"/>
                      </a:endParaRPr>
                    </a:p>
                  </a:txBody>
                  <a:tcPr anchor="ctr"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en-GB" sz="1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Target</a:t>
                      </a:r>
                      <a:endParaRPr b="0" lang="de-DE" sz="1200" spc="-1" strike="noStrike">
                        <a:latin typeface="Arial"/>
                      </a:endParaRPr>
                    </a:p>
                  </a:txBody>
                  <a:tcPr anchor="ctr"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en-GB" sz="1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Old %</a:t>
                      </a:r>
                      <a:endParaRPr b="0" lang="de-DE" sz="1200" spc="-1" strike="noStrike">
                        <a:latin typeface="Arial"/>
                      </a:endParaRPr>
                    </a:p>
                  </a:txBody>
                  <a:tcPr anchor="ctr"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en-GB" sz="12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New %</a:t>
                      </a:r>
                      <a:endParaRPr b="0" lang="de-DE" sz="1200" spc="-1" strike="noStrike">
                        <a:latin typeface="Arial"/>
                      </a:endParaRPr>
                    </a:p>
                  </a:txBody>
                  <a:tcPr anchor="ctr"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en-GB" sz="12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Change or comment</a:t>
                      </a:r>
                      <a:endParaRPr b="0" lang="de-DE" sz="1200" spc="-1" strike="noStrike">
                        <a:latin typeface="Arial"/>
                      </a:endParaRPr>
                    </a:p>
                  </a:txBody>
                  <a:tcPr anchor="ctr"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bbb59"/>
                    </a:solidFill>
                  </a:tcPr>
                </a:tc>
              </a:tr>
              <a:tr h="638640"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GB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9200??</a:t>
                      </a:r>
                      <a:endParaRPr b="0" lang="de-DE" sz="1200" spc="-1" strike="noStrike">
                        <a:latin typeface="Arial"/>
                      </a:endParaRPr>
                    </a:p>
                  </a:txBody>
                  <a:tcPr anchor="ctr"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US" sz="1200" spc="-1" strike="noStrike">
                          <a:solidFill>
                            <a:srgbClr val="0000ff"/>
                          </a:solidFill>
                          <a:latin typeface="Arial"/>
                        </a:rPr>
                        <a:t>Study on SNAAPP securitY</a:t>
                      </a:r>
                      <a:endParaRPr b="0" lang="de-DE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e6d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GB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FS_SNAAPPY</a:t>
                      </a:r>
                      <a:endParaRPr b="0" lang="de-DE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e6d1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Rel-18</a:t>
                      </a:r>
                      <a:endParaRPr b="0" lang="de-DE" sz="1200" spc="-1" strike="noStrike">
                        <a:latin typeface="Arial"/>
                      </a:endParaRPr>
                    </a:p>
                  </a:txBody>
                  <a:tcPr anchor="ctr"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e6d1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S3</a:t>
                      </a:r>
                      <a:endParaRPr b="0" lang="de-DE" sz="1200" spc="-1" strike="noStrike">
                        <a:latin typeface="Arial"/>
                      </a:endParaRPr>
                    </a:p>
                  </a:txBody>
                  <a:tcPr anchor="ctr"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e6d1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Dec 22</a:t>
                      </a:r>
                      <a:endParaRPr b="0" lang="de-DE" sz="1200" spc="-1" strike="noStrike">
                        <a:latin typeface="Arial"/>
                      </a:endParaRPr>
                    </a:p>
                  </a:txBody>
                  <a:tcPr anchor="ctr"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e6d1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  <a:endParaRPr b="0" lang="de-DE" sz="1200" spc="-1" strike="noStrike">
                        <a:latin typeface="Arial"/>
                      </a:endParaRPr>
                    </a:p>
                  </a:txBody>
                  <a:tcPr anchor="ctr"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e6d1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en-GB" sz="12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10%</a:t>
                      </a:r>
                      <a:endParaRPr b="0" lang="de-DE" sz="1200" spc="-1" strike="noStrike">
                        <a:latin typeface="Arial"/>
                      </a:endParaRPr>
                    </a:p>
                  </a:txBody>
                  <a:tcPr anchor="ctr"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e6d1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en-GB" sz="12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TR 33.884</a:t>
                      </a:r>
                      <a:endParaRPr b="0" lang="de-DE" sz="1200" spc="-1" strike="noStrike">
                        <a:latin typeface="Arial"/>
                      </a:endParaRPr>
                    </a:p>
                  </a:txBody>
                  <a:tcPr anchor="ctr"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e6d1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/>
          </p:nvPr>
        </p:nvSpPr>
        <p:spPr>
          <a:xfrm>
            <a:off x="405720" y="1042560"/>
            <a:ext cx="8553600" cy="5272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lvl="1" marL="457200" indent="-457200">
              <a:lnSpc>
                <a:spcPct val="100000"/>
              </a:lnSpc>
              <a:spcAft>
                <a:spcPts val="300"/>
              </a:spcAft>
              <a:buSzPct val="100058"/>
              <a:buBlip>
                <a:blip r:embed="rId1"/>
              </a:buBlip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</a:rPr>
              <a:t>SA2/RAN impacts and dependencies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de-DE" sz="1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Aft>
                <a:spcPts val="601"/>
              </a:spcAft>
              <a:buSzPct val="116852"/>
              <a:buBlip>
                <a:blip r:embed="rId2"/>
              </a:buBlip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SA6 waiting for progress in SA3</a:t>
            </a:r>
            <a:endParaRPr b="0" lang="de-DE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de-DE" sz="14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spcAft>
                <a:spcPts val="300"/>
              </a:spcAft>
              <a:buSzPct val="100058"/>
              <a:buBlip>
                <a:blip r:embed="rId3"/>
              </a:buBlip>
            </a:pPr>
            <a:r>
              <a:rPr b="1" lang="de-DE" sz="1400" spc="-1" strike="noStrike">
                <a:solidFill>
                  <a:srgbClr val="000000"/>
                </a:solidFill>
                <a:latin typeface="Calibri"/>
              </a:rPr>
              <a:t>Contentious Issue</a:t>
            </a:r>
            <a:r>
              <a:rPr b="0" lang="de-DE" sz="14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de-DE" sz="1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Aft>
                <a:spcPts val="300"/>
              </a:spcAft>
              <a:buSzPct val="100000"/>
              <a:buBlip>
                <a:blip r:embed="rId4"/>
              </a:buBlip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</a:rPr>
              <a:t>None</a:t>
            </a:r>
            <a:endParaRPr b="0" lang="de-DE" sz="1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endParaRPr b="0" lang="de-DE" sz="14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spcAft>
                <a:spcPts val="300"/>
              </a:spcAft>
              <a:buSzPct val="100058"/>
              <a:buBlip>
                <a:blip r:embed="rId5"/>
              </a:buBlip>
            </a:pPr>
            <a:r>
              <a:rPr b="1" lang="de-DE" sz="1400" spc="-1" strike="noStrike">
                <a:solidFill>
                  <a:srgbClr val="000000"/>
                </a:solidFill>
                <a:latin typeface="Calibri"/>
              </a:rPr>
              <a:t>Focus for the Next Meeting </a:t>
            </a:r>
            <a:r>
              <a:rPr b="0" lang="de-DE" sz="14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de-DE" sz="1400" spc="-1" strike="noStrike">
              <a:latin typeface="Arial"/>
            </a:endParaRPr>
          </a:p>
          <a:p>
            <a:pPr lvl="1" marL="628560" indent="-343080">
              <a:lnSpc>
                <a:spcPct val="100000"/>
              </a:lnSpc>
              <a:spcBef>
                <a:spcPts val="281"/>
              </a:spcBef>
              <a:buSzPct val="100058"/>
              <a:buBlip>
                <a:blip r:embed="rId6"/>
              </a:buBlip>
            </a:pPr>
            <a:r>
              <a:rPr b="0" lang="en-CA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Complete key issues in August</a:t>
            </a:r>
            <a:endParaRPr b="0" lang="de-DE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de-DE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endParaRPr b="0" lang="de-DE" sz="14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spcAft>
                <a:spcPts val="300"/>
              </a:spcAft>
              <a:buSzPct val="100058"/>
              <a:buBlip>
                <a:blip r:embed="rId7"/>
              </a:buBlip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Overall Plan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:</a:t>
            </a:r>
            <a:endParaRPr b="0" lang="de-DE" sz="1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Aft>
                <a:spcPts val="300"/>
              </a:spcAft>
              <a:buSzPct val="100000"/>
              <a:buBlip>
                <a:blip r:embed="rId8"/>
              </a:buBlip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Times New Roman"/>
              </a:rPr>
              <a:t>See dedicated slide</a:t>
            </a:r>
            <a:endParaRPr b="0" lang="de-DE" sz="1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endParaRPr b="0" lang="de-DE" sz="14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spcAft>
                <a:spcPts val="300"/>
              </a:spcAft>
              <a:buSzPct val="100058"/>
              <a:buBlip>
                <a:blip r:embed="rId9"/>
              </a:buBlip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Risks:</a:t>
            </a:r>
            <a:endParaRPr b="0" lang="de-DE" sz="1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Aft>
                <a:spcPts val="300"/>
              </a:spcAft>
              <a:buSzPct val="100000"/>
              <a:buBlip>
                <a:blip r:embed="rId10"/>
              </a:buBlip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Times New Roman"/>
              </a:rPr>
              <a:t>KI overload (due to diverging use case understanding)</a:t>
            </a:r>
            <a:endParaRPr b="0" lang="de-DE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de-DE" sz="12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title"/>
          </p:nvPr>
        </p:nvSpPr>
        <p:spPr>
          <a:xfrm>
            <a:off x="405720" y="-76680"/>
            <a:ext cx="6827040" cy="1236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ff0000"/>
                </a:solidFill>
                <a:latin typeface="Calibri"/>
              </a:rPr>
              <a:t>‘</a:t>
            </a:r>
            <a:r>
              <a:rPr b="0" lang="en-US" sz="2400" spc="-1" strike="noStrike">
                <a:solidFill>
                  <a:srgbClr val="ff0000"/>
                </a:solidFill>
                <a:latin typeface="Calibri"/>
              </a:rPr>
              <a:t>FS_SN</a:t>
            </a:r>
            <a:r>
              <a:rPr b="0" lang="en-US" sz="2400" spc="-1" strike="noStrike">
                <a:solidFill>
                  <a:srgbClr val="ff0000"/>
                </a:solidFill>
                <a:latin typeface="Calibri"/>
              </a:rPr>
              <a:t>AAPPY</a:t>
            </a:r>
            <a:r>
              <a:rPr b="0" lang="en-US" sz="2400" spc="-1" strike="noStrike">
                <a:solidFill>
                  <a:srgbClr val="ff0000"/>
                </a:solidFill>
                <a:latin typeface="Calibri"/>
              </a:rPr>
              <a:t>’  </a:t>
            </a:r>
            <a:r>
              <a:rPr b="0" lang="en-US" sz="2400" spc="-1" strike="noStrike">
                <a:solidFill>
                  <a:srgbClr val="ff0000"/>
                </a:solidFill>
                <a:latin typeface="Calibri"/>
              </a:rPr>
              <a:t>status </a:t>
            </a:r>
            <a:r>
              <a:rPr b="0" lang="en-US" sz="2400" spc="-1" strike="noStrike">
                <a:solidFill>
                  <a:srgbClr val="ff0000"/>
                </a:solidFill>
                <a:latin typeface="Calibri"/>
              </a:rPr>
              <a:t>after </a:t>
            </a:r>
            <a:r>
              <a:rPr b="0" lang="en-US" sz="2400" spc="-1" strike="noStrike">
                <a:solidFill>
                  <a:srgbClr val="ff0000"/>
                </a:solidFill>
                <a:latin typeface="Calibri"/>
              </a:rPr>
              <a:t>SA3#1</a:t>
            </a:r>
            <a:r>
              <a:rPr b="0" lang="en-US" sz="2400" spc="-1" strike="noStrike">
                <a:solidFill>
                  <a:srgbClr val="ff0000"/>
                </a:solidFill>
                <a:latin typeface="Calibri"/>
              </a:rPr>
              <a:t>07Adh</a:t>
            </a:r>
            <a:r>
              <a:rPr b="0" lang="en-US" sz="2400" spc="-1" strike="noStrike">
                <a:solidFill>
                  <a:srgbClr val="ff0000"/>
                </a:solidFill>
                <a:latin typeface="Calibri"/>
              </a:rPr>
              <a:t>oc-e </a:t>
            </a:r>
            <a:endParaRPr b="0" lang="de-DE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_rels/item4.xml.rels><?xml version="1.0" encoding="UTF-8"?>
<Relationships xmlns="http://schemas.openxmlformats.org/package/2006/relationships"><Relationship Id="rId1" Type="http://schemas.openxmlformats.org/officeDocument/2006/relationships/customXmlProps" Target="itemProps4.xml"/>
</Relationships>
</file>

<file path=customXml/_rels/item5.xml.rels><?xml version="1.0" encoding="UTF-8"?>
<Relationships xmlns="http://schemas.openxmlformats.org/package/2006/relationships"><Relationship Id="rId1" Type="http://schemas.openxmlformats.org/officeDocument/2006/relationships/customXmlProps" Target="itemProps5.xml"/>
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SharedContentType xmlns="Microsoft.SharePoint.Taxonomy.ContentTypeSync" SourceId="34c87397-5fc1-491e-85e7-d6110dbe9cbd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7A4B69EF56E94C827924DC4B490231" ma:contentTypeVersion="16" ma:contentTypeDescription="Create a new document." ma:contentTypeScope="" ma:versionID="9912d19776983c6aade29a3686f1c79f">
  <xsd:schema xmlns:xsd="http://www.w3.org/2001/XMLSchema" xmlns:xs="http://www.w3.org/2001/XMLSchema" xmlns:p="http://schemas.microsoft.com/office/2006/metadata/properties" xmlns:ns3="71c5aaf6-e6ce-465b-b873-5148d2a4c105" xmlns:ns4="e0d6c333-3612-4d65-a7f4-5976eb42d46a" xmlns:ns5="c67c731b-696e-4d20-8664-fee8943d9cc6" targetNamespace="http://schemas.microsoft.com/office/2006/metadata/properties" ma:root="true" ma:fieldsID="b1f01fd908848de894b0fc5cac9f1093" ns3:_="" ns4:_="" ns5:_="">
    <xsd:import namespace="71c5aaf6-e6ce-465b-b873-5148d2a4c105"/>
    <xsd:import namespace="e0d6c333-3612-4d65-a7f4-5976eb42d46a"/>
    <xsd:import namespace="c67c731b-696e-4d20-8664-fee8943d9cc6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  <xsd:element ref="ns3:HideFromDelv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5:SharedWithUsers" minOccurs="0"/>
                <xsd:element ref="ns5:SharedWithDetails" minOccurs="0"/>
                <xsd:element ref="ns5:SharingHintHash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5aaf6-e6ce-465b-b873-5148d2a4c10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ideFromDelve" ma:index="11" nillable="true" ma:displayName="HideFromDelve" ma:default="0" ma:internalName="HideFromDelv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d6c333-3612-4d65-a7f4-5976eb42d4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731b-696e-4d20-8664-fee8943d9cc6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FromDelve xmlns="71c5aaf6-e6ce-465b-b873-5148d2a4c105">false</HideFromDelve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561E15-ED7D-426C-AAA3-BE3BEEF7B6C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9FBBD8-3D06-492C-9E53-CCC01A1B933A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A72B9F3D-C684-4F3E-9670-5E464CA8BA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c5aaf6-e6ce-465b-b873-5148d2a4c105"/>
    <ds:schemaRef ds:uri="e0d6c333-3612-4d65-a7f4-5976eb42d46a"/>
    <ds:schemaRef ds:uri="c67c731b-696e-4d20-8664-fee8943d9c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DD099C7-CF44-471D-B7DF-D246DF2BD038}">
  <ds:schemaRefs>
    <ds:schemaRef ds:uri="http://schemas.microsoft.com/office/2006/metadata/properties"/>
    <ds:schemaRef ds:uri="http://schemas.microsoft.com/office/infopath/2007/PartnerControls"/>
    <ds:schemaRef ds:uri="71c5aaf6-e6ce-465b-b873-5148d2a4c105"/>
  </ds:schemaRefs>
</ds:datastoreItem>
</file>

<file path=customXml/itemProps5.xml><?xml version="1.0" encoding="utf-8"?>
<ds:datastoreItem xmlns:ds="http://schemas.openxmlformats.org/officeDocument/2006/customXml" ds:itemID="{6C244691-0162-45DC-8925-D69A4F52A0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8032</TotalTime>
  <Application>LibreOffice/7.3.4.2$Linux_X86_64 LibreOffice_project/30$Build-2</Application>
  <AppVersion>15.0000</AppVersion>
  <Words>421</Words>
  <Paragraphs>74</Paragraphs>
  <Company>3GPP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2008-08-30T09:32:10Z</dcterms:created>
  <dc:creator>Scrase</dc:creator>
  <dc:description>© 2009  All rights reserved</dc:description>
  <cp:keywords>CTPClassification=CTP_NT</cp:keywords>
  <dc:language>de-DE</dc:language>
  <cp:lastModifiedBy/>
  <dcterms:modified xsi:type="dcterms:W3CDTF">2022-07-11T21:42:45Z</dcterms:modified>
  <cp:revision>1306</cp:revision>
  <dc:subject/>
  <dc:title>Presentation title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TPClassification">
    <vt:lpwstr>CTP_NT</vt:lpwstr>
  </property>
  <property fmtid="{D5CDD505-2E9C-101B-9397-08002B2CF9AE}" pid="3" name="CTP_BU">
    <vt:lpwstr>NA</vt:lpwstr>
  </property>
  <property fmtid="{D5CDD505-2E9C-101B-9397-08002B2CF9AE}" pid="4" name="CTP_IDSID">
    <vt:lpwstr>NA</vt:lpwstr>
  </property>
  <property fmtid="{D5CDD505-2E9C-101B-9397-08002B2CF9AE}" pid="5" name="CTP_TimeStamp">
    <vt:lpwstr>2020-01-29 20:41:49Z</vt:lpwstr>
  </property>
  <property fmtid="{D5CDD505-2E9C-101B-9397-08002B2CF9AE}" pid="6" name="CTP_WWID">
    <vt:lpwstr>NA</vt:lpwstr>
  </property>
  <property fmtid="{D5CDD505-2E9C-101B-9397-08002B2CF9AE}" pid="7" name="ContentTypeId">
    <vt:lpwstr>0x010100C17A4B69EF56E94C827924DC4B490231</vt:lpwstr>
  </property>
  <property fmtid="{D5CDD505-2E9C-101B-9397-08002B2CF9AE}" pid="8" name="Notes">
    <vt:i4>5</vt:i4>
  </property>
  <property fmtid="{D5CDD505-2E9C-101B-9397-08002B2CF9AE}" pid="9" name="PresentationFormat">
    <vt:lpwstr>On-screen Show (4:3)</vt:lpwstr>
  </property>
  <property fmtid="{D5CDD505-2E9C-101B-9397-08002B2CF9AE}" pid="10" name="Slides">
    <vt:i4>5</vt:i4>
  </property>
  <property fmtid="{D5CDD505-2E9C-101B-9397-08002B2CF9AE}" pid="11" name="TitusGUID">
    <vt:lpwstr>2c7635f8-94c0-4125-af53-3ffb066031e5</vt:lpwstr>
  </property>
  <property fmtid="{D5CDD505-2E9C-101B-9397-08002B2CF9AE}" pid="12" name="_change">
    <vt:lpwstr/>
  </property>
  <property fmtid="{D5CDD505-2E9C-101B-9397-08002B2CF9AE}" pid="13" name="_full-control">
    <vt:lpwstr/>
  </property>
  <property fmtid="{D5CDD505-2E9C-101B-9397-08002B2CF9AE}" pid="14" name="_readonly">
    <vt:lpwstr/>
  </property>
  <property fmtid="{D5CDD505-2E9C-101B-9397-08002B2CF9AE}" pid="15" name="sflag">
    <vt:lpwstr>1559122847</vt:lpwstr>
  </property>
</Properties>
</file>