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0"/>
  </p:notesMasterIdLst>
  <p:handoutMasterIdLst>
    <p:handoutMasterId r:id="rId11"/>
  </p:handoutMasterIdLst>
  <p:sldIdLst>
    <p:sldId id="303" r:id="rId5"/>
    <p:sldId id="793" r:id="rId6"/>
    <p:sldId id="794" r:id="rId7"/>
    <p:sldId id="792" r:id="rId8"/>
    <p:sldId id="791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2A6EA8"/>
    <a:srgbClr val="FF7C80"/>
    <a:srgbClr val="FF330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2F3A83-78D9-4A40-AD10-F4A56A449AAE}" v="11" dt="2022-07-11T13:11:19.828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2" d="100"/>
          <a:sy n="72" d="100"/>
        </p:scale>
        <p:origin x="8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2022-07-11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2022-07-11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b="1" dirty="0" err="1"/>
              <a:t>FS_Id_Prvc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Alec Brusilovsky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Interdigital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317781"/>
            <a:ext cx="8554481" cy="4319543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Status after July: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Six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new solutions from four companies were already presented and tentatively agreed with modifications for inclusion in the TR but noted by a single company at July meeting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. All s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ix solutions for KI#1 postponed. KI#1 with </a:t>
            </a:r>
            <a:r>
              <a:rPr lang="en-US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ENs.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Two new </a:t>
            </a:r>
            <a:r>
              <a:rPr lang="en-CA" sz="1400" u="sng" dirty="0" err="1"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 were proposed at the July meeting with one of them (KI #2) requiring further work.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 KI#2 threat and requirement to be further discussed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Overall plan: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the August ‘22 meeting: concentrate on KI #1 (e.g., update </a:t>
            </a:r>
            <a:r>
              <a:rPr lang="en-CA" sz="1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 agree). </a:t>
            </a: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In October ‘22 meeting further develop solutions for KI #1 towards completion of their evaluation. Finalize all solutions for KI #1 and start the conclusions process for KI #1. Also in October, advance solutions 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for KI #2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In November meeting 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conclude on KI #1, start the evaluation of solutions for KI #2</a:t>
            </a: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Prior to the November meeting have the following treatment for KI #1 and KI #2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the last week of October, a moderated email discussion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In the first </a:t>
            </a:r>
            <a:r>
              <a:rPr lang="en-CA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week of November, a conference call where we can exchange on the Evaluation of the solutions and on the road to conclusions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941180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FS_Id_Prvc</a:t>
            </a:r>
            <a:r>
              <a:rPr lang="en-US" sz="2400" dirty="0">
                <a:solidFill>
                  <a:srgbClr val="FF0000"/>
                </a:solidFill>
              </a:rPr>
              <a:t>     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7090885"/>
              </p:ext>
            </p:extLst>
          </p:nvPr>
        </p:nvGraphicFramePr>
        <p:xfrm>
          <a:off x="405791" y="1293558"/>
          <a:ext cx="7578090" cy="34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FS_Id_Prvc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of Key Issues and solutions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solutions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for solutions</a:t>
            </a:r>
          </a:p>
          <a:p>
            <a:endParaRPr lang="en-US" dirty="0"/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C097F6EF-8B91-608B-8C0C-88A06EBD3B7F}"/>
              </a:ext>
            </a:extLst>
          </p:cNvPr>
          <p:cNvSpPr/>
          <p:nvPr/>
        </p:nvSpPr>
        <p:spPr bwMode="auto">
          <a:xfrm>
            <a:off x="656948" y="2201662"/>
            <a:ext cx="2175029" cy="399495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KI #1</a:t>
            </a:r>
          </a:p>
        </p:txBody>
      </p:sp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65DF70C7-BFE4-967B-66C5-AF1DBFE7A520}"/>
              </a:ext>
            </a:extLst>
          </p:cNvPr>
          <p:cNvSpPr/>
          <p:nvPr/>
        </p:nvSpPr>
        <p:spPr bwMode="auto">
          <a:xfrm>
            <a:off x="685059" y="2673659"/>
            <a:ext cx="1205885" cy="399495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KI #2</a:t>
            </a: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D5CFD375-4C1B-E814-986B-A19F96A2006D}"/>
              </a:ext>
            </a:extLst>
          </p:cNvPr>
          <p:cNvSpPr/>
          <p:nvPr/>
        </p:nvSpPr>
        <p:spPr bwMode="auto">
          <a:xfrm>
            <a:off x="2398451" y="3250707"/>
            <a:ext cx="3015378" cy="399495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Six proposed  solutions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for KI #1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 err="1"/>
              <a:t>Some</a:t>
            </a:r>
            <a:r>
              <a:rPr lang="fr-FR" sz="1600" dirty="0"/>
              <a:t> (the SID </a:t>
            </a:r>
            <a:r>
              <a:rPr lang="fr-FR" sz="1600" dirty="0" err="1"/>
              <a:t>may</a:t>
            </a:r>
            <a:r>
              <a:rPr lang="fr-FR" sz="1600" dirty="0"/>
              <a:t> have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 err="1">
                <a:solidFill>
                  <a:srgbClr val="FF0000"/>
                </a:solidFill>
              </a:rPr>
              <a:t>FS_Id_Prvc</a:t>
            </a:r>
            <a:r>
              <a:rPr lang="en-US" sz="2000" dirty="0">
                <a:solidFill>
                  <a:srgbClr val="FF0000"/>
                </a:solidFill>
              </a:rPr>
              <a:t>’ 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539789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7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8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940016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Standardising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Automated Certificate Management in SBA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FS_Id_Prvc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12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33.870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May be for RAN (KI #2)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 current technical contentious issues and only stemming from “absolute consensus”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Break through the contention issues in October</a:t>
            </a:r>
            <a:endParaRPr lang="en-CA" sz="1400" u="sng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SI completion in Q1 2023 (due to the “absolute consensus” requirement</a:t>
            </a: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FS_Id_Prvc</a:t>
            </a:r>
            <a:r>
              <a:rPr lang="en-US" sz="2400" dirty="0">
                <a:solidFill>
                  <a:srgbClr val="FF0000"/>
                </a:solidFill>
              </a:rPr>
              <a:t>’ 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e32f50e1-6846-4d7d-ad60-ccd6877e6c5e"/>
    <ds:schemaRef ds:uri="5a888943-97ca-4c93-b605-714bb5e9e285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sharepoint/v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11043</TotalTime>
  <Words>458</Words>
  <Application>Microsoft Office PowerPoint</Application>
  <PresentationFormat>On-screen Show (4:3)</PresentationFormat>
  <Paragraphs>79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‘FS_Id_Prvc’</vt:lpstr>
      <vt:lpstr>PowerPoint Presentation</vt:lpstr>
      <vt:lpstr>PowerPoint Presentation</vt:lpstr>
      <vt:lpstr>PowerPoint Presentation</vt:lpstr>
      <vt:lpstr>‘FS_Id_Prvc’ 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Alec Brusilovsky</cp:lastModifiedBy>
  <cp:revision>1308</cp:revision>
  <dcterms:created xsi:type="dcterms:W3CDTF">2008-08-30T09:32:10Z</dcterms:created>
  <dcterms:modified xsi:type="dcterms:W3CDTF">2022-07-11T18:51:02Z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