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6"/>
  </p:sldMasterIdLst>
  <p:notesMasterIdLst>
    <p:notesMasterId r:id="rId12"/>
  </p:notesMasterIdLst>
  <p:handoutMasterIdLst>
    <p:handoutMasterId r:id="rId13"/>
  </p:handoutMasterIdLst>
  <p:sldIdLst>
    <p:sldId id="303" r:id="rId7"/>
    <p:sldId id="793" r:id="rId8"/>
    <p:sldId id="794" r:id="rId9"/>
    <p:sldId id="792" r:id="rId10"/>
    <p:sldId id="791" r:id="rId11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>
    <p:extLst>
      <p:ext uri="{19B8F6BF-5375-455C-9EA6-DF929625EA0E}">
        <p15:presenceInfo xmlns:p15="http://schemas.microsoft.com/office/powerpoint/2012/main" userId="rapporteu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2A6EA8"/>
    <a:srgbClr val="FF7C80"/>
    <a:srgbClr val="FF3300"/>
    <a:srgbClr val="62A14D"/>
    <a:srgbClr val="000000"/>
    <a:srgbClr val="C6D254"/>
    <a:srgbClr val="B1D254"/>
    <a:srgbClr val="72AF2F"/>
    <a:srgbClr val="5C88D0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0693679-0BDD-4DD3-B7CD-D339CC24A1B9}" v="8" dt="2022-07-09T10:24:30.113"/>
  </p1510:revLst>
</p1510:revInfo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077" autoAdjust="0"/>
    <p:restoredTop sz="96455" autoAdjust="0"/>
  </p:normalViewPr>
  <p:slideViewPr>
    <p:cSldViewPr snapToGrid="0">
      <p:cViewPr varScale="1">
        <p:scale>
          <a:sx n="116" d="100"/>
          <a:sy n="116" d="100"/>
        </p:scale>
        <p:origin x="1550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54" d="100"/>
          <a:sy n="54" d="100"/>
        </p:scale>
        <p:origin x="2530" y="5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slide" Target="slides/slide5.xml"/><Relationship Id="rId5" Type="http://schemas.openxmlformats.org/officeDocument/2006/relationships/customXml" Target="../customXml/item5.xml"/><Relationship Id="rId15" Type="http://schemas.openxmlformats.org/officeDocument/2006/relationships/presProps" Target="presProps.xml"/><Relationship Id="rId10" Type="http://schemas.openxmlformats.org/officeDocument/2006/relationships/slide" Target="slides/slide4.xml"/><Relationship Id="rId19" Type="http://schemas.microsoft.com/office/2016/11/relationships/changesInfo" Target="changesInfos/changesInfo1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commentAuthors" Target="comment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ristine Jost" userId="f856f163-953b-44f3-8ab3-03b09ab01720" providerId="ADAL" clId="{00693679-0BDD-4DD3-B7CD-D339CC24A1B9}"/>
    <pc:docChg chg="undo custSel modSld">
      <pc:chgData name="Christine Jost" userId="f856f163-953b-44f3-8ab3-03b09ab01720" providerId="ADAL" clId="{00693679-0BDD-4DD3-B7CD-D339CC24A1B9}" dt="2022-07-09T10:59:50.497" v="3213" actId="20577"/>
      <pc:docMkLst>
        <pc:docMk/>
      </pc:docMkLst>
      <pc:sldChg chg="modSp mod">
        <pc:chgData name="Christine Jost" userId="f856f163-953b-44f3-8ab3-03b09ab01720" providerId="ADAL" clId="{00693679-0BDD-4DD3-B7CD-D339CC24A1B9}" dt="2022-07-09T09:45:51.892" v="39" actId="20577"/>
        <pc:sldMkLst>
          <pc:docMk/>
          <pc:sldMk cId="0" sldId="303"/>
        </pc:sldMkLst>
        <pc:spChg chg="mod">
          <ac:chgData name="Christine Jost" userId="f856f163-953b-44f3-8ab3-03b09ab01720" providerId="ADAL" clId="{00693679-0BDD-4DD3-B7CD-D339CC24A1B9}" dt="2022-07-09T09:45:51.892" v="39" actId="20577"/>
          <ac:spMkLst>
            <pc:docMk/>
            <pc:sldMk cId="0" sldId="303"/>
            <ac:spMk id="6147" creationId="{00000000-0000-0000-0000-000000000000}"/>
          </ac:spMkLst>
        </pc:spChg>
        <pc:spChg chg="mod">
          <ac:chgData name="Christine Jost" userId="f856f163-953b-44f3-8ab3-03b09ab01720" providerId="ADAL" clId="{00693679-0BDD-4DD3-B7CD-D339CC24A1B9}" dt="2022-07-09T09:45:40.527" v="14" actId="20577"/>
          <ac:spMkLst>
            <pc:docMk/>
            <pc:sldMk cId="0" sldId="303"/>
            <ac:spMk id="9219" creationId="{00000000-0000-0000-0000-000000000000}"/>
          </ac:spMkLst>
        </pc:spChg>
      </pc:sldChg>
      <pc:sldChg chg="modSp mod">
        <pc:chgData name="Christine Jost" userId="f856f163-953b-44f3-8ab3-03b09ab01720" providerId="ADAL" clId="{00693679-0BDD-4DD3-B7CD-D339CC24A1B9}" dt="2022-07-09T10:54:45.930" v="3109"/>
        <pc:sldMkLst>
          <pc:docMk/>
          <pc:sldMk cId="3452607634" sldId="791"/>
        </pc:sldMkLst>
        <pc:spChg chg="mod">
          <ac:chgData name="Christine Jost" userId="f856f163-953b-44f3-8ab3-03b09ab01720" providerId="ADAL" clId="{00693679-0BDD-4DD3-B7CD-D339CC24A1B9}" dt="2022-07-09T10:30:58.482" v="2128" actId="20577"/>
          <ac:spMkLst>
            <pc:docMk/>
            <pc:sldMk cId="3452607634" sldId="791"/>
            <ac:spMk id="4" creationId="{5D88E2AB-CBFF-4456-99B7-D64DA69227D9}"/>
          </ac:spMkLst>
        </pc:spChg>
        <pc:spChg chg="mod">
          <ac:chgData name="Christine Jost" userId="f856f163-953b-44f3-8ab3-03b09ab01720" providerId="ADAL" clId="{00693679-0BDD-4DD3-B7CD-D339CC24A1B9}" dt="2022-07-09T10:54:45.930" v="3109"/>
          <ac:spMkLst>
            <pc:docMk/>
            <pc:sldMk cId="3452607634" sldId="791"/>
            <ac:spMk id="29716" creationId="{00000000-0000-0000-0000-000000000000}"/>
          </ac:spMkLst>
        </pc:spChg>
      </pc:sldChg>
      <pc:sldChg chg="modSp mod">
        <pc:chgData name="Christine Jost" userId="f856f163-953b-44f3-8ab3-03b09ab01720" providerId="ADAL" clId="{00693679-0BDD-4DD3-B7CD-D339CC24A1B9}" dt="2022-07-09T10:47:24.725" v="2889" actId="20577"/>
        <pc:sldMkLst>
          <pc:docMk/>
          <pc:sldMk cId="2503194211" sldId="792"/>
        </pc:sldMkLst>
        <pc:spChg chg="mod">
          <ac:chgData name="Christine Jost" userId="f856f163-953b-44f3-8ab3-03b09ab01720" providerId="ADAL" clId="{00693679-0BDD-4DD3-B7CD-D339CC24A1B9}" dt="2022-07-09T10:23:56.511" v="1667" actId="20577"/>
          <ac:spMkLst>
            <pc:docMk/>
            <pc:sldMk cId="2503194211" sldId="792"/>
            <ac:spMk id="3" creationId="{AA3F033D-2F5F-4BA9-884E-0224675AD20F}"/>
          </ac:spMkLst>
        </pc:spChg>
        <pc:spChg chg="mod">
          <ac:chgData name="Christine Jost" userId="f856f163-953b-44f3-8ab3-03b09ab01720" providerId="ADAL" clId="{00693679-0BDD-4DD3-B7CD-D339CC24A1B9}" dt="2022-07-09T10:47:24.725" v="2889" actId="20577"/>
          <ac:spMkLst>
            <pc:docMk/>
            <pc:sldMk cId="2503194211" sldId="792"/>
            <ac:spMk id="29716" creationId="{00000000-0000-0000-0000-000000000000}"/>
          </ac:spMkLst>
        </pc:spChg>
        <pc:graphicFrameChg chg="mod modGraphic">
          <ac:chgData name="Christine Jost" userId="f856f163-953b-44f3-8ab3-03b09ab01720" providerId="ADAL" clId="{00693679-0BDD-4DD3-B7CD-D339CC24A1B9}" dt="2022-07-09T10:25:33.873" v="1702" actId="207"/>
          <ac:graphicFrameMkLst>
            <pc:docMk/>
            <pc:sldMk cId="2503194211" sldId="792"/>
            <ac:graphicFrameMk id="6" creationId="{2CC3822B-8EE6-43D0-AD7D-D7B78ECF3BE1}"/>
          </ac:graphicFrameMkLst>
        </pc:graphicFrameChg>
      </pc:sldChg>
      <pc:sldChg chg="modSp mod">
        <pc:chgData name="Christine Jost" userId="f856f163-953b-44f3-8ab3-03b09ab01720" providerId="ADAL" clId="{00693679-0BDD-4DD3-B7CD-D339CC24A1B9}" dt="2022-07-09T10:59:50.497" v="3213" actId="20577"/>
        <pc:sldMkLst>
          <pc:docMk/>
          <pc:sldMk cId="539970028" sldId="793"/>
        </pc:sldMkLst>
        <pc:spChg chg="mod">
          <ac:chgData name="Christine Jost" userId="f856f163-953b-44f3-8ab3-03b09ab01720" providerId="ADAL" clId="{00693679-0BDD-4DD3-B7CD-D339CC24A1B9}" dt="2022-07-09T09:46:20.501" v="55" actId="207"/>
          <ac:spMkLst>
            <pc:docMk/>
            <pc:sldMk cId="539970028" sldId="793"/>
            <ac:spMk id="4" creationId="{A6A27327-DB1C-4EF3-8FA2-A10DF7DB2B50}"/>
          </ac:spMkLst>
        </pc:spChg>
        <pc:spChg chg="mod">
          <ac:chgData name="Christine Jost" userId="f856f163-953b-44f3-8ab3-03b09ab01720" providerId="ADAL" clId="{00693679-0BDD-4DD3-B7CD-D339CC24A1B9}" dt="2022-07-09T10:59:50.497" v="3213" actId="20577"/>
          <ac:spMkLst>
            <pc:docMk/>
            <pc:sldMk cId="539970028" sldId="793"/>
            <ac:spMk id="29716" creationId="{00000000-0000-0000-0000-000000000000}"/>
          </ac:spMkLst>
        </pc:spChg>
      </pc:sldChg>
      <pc:sldChg chg="modSp mod">
        <pc:chgData name="Christine Jost" userId="f856f163-953b-44f3-8ab3-03b09ab01720" providerId="ADAL" clId="{00693679-0BDD-4DD3-B7CD-D339CC24A1B9}" dt="2022-07-09T10:23:45.069" v="1652" actId="6549"/>
        <pc:sldMkLst>
          <pc:docMk/>
          <pc:sldMk cId="3491595708" sldId="794"/>
        </pc:sldMkLst>
        <pc:spChg chg="mod">
          <ac:chgData name="Christine Jost" userId="f856f163-953b-44f3-8ab3-03b09ab01720" providerId="ADAL" clId="{00693679-0BDD-4DD3-B7CD-D339CC24A1B9}" dt="2022-07-09T10:22:40.897" v="1605" actId="20577"/>
          <ac:spMkLst>
            <pc:docMk/>
            <pc:sldMk cId="3491595708" sldId="794"/>
            <ac:spMk id="3" creationId="{156B83FC-25A3-44B2-9ABF-4705626AB921}"/>
          </ac:spMkLst>
        </pc:spChg>
        <pc:spChg chg="mod">
          <ac:chgData name="Christine Jost" userId="f856f163-953b-44f3-8ab3-03b09ab01720" providerId="ADAL" clId="{00693679-0BDD-4DD3-B7CD-D339CC24A1B9}" dt="2022-07-09T10:21:51.221" v="1598" actId="207"/>
          <ac:spMkLst>
            <pc:docMk/>
            <pc:sldMk cId="3491595708" sldId="794"/>
            <ac:spMk id="4" creationId="{A6A27327-DB1C-4EF3-8FA2-A10DF7DB2B50}"/>
          </ac:spMkLst>
        </pc:spChg>
        <pc:spChg chg="mod">
          <ac:chgData name="Christine Jost" userId="f856f163-953b-44f3-8ab3-03b09ab01720" providerId="ADAL" clId="{00693679-0BDD-4DD3-B7CD-D339CC24A1B9}" dt="2022-07-09T10:23:41.158" v="1651" actId="6549"/>
          <ac:spMkLst>
            <pc:docMk/>
            <pc:sldMk cId="3491595708" sldId="794"/>
            <ac:spMk id="6" creationId="{2B2A4A03-A875-40D1-8E06-0598F52A6477}"/>
          </ac:spMkLst>
        </pc:spChg>
        <pc:spChg chg="mod">
          <ac:chgData name="Christine Jost" userId="f856f163-953b-44f3-8ab3-03b09ab01720" providerId="ADAL" clId="{00693679-0BDD-4DD3-B7CD-D339CC24A1B9}" dt="2022-07-09T10:23:29.132" v="1650"/>
          <ac:spMkLst>
            <pc:docMk/>
            <pc:sldMk cId="3491595708" sldId="794"/>
            <ac:spMk id="8" creationId="{30CB9F6F-DD1C-48EF-984D-30E6EB63D340}"/>
          </ac:spMkLst>
        </pc:spChg>
        <pc:spChg chg="mod">
          <ac:chgData name="Christine Jost" userId="f856f163-953b-44f3-8ab3-03b09ab01720" providerId="ADAL" clId="{00693679-0BDD-4DD3-B7CD-D339CC24A1B9}" dt="2022-07-09T10:23:45.069" v="1652" actId="6549"/>
          <ac:spMkLst>
            <pc:docMk/>
            <pc:sldMk cId="3491595708" sldId="794"/>
            <ac:spMk id="10" creationId="{F489ECE7-6035-426A-B9FF-70F6248303BD}"/>
          </ac:spMkLst>
        </pc:spChg>
        <pc:graphicFrameChg chg="modGraphic">
          <ac:chgData name="Christine Jost" userId="f856f163-953b-44f3-8ab3-03b09ab01720" providerId="ADAL" clId="{00693679-0BDD-4DD3-B7CD-D339CC24A1B9}" dt="2022-07-09T10:23:00.659" v="1647" actId="20577"/>
          <ac:graphicFrameMkLst>
            <pc:docMk/>
            <pc:sldMk cId="3491595708" sldId="794"/>
            <ac:graphicFrameMk id="2" creationId="{0C460251-77A8-48CE-AADB-326E505C80B5}"/>
          </ac:graphicFrameMkLst>
        </pc:graphicFrame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pPr>
                <a:defRPr/>
              </a:pPr>
              <a:t>7/12/2022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63662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pPr>
                <a:defRPr/>
              </a:pPr>
              <a:t>7/12/2022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73667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25343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1200" dirty="0" smtClean="0">
                <a:latin typeface="Calibri" panose="020F0502020204030204" pitchFamily="34" charset="0"/>
                <a:ea typeface="Calibri" panose="020F0502020204030204" pitchFamily="34" charset="0"/>
              </a:rPr>
              <a:t>Key issues added during June and August meetings should be concluded in November.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12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(e.g. Resolve</a:t>
            </a:r>
            <a:r>
              <a:rPr lang="en-US" altLang="zh-CN" sz="1200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the ENs in the agreed key issues)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784189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3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150652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4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1653317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5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314659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6480442" y="85317"/>
            <a:ext cx="146367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de-DE" sz="1400" b="1" dirty="0">
                <a:effectLst/>
              </a:rPr>
              <a:t>S3-xxxxxx</a:t>
            </a:r>
            <a:endParaRPr lang="en-GB" altLang="en-US" sz="1400" b="1" dirty="0">
              <a:solidFill>
                <a:schemeClr val="bg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941790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200150"/>
            <a:ext cx="8388350" cy="5084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57954627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641FA1F3-DE19-45FD-B8B5-3A2B074D36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47252697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6E4C6B85-7DC2-4461-9553-374FD2539E1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SA2 150E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2977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538163" y="6462713"/>
            <a:ext cx="5473170" cy="242887"/>
          </a:xfrm>
          <a:prstGeom prst="rect">
            <a:avLst/>
          </a:prstGeom>
          <a:noFill/>
        </p:spPr>
        <p:txBody>
          <a:bodyPr anchor="ctr">
            <a:normAutofit fontScale="92500" lnSpcReduction="10000"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altLang="de-DE" sz="1200" dirty="0">
                <a:solidFill>
                  <a:schemeClr val="bg1"/>
                </a:solidFill>
              </a:rPr>
              <a:t>SA3#107Adhoc-e June 27</a:t>
            </a:r>
            <a:r>
              <a:rPr lang="en-GB" altLang="de-DE" sz="1200" baseline="30000" dirty="0">
                <a:solidFill>
                  <a:schemeClr val="bg1"/>
                </a:solidFill>
              </a:rPr>
              <a:t>th</a:t>
            </a:r>
            <a:r>
              <a:rPr lang="en-GB" altLang="de-DE" sz="1200" dirty="0">
                <a:solidFill>
                  <a:schemeClr val="bg1"/>
                </a:solidFill>
              </a:rPr>
              <a:t> –Jul1st, 2022</a:t>
            </a:r>
          </a:p>
          <a:p>
            <a:pPr>
              <a:defRPr/>
            </a:pPr>
            <a:endParaRPr lang="en-GB" sz="1200" spc="300" dirty="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pPr algn="ctr">
                <a:defRPr/>
              </a:pPr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2020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67" r:id="rId2"/>
    <p:sldLayoutId id="2147483768" r:id="rId3"/>
    <p:sldLayoutId id="2147483769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fr-FR" dirty="0"/>
              <a:t>SA WG3 Status report for </a:t>
            </a:r>
            <a:r>
              <a:rPr lang="fr-FR" dirty="0" smtClean="0"/>
              <a:t>FS_Ranging_SL_Sec</a:t>
            </a:r>
            <a:endParaRPr lang="en-GB" sz="3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sz="2000" b="1" dirty="0"/>
              <a:t/>
            </a:r>
            <a:br>
              <a:rPr lang="en-US" altLang="en-US" sz="2000" b="1" dirty="0"/>
            </a:br>
            <a:r>
              <a:rPr lang="en-GB" altLang="en-US" sz="1800" b="1" dirty="0" smtClean="0">
                <a:latin typeface="Arial" charset="0"/>
              </a:rPr>
              <a:t>Wei Lu</a:t>
            </a:r>
            <a:endParaRPr lang="en-GB" sz="1800" b="1" dirty="0">
              <a:latin typeface="Arial" charset="0"/>
            </a:endParaRPr>
          </a:p>
          <a:p>
            <a:pPr>
              <a:lnSpc>
                <a:spcPct val="80000"/>
              </a:lnSpc>
            </a:pPr>
            <a:r>
              <a:rPr lang="en-GB" sz="1800" b="1" dirty="0" smtClean="0">
                <a:latin typeface="Arial" charset="0"/>
              </a:rPr>
              <a:t>Xiaomi</a:t>
            </a:r>
            <a:endParaRPr lang="en-GB" sz="1800" b="1" dirty="0">
              <a:latin typeface="Arial" charset="0"/>
            </a:endParaRPr>
          </a:p>
          <a:p>
            <a:pPr>
              <a:lnSpc>
                <a:spcPct val="80000"/>
              </a:lnSpc>
              <a:defRPr/>
            </a:pPr>
            <a:endParaRPr lang="en-US" altLang="en-US" sz="2000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05791" y="1042564"/>
            <a:ext cx="8554481" cy="5273395"/>
          </a:xfrm>
        </p:spPr>
        <p:txBody>
          <a:bodyPr/>
          <a:lstStyle/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US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August meeting: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200" dirty="0">
                <a:latin typeface="Calibri" panose="020F0502020204030204" pitchFamily="34" charset="0"/>
                <a:ea typeface="Times New Roman" panose="02020603050405020304" pitchFamily="18" charset="0"/>
              </a:rPr>
              <a:t>Update the existing key issue as needed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2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Agree on key issue for Direct Communication security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200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Add new 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key issues based on </a:t>
            </a:r>
            <a:r>
              <a:rPr lang="en-US" sz="1200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the status 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of SA2 work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2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Start to add </a:t>
            </a:r>
            <a:r>
              <a:rPr lang="en-US" sz="1200" dirty="0">
                <a:latin typeface="Calibri" panose="020F0502020204030204" pitchFamily="34" charset="0"/>
                <a:ea typeface="Times New Roman" panose="02020603050405020304" pitchFamily="18" charset="0"/>
              </a:rPr>
              <a:t>solutions </a:t>
            </a:r>
            <a:r>
              <a:rPr lang="en-US" sz="12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for key issues</a:t>
            </a:r>
            <a:endParaRPr lang="en-US" sz="16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US" sz="1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October meeting: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200" dirty="0">
                <a:latin typeface="Calibri" panose="020F0502020204030204" pitchFamily="34" charset="0"/>
                <a:ea typeface="Calibri" panose="020F0502020204030204" pitchFamily="34" charset="0"/>
              </a:rPr>
              <a:t>Last meeting to </a:t>
            </a:r>
            <a:r>
              <a:rPr lang="en-US" sz="1200" dirty="0" smtClean="0">
                <a:latin typeface="Calibri" panose="020F0502020204030204" pitchFamily="34" charset="0"/>
                <a:ea typeface="Calibri" panose="020F0502020204030204" pitchFamily="34" charset="0"/>
              </a:rPr>
              <a:t>add/update key </a:t>
            </a:r>
            <a:r>
              <a:rPr lang="en-US" sz="1200" dirty="0">
                <a:latin typeface="Calibri" panose="020F0502020204030204" pitchFamily="34" charset="0"/>
                <a:ea typeface="Calibri" panose="020F0502020204030204" pitchFamily="34" charset="0"/>
              </a:rPr>
              <a:t>issues, based on progress at SA2’s August meeting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200" dirty="0" smtClean="0">
                <a:latin typeface="Calibri" panose="020F0502020204030204" pitchFamily="34" charset="0"/>
                <a:ea typeface="Calibri" panose="020F0502020204030204" pitchFamily="34" charset="0"/>
              </a:rPr>
              <a:t>Add </a:t>
            </a:r>
            <a:r>
              <a:rPr lang="en-US" sz="1200" dirty="0">
                <a:latin typeface="Calibri" panose="020F0502020204030204" pitchFamily="34" charset="0"/>
                <a:ea typeface="Calibri" panose="020F0502020204030204" pitchFamily="34" charset="0"/>
              </a:rPr>
              <a:t>solutions </a:t>
            </a:r>
            <a:r>
              <a:rPr lang="en-US" altLang="zh-CN" sz="1200" dirty="0">
                <a:latin typeface="Calibri" panose="020F0502020204030204" pitchFamily="34" charset="0"/>
                <a:ea typeface="Times New Roman" panose="02020603050405020304" pitchFamily="18" charset="0"/>
              </a:rPr>
              <a:t>for key </a:t>
            </a:r>
            <a:r>
              <a:rPr lang="en-US" altLang="zh-CN" sz="12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issues</a:t>
            </a:r>
            <a:r>
              <a:rPr lang="en-US" altLang="zh-CN" sz="1200" dirty="0">
                <a:latin typeface="Calibri" panose="020F0502020204030204" pitchFamily="34" charset="0"/>
                <a:ea typeface="Times New Roman" panose="02020603050405020304" pitchFamily="18" charset="0"/>
              </a:rPr>
              <a:t> and update existing solutions as needed</a:t>
            </a:r>
            <a:endParaRPr lang="en-US" sz="1200" dirty="0" smtClean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200" dirty="0" smtClean="0">
                <a:latin typeface="Calibri" panose="020F0502020204030204" pitchFamily="34" charset="0"/>
                <a:ea typeface="Calibri" panose="020F0502020204030204" pitchFamily="34" charset="0"/>
              </a:rPr>
              <a:t>Start to add </a:t>
            </a:r>
            <a:r>
              <a:rPr lang="en-US" sz="1200" dirty="0" smtClean="0">
                <a:latin typeface="Calibri" panose="020F0502020204030204" pitchFamily="34" charset="0"/>
                <a:ea typeface="Calibri" panose="020F0502020204030204" pitchFamily="34" charset="0"/>
              </a:rPr>
              <a:t>solution </a:t>
            </a:r>
            <a:r>
              <a:rPr lang="en-US" sz="1200" dirty="0">
                <a:latin typeface="Calibri" panose="020F0502020204030204" pitchFamily="34" charset="0"/>
                <a:ea typeface="Calibri" panose="020F0502020204030204" pitchFamily="34" charset="0"/>
              </a:rPr>
              <a:t>evaluations</a:t>
            </a:r>
            <a:endParaRPr lang="en-US" sz="16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US" sz="1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November meeting: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200" dirty="0">
                <a:latin typeface="Calibri" panose="020F0502020204030204" pitchFamily="34" charset="0"/>
                <a:ea typeface="Calibri" panose="020F0502020204030204" pitchFamily="34" charset="0"/>
              </a:rPr>
              <a:t>Last meeting to add new </a:t>
            </a:r>
            <a:r>
              <a:rPr lang="en-US" sz="1200" dirty="0" smtClean="0">
                <a:latin typeface="Calibri" panose="020F0502020204030204" pitchFamily="34" charset="0"/>
                <a:ea typeface="Calibri" panose="020F0502020204030204" pitchFamily="34" charset="0"/>
              </a:rPr>
              <a:t>solutions</a:t>
            </a:r>
            <a:r>
              <a:rPr lang="en-US" altLang="zh-CN" sz="1200" dirty="0">
                <a:latin typeface="Calibri" panose="020F0502020204030204" pitchFamily="34" charset="0"/>
                <a:ea typeface="Times New Roman" panose="02020603050405020304" pitchFamily="18" charset="0"/>
              </a:rPr>
              <a:t> and update existing solutions as needed</a:t>
            </a:r>
            <a:endParaRPr lang="en-US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2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Add solution evaluations</a:t>
            </a:r>
            <a:endParaRPr lang="en-US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200" dirty="0" smtClean="0">
                <a:latin typeface="Calibri" panose="020F0502020204030204" pitchFamily="34" charset="0"/>
                <a:ea typeface="Calibri" panose="020F0502020204030204" pitchFamily="34" charset="0"/>
              </a:rPr>
              <a:t>Start to add conclusions</a:t>
            </a:r>
            <a:r>
              <a:rPr lang="en-US" sz="1200" dirty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1200" dirty="0" smtClean="0">
                <a:latin typeface="Calibri" panose="020F0502020204030204" pitchFamily="34" charset="0"/>
                <a:ea typeface="Calibri" panose="020F0502020204030204" pitchFamily="34" charset="0"/>
              </a:rPr>
              <a:t>for key issues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200" dirty="0" smtClean="0">
                <a:latin typeface="Calibri" panose="020F0502020204030204" pitchFamily="34" charset="0"/>
                <a:ea typeface="Calibri" panose="020F0502020204030204" pitchFamily="34" charset="0"/>
              </a:rPr>
              <a:t>Agree </a:t>
            </a:r>
            <a:r>
              <a:rPr lang="en-US" sz="1200" dirty="0">
                <a:latin typeface="Calibri" panose="020F0502020204030204" pitchFamily="34" charset="0"/>
                <a:ea typeface="Calibri" panose="020F0502020204030204" pitchFamily="34" charset="0"/>
              </a:rPr>
              <a:t>on WID with first set of objectives</a:t>
            </a:r>
            <a:endParaRPr lang="en-US" sz="16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US" sz="1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January/February meeting: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Start normative </a:t>
            </a:r>
            <a:r>
              <a:rPr lang="en-US" sz="12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work</a:t>
            </a:r>
            <a:endParaRPr lang="en-US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2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Complete the conclusions </a:t>
            </a: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for key </a:t>
            </a:r>
            <a:r>
              <a:rPr lang="en-US" sz="12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issues </a:t>
            </a:r>
            <a:endParaRPr lang="en-US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200" dirty="0">
                <a:latin typeface="Calibri" panose="020F0502020204030204" pitchFamily="34" charset="0"/>
                <a:ea typeface="Calibri" panose="020F0502020204030204" pitchFamily="34" charset="0"/>
              </a:rPr>
              <a:t>Last meeting for extending WID objectives</a:t>
            </a:r>
            <a:endParaRPr lang="en-US" sz="16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US" sz="1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April meeting: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200" dirty="0">
                <a:latin typeface="Calibri" panose="020F0502020204030204" pitchFamily="34" charset="0"/>
                <a:ea typeface="Calibri" panose="020F0502020204030204" pitchFamily="34" charset="0"/>
              </a:rPr>
              <a:t>Normative work</a:t>
            </a:r>
            <a:endParaRPr lang="en-US" sz="16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US" sz="1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May meeting: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Finalize normative work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endParaRPr lang="en-US" altLang="zh-CN" sz="12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56B83FC-25A3-44B2-9ABF-4705626AB921}"/>
              </a:ext>
            </a:extLst>
          </p:cNvPr>
          <p:cNvSpPr txBox="1"/>
          <p:nvPr/>
        </p:nvSpPr>
        <p:spPr>
          <a:xfrm>
            <a:off x="405791" y="754743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 err="1">
                <a:solidFill>
                  <a:srgbClr val="FF0000"/>
                </a:solidFill>
              </a:rPr>
              <a:t>Overall</a:t>
            </a:r>
            <a:r>
              <a:rPr lang="fr-FR" sz="1800" dirty="0">
                <a:solidFill>
                  <a:srgbClr val="FF0000"/>
                </a:solidFill>
              </a:rPr>
              <a:t> plan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6A27327-DB1C-4EF3-8FA2-A10DF7DB2B50}"/>
              </a:ext>
            </a:extLst>
          </p:cNvPr>
          <p:cNvSpPr txBox="1"/>
          <p:nvPr/>
        </p:nvSpPr>
        <p:spPr>
          <a:xfrm>
            <a:off x="1303020" y="377190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rgbClr val="FF0000"/>
                </a:solidFill>
              </a:rPr>
              <a:t>FS_Ranging_SL_Sec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>
                <a:solidFill>
                  <a:srgbClr val="FF0000"/>
                </a:solidFill>
              </a:rPr>
              <a:t>Status  </a:t>
            </a:r>
          </a:p>
        </p:txBody>
      </p:sp>
    </p:spTree>
    <p:extLst>
      <p:ext uri="{BB962C8B-B14F-4D97-AF65-F5344CB8AC3E}">
        <p14:creationId xmlns:p14="http://schemas.microsoft.com/office/powerpoint/2010/main" val="539970028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4">
            <a:extLst>
              <a:ext uri="{FF2B5EF4-FFF2-40B4-BE49-F238E27FC236}">
                <a16:creationId xmlns:a16="http://schemas.microsoft.com/office/drawing/2014/main" id="{0C460251-77A8-48CE-AADB-326E505C80B5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084476663"/>
              </p:ext>
            </p:extLst>
          </p:nvPr>
        </p:nvGraphicFramePr>
        <p:xfrm>
          <a:off x="405791" y="1293558"/>
          <a:ext cx="7578090" cy="35632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41259">
                  <a:extLst>
                    <a:ext uri="{9D8B030D-6E8A-4147-A177-3AD203B41FA5}">
                      <a16:colId xmlns:a16="http://schemas.microsoft.com/office/drawing/2014/main" val="1084802273"/>
                    </a:ext>
                  </a:extLst>
                </a:gridCol>
                <a:gridCol w="1510801">
                  <a:extLst>
                    <a:ext uri="{9D8B030D-6E8A-4147-A177-3AD203B41FA5}">
                      <a16:colId xmlns:a16="http://schemas.microsoft.com/office/drawing/2014/main" val="2334763832"/>
                    </a:ext>
                  </a:extLst>
                </a:gridCol>
                <a:gridCol w="2526030">
                  <a:extLst>
                    <a:ext uri="{9D8B030D-6E8A-4147-A177-3AD203B41FA5}">
                      <a16:colId xmlns:a16="http://schemas.microsoft.com/office/drawing/2014/main" val="368405616"/>
                    </a:ext>
                  </a:extLst>
                </a:gridCol>
              </a:tblGrid>
              <a:tr h="570784">
                <a:tc>
                  <a:txBody>
                    <a:bodyPr/>
                    <a:lstStyle/>
                    <a:p>
                      <a:r>
                        <a:rPr lang="en-US" dirty="0"/>
                        <a:t>Key Issues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 Solutions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 Solution status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59629202"/>
                  </a:ext>
                </a:extLst>
              </a:tr>
              <a:tr h="570784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Privacy protection for Ranging/SL Positioning services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None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2544180"/>
                  </a:ext>
                </a:extLst>
              </a:tr>
              <a:tr h="570784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Authorization for Ranging/</a:t>
                      </a:r>
                      <a:r>
                        <a:rPr lang="en-US" sz="1800" dirty="0" err="1" smtClean="0"/>
                        <a:t>Sidelink</a:t>
                      </a:r>
                      <a:r>
                        <a:rPr lang="en-US" sz="1800" dirty="0" smtClean="0"/>
                        <a:t> Positioning Service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dirty="0" smtClean="0"/>
                        <a:t>None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3291565"/>
                  </a:ext>
                </a:extLst>
              </a:tr>
              <a:tr h="570784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Protection of discovery procedure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dirty="0" smtClean="0"/>
                        <a:t>None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437073"/>
                  </a:ext>
                </a:extLst>
              </a:tr>
              <a:tr h="57078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2758124"/>
                  </a:ext>
                </a:extLst>
              </a:tr>
              <a:tr h="57078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94121967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156B83FC-25A3-44B2-9ABF-4705626AB921}"/>
              </a:ext>
            </a:extLst>
          </p:cNvPr>
          <p:cNvSpPr txBox="1"/>
          <p:nvPr/>
        </p:nvSpPr>
        <p:spPr>
          <a:xfrm>
            <a:off x="405791" y="754743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>
                <a:solidFill>
                  <a:srgbClr val="FF0000"/>
                </a:solidFill>
              </a:rPr>
              <a:t>TR </a:t>
            </a:r>
            <a:r>
              <a:rPr lang="fr-FR" sz="1800" dirty="0" smtClean="0">
                <a:solidFill>
                  <a:srgbClr val="FF0000"/>
                </a:solidFill>
              </a:rPr>
              <a:t>33.893 </a:t>
            </a:r>
            <a:r>
              <a:rPr lang="fr-FR" sz="1800" dirty="0">
                <a:solidFill>
                  <a:srgbClr val="FF0000"/>
                </a:solidFill>
              </a:rPr>
              <a:t>Summary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6A27327-DB1C-4EF3-8FA2-A10DF7DB2B50}"/>
              </a:ext>
            </a:extLst>
          </p:cNvPr>
          <p:cNvSpPr txBox="1"/>
          <p:nvPr/>
        </p:nvSpPr>
        <p:spPr>
          <a:xfrm>
            <a:off x="1303020" y="223301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rgbClr val="FF0000"/>
                </a:solidFill>
              </a:rPr>
              <a:t>FS_Ranging_SL_Sec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>
                <a:solidFill>
                  <a:srgbClr val="FF0000"/>
                </a:solidFill>
              </a:rPr>
              <a:t>Status 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B2A4A03-A875-40D1-8E06-0598F52A6477}"/>
              </a:ext>
            </a:extLst>
          </p:cNvPr>
          <p:cNvSpPr txBox="1"/>
          <p:nvPr/>
        </p:nvSpPr>
        <p:spPr>
          <a:xfrm>
            <a:off x="880110" y="5157371"/>
            <a:ext cx="1394460" cy="707886"/>
          </a:xfrm>
          <a:prstGeom prst="rect">
            <a:avLst/>
          </a:prstGeom>
          <a:noFill/>
          <a:ln w="31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2A6EA8"/>
                </a:solidFill>
              </a:rPr>
              <a:t>SA3#107 Adhoc-3 Jun27-July1st 2022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Key Issues</a:t>
            </a:r>
          </a:p>
          <a:p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0CB9F6F-DD1C-48EF-984D-30E6EB63D340}"/>
              </a:ext>
            </a:extLst>
          </p:cNvPr>
          <p:cNvSpPr txBox="1"/>
          <p:nvPr/>
        </p:nvSpPr>
        <p:spPr>
          <a:xfrm>
            <a:off x="3017520" y="5157371"/>
            <a:ext cx="1394460" cy="861774"/>
          </a:xfrm>
          <a:prstGeom prst="rect">
            <a:avLst/>
          </a:prstGeom>
          <a:noFill/>
          <a:ln w="31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2A6EA8"/>
                </a:solidFill>
              </a:rPr>
              <a:t>SA3#108  </a:t>
            </a:r>
          </a:p>
          <a:p>
            <a:r>
              <a:rPr lang="en-US" dirty="0">
                <a:solidFill>
                  <a:srgbClr val="2A6EA8"/>
                </a:solidFill>
              </a:rPr>
              <a:t>Aug 22-26, 2022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Key Issues and Solution proposals</a:t>
            </a:r>
          </a:p>
          <a:p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4767D1A-D9CE-4CF3-B74B-B07B567A9B03}"/>
              </a:ext>
            </a:extLst>
          </p:cNvPr>
          <p:cNvSpPr txBox="1"/>
          <p:nvPr/>
        </p:nvSpPr>
        <p:spPr>
          <a:xfrm>
            <a:off x="4815840" y="5157371"/>
            <a:ext cx="1394460" cy="1015663"/>
          </a:xfrm>
          <a:prstGeom prst="rect">
            <a:avLst/>
          </a:prstGeom>
          <a:noFill/>
          <a:ln w="31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2A6EA8"/>
                </a:solidFill>
              </a:rPr>
              <a:t>SA3#108 </a:t>
            </a:r>
            <a:r>
              <a:rPr lang="en-US" dirty="0" err="1">
                <a:solidFill>
                  <a:srgbClr val="2A6EA8"/>
                </a:solidFill>
              </a:rPr>
              <a:t>Adhoc</a:t>
            </a:r>
            <a:r>
              <a:rPr lang="en-US" dirty="0">
                <a:solidFill>
                  <a:srgbClr val="2A6EA8"/>
                </a:solidFill>
              </a:rPr>
              <a:t>-e Oct 10-14, 2022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Deadline to introduce new Key Issues</a:t>
            </a:r>
          </a:p>
          <a:p>
            <a:endParaRPr 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489ECE7-6035-426A-B9FF-70F6248303BD}"/>
              </a:ext>
            </a:extLst>
          </p:cNvPr>
          <p:cNvSpPr txBox="1"/>
          <p:nvPr/>
        </p:nvSpPr>
        <p:spPr>
          <a:xfrm>
            <a:off x="6530340" y="5157371"/>
            <a:ext cx="1394460" cy="707886"/>
          </a:xfrm>
          <a:prstGeom prst="rect">
            <a:avLst/>
          </a:prstGeom>
          <a:noFill/>
          <a:ln w="31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2A6EA8"/>
                </a:solidFill>
              </a:rPr>
              <a:t>SA3#109  </a:t>
            </a:r>
          </a:p>
          <a:p>
            <a:r>
              <a:rPr lang="en-US" dirty="0">
                <a:solidFill>
                  <a:srgbClr val="2A6EA8"/>
                </a:solidFill>
              </a:rPr>
              <a:t>Nov 14-18, 2022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Conclusions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1595708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34974" y="2456862"/>
            <a:ext cx="8554481" cy="354828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General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400" dirty="0"/>
              <a:t>TR </a:t>
            </a:r>
            <a:r>
              <a:rPr lang="de-DE" altLang="de-DE" sz="1400" dirty="0" smtClean="0"/>
              <a:t>33.893 </a:t>
            </a:r>
            <a:r>
              <a:rPr lang="de-DE" altLang="de-DE" sz="1400" dirty="0"/>
              <a:t>v0.1.0 contains </a:t>
            </a:r>
            <a:r>
              <a:rPr lang="de-DE" altLang="de-DE" sz="1400" dirty="0" smtClean="0"/>
              <a:t>the scope </a:t>
            </a:r>
            <a:r>
              <a:rPr lang="de-DE" altLang="de-DE" sz="1400" dirty="0"/>
              <a:t>and </a:t>
            </a:r>
            <a:r>
              <a:rPr lang="de-DE" altLang="de-DE" sz="1400" dirty="0" smtClean="0"/>
              <a:t>three</a:t>
            </a:r>
            <a:r>
              <a:rPr lang="de-DE" altLang="de-DE" sz="1400" dirty="0" smtClean="0"/>
              <a:t> </a:t>
            </a:r>
            <a:r>
              <a:rPr lang="de-DE" altLang="de-DE" sz="1400" dirty="0"/>
              <a:t>key </a:t>
            </a:r>
            <a:r>
              <a:rPr lang="de-DE" altLang="de-DE" sz="1400" dirty="0" smtClean="0"/>
              <a:t>issues </a:t>
            </a:r>
            <a:endParaRPr lang="de-DE" altLang="de-DE" sz="14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de-DE" altLang="de-DE" sz="1200" b="1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 err="1"/>
              <a:t>Dependencies</a:t>
            </a:r>
            <a:r>
              <a:rPr lang="de-DE" altLang="de-DE" sz="1600" b="1" dirty="0"/>
              <a:t>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1600" dirty="0"/>
              <a:t>SA2’s work on </a:t>
            </a:r>
            <a:r>
              <a:rPr lang="en-US" sz="1600" dirty="0" err="1"/>
              <a:t>FS_Ranging_SL</a:t>
            </a:r>
            <a:r>
              <a:rPr lang="en-US" sz="1600" dirty="0"/>
              <a:t>, </a:t>
            </a:r>
            <a:r>
              <a:rPr lang="en-US" sz="1600" dirty="0"/>
              <a:t>TR </a:t>
            </a:r>
            <a:r>
              <a:rPr lang="en-US" sz="1600" dirty="0" smtClean="0"/>
              <a:t>23.700-86 v0.3.0</a:t>
            </a:r>
            <a:r>
              <a:rPr lang="en-US" sz="1600" dirty="0"/>
              <a:t>, completion rate </a:t>
            </a:r>
            <a:r>
              <a:rPr lang="en-US" sz="1600" dirty="0" smtClean="0"/>
              <a:t>60</a:t>
            </a:r>
            <a:r>
              <a:rPr lang="en-US" sz="1600" dirty="0"/>
              <a:t>%, end date </a:t>
            </a:r>
            <a:r>
              <a:rPr lang="en-US" sz="1600" dirty="0" smtClean="0"/>
              <a:t>Dec-2021.</a:t>
            </a:r>
            <a:endParaRPr lang="en-US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zh-CN" sz="1600" dirty="0" smtClean="0"/>
              <a:t>Next </a:t>
            </a:r>
            <a:r>
              <a:rPr lang="en-US" altLang="zh-CN" sz="1600" dirty="0"/>
              <a:t>SA2 meeting 17-26 August 2022, i.e. SA2 will not have progressed at SA3’s August meeting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A3F033D-2F5F-4BA9-884E-0224675AD20F}"/>
              </a:ext>
            </a:extLst>
          </p:cNvPr>
          <p:cNvSpPr txBox="1"/>
          <p:nvPr/>
        </p:nvSpPr>
        <p:spPr>
          <a:xfrm>
            <a:off x="811530" y="411480"/>
            <a:ext cx="580644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 smtClean="0">
                <a:solidFill>
                  <a:srgbClr val="FF0000"/>
                </a:solidFill>
              </a:rPr>
              <a:t>FS_Ranging_SL_Sec</a:t>
            </a:r>
            <a:r>
              <a:rPr lang="en-US" sz="2000" dirty="0" smtClean="0">
                <a:solidFill>
                  <a:srgbClr val="FF0000"/>
                </a:solidFill>
              </a:rPr>
              <a:t>  </a:t>
            </a:r>
            <a:r>
              <a:rPr lang="en-US" sz="2000" dirty="0">
                <a:solidFill>
                  <a:srgbClr val="FF0000"/>
                </a:solidFill>
              </a:rPr>
              <a:t>status after SA3#107Adhoc-e 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2CC3822B-8EE6-43D0-AD7D-D7B78ECF3B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0173732"/>
              </p:ext>
            </p:extLst>
          </p:nvPr>
        </p:nvGraphicFramePr>
        <p:xfrm>
          <a:off x="301625" y="1287463"/>
          <a:ext cx="8687186" cy="871225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9328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203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291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67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232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6736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5621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268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37858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2313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err="1"/>
                        <a:t>Rel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WG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New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595"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960036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200" b="1" i="0" u="none" strike="noStrike" kern="1200" dirty="0" smtClean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Study on Security Aspects of Ranging Based Services and </a:t>
                      </a:r>
                      <a:r>
                        <a:rPr lang="en-US" sz="1200" b="1" i="0" u="none" strike="noStrike" kern="1200" dirty="0" err="1" smtClean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Sidelink</a:t>
                      </a:r>
                      <a:r>
                        <a:rPr lang="en-US" sz="1200" b="1" i="0" u="none" strike="noStrike" kern="1200" dirty="0" smtClean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Positioning</a:t>
                      </a:r>
                      <a:endParaRPr lang="en-GB" sz="1200" b="1" i="0" u="none" strike="noStrike" kern="1200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r>
                        <a:rPr lang="en-GB" sz="1200" b="1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FS_Ranging_SL_Sec</a:t>
                      </a:r>
                      <a:endParaRPr lang="en-GB" sz="12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Rel-18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Mar-2023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10%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TR </a:t>
                      </a:r>
                      <a:r>
                        <a:rPr lang="en-GB" sz="1200" dirty="0" smtClean="0">
                          <a:solidFill>
                            <a:schemeClr val="tx1"/>
                          </a:solidFill>
                        </a:rPr>
                        <a:t>33.893</a:t>
                      </a:r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03194211"/>
      </p:ext>
    </p:extLst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05791" y="1042564"/>
            <a:ext cx="8554481" cy="5273395"/>
          </a:xfrm>
        </p:spPr>
        <p:txBody>
          <a:bodyPr/>
          <a:lstStyle/>
          <a:p>
            <a:pPr marL="457200" lvl="1" indent="-457200">
              <a:spcBef>
                <a:spcPts val="0"/>
              </a:spcBef>
              <a:spcAft>
                <a:spcPts val="300"/>
              </a:spcAft>
              <a:buBlip>
                <a:blip r:embed="rId3"/>
              </a:buBlip>
            </a:pPr>
            <a:r>
              <a:rPr lang="en-US" altLang="zh-CN" sz="1400" b="1" dirty="0"/>
              <a:t>SA2/RAN impacts and dependencies</a:t>
            </a:r>
            <a:r>
              <a:rPr lang="en-US" altLang="zh-CN" sz="1400" dirty="0"/>
              <a:t>:</a:t>
            </a:r>
            <a:endParaRPr lang="de-DE" altLang="zh-CN" sz="1400" dirty="0"/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altLang="zh-CN" sz="1200" dirty="0"/>
              <a:t>None for RAN and none determined yet for SA2</a:t>
            </a:r>
          </a:p>
          <a:p>
            <a:pPr lvl="0">
              <a:spcBef>
                <a:spcPts val="0"/>
              </a:spcBef>
              <a:spcAft>
                <a:spcPts val="300"/>
              </a:spcAft>
            </a:pPr>
            <a:endParaRPr lang="de-DE" sz="1400" b="1" dirty="0" smtClean="0"/>
          </a:p>
          <a:p>
            <a:pPr lvl="0">
              <a:spcBef>
                <a:spcPts val="0"/>
              </a:spcBef>
              <a:spcAft>
                <a:spcPts val="300"/>
              </a:spcAft>
            </a:pPr>
            <a:r>
              <a:rPr lang="de-DE" sz="1400" b="1" dirty="0" smtClean="0"/>
              <a:t>Contentious </a:t>
            </a:r>
            <a:r>
              <a:rPr lang="de-DE" sz="1400" b="1" dirty="0"/>
              <a:t>Issue</a:t>
            </a:r>
            <a:r>
              <a:rPr lang="de-DE" sz="1400" dirty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sz="1200" dirty="0"/>
              <a:t>Key issue on </a:t>
            </a:r>
            <a:r>
              <a:rPr lang="en-US" sz="1200" dirty="0" smtClean="0"/>
              <a:t>Direct Communication Security was </a:t>
            </a:r>
            <a:r>
              <a:rPr lang="en-US" sz="1200" dirty="0"/>
              <a:t>not agreed at SA3#107adhoc-e</a:t>
            </a:r>
            <a:endParaRPr lang="de-DE" sz="1200" dirty="0"/>
          </a:p>
          <a:p>
            <a:pPr>
              <a:spcBef>
                <a:spcPts val="0"/>
              </a:spcBef>
              <a:spcAft>
                <a:spcPts val="300"/>
              </a:spcAft>
            </a:pPr>
            <a:endParaRPr lang="de-DE" sz="1400" b="1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de-DE" sz="1400" b="1" dirty="0"/>
              <a:t>Focus for the Next Meeting (August)</a:t>
            </a:r>
            <a:r>
              <a:rPr lang="de-DE" sz="1400" dirty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sz="1200" dirty="0"/>
              <a:t>Agree on key issue for </a:t>
            </a:r>
            <a:r>
              <a:rPr lang="en-US" altLang="zh-CN" sz="1200" dirty="0"/>
              <a:t>Direct Communication </a:t>
            </a:r>
            <a:r>
              <a:rPr lang="en-US" altLang="zh-CN" sz="1200" dirty="0" smtClean="0"/>
              <a:t>Security</a:t>
            </a:r>
            <a:r>
              <a:rPr lang="en-US" sz="1200" dirty="0" smtClean="0"/>
              <a:t> </a:t>
            </a:r>
            <a:endParaRPr lang="en-US" sz="1200" dirty="0"/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sz="1200" dirty="0"/>
              <a:t>Add further key issues based on current status of SA2 work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sz="1200" dirty="0"/>
              <a:t>Add solutions for </a:t>
            </a:r>
            <a:r>
              <a:rPr lang="en-US" sz="1200" dirty="0" smtClean="0"/>
              <a:t>the agreed key issues</a:t>
            </a:r>
            <a:endParaRPr lang="en-US" sz="1200" dirty="0"/>
          </a:p>
          <a:p>
            <a:pPr marL="0" indent="0">
              <a:spcBef>
                <a:spcPts val="0"/>
              </a:spcBef>
              <a:spcAft>
                <a:spcPts val="300"/>
              </a:spcAft>
              <a:buNone/>
            </a:pPr>
            <a:endParaRPr lang="en-US" altLang="zh-CN" sz="1400" b="1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altLang="zh-CN" sz="1400" b="1" dirty="0"/>
              <a:t>Overall Plan</a:t>
            </a:r>
            <a:r>
              <a:rPr lang="en-US" altLang="zh-CN" sz="1400" dirty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altLang="zh-CN" sz="1200" dirty="0"/>
              <a:t>See dedicated slide</a:t>
            </a:r>
          </a:p>
          <a:p>
            <a:pPr>
              <a:spcBef>
                <a:spcPts val="0"/>
              </a:spcBef>
              <a:spcAft>
                <a:spcPts val="300"/>
              </a:spcAft>
            </a:pPr>
            <a:endParaRPr lang="en-US" altLang="zh-CN" sz="1400" b="1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altLang="zh-CN" sz="1400" b="1" dirty="0"/>
              <a:t>Risks: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GB" altLang="zh-CN" sz="1200" dirty="0"/>
              <a:t>None </a:t>
            </a:r>
            <a:r>
              <a:rPr lang="en-GB" altLang="zh-CN" sz="1200" dirty="0" smtClean="0"/>
              <a:t>identified</a:t>
            </a:r>
            <a:endParaRPr lang="fr-FR" altLang="zh-CN" sz="1200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5D88E2AB-CBFF-4456-99B7-D64DA69227D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5791" y="311208"/>
            <a:ext cx="68278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rgbClr val="FF0000"/>
                </a:solidFill>
              </a:rPr>
              <a:t>FS_Ranging_SL_SEC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>
                <a:solidFill>
                  <a:srgbClr val="FF0000"/>
                </a:solidFill>
              </a:rPr>
              <a:t>status after SA3#107Adhoc-e </a:t>
            </a:r>
          </a:p>
        </p:txBody>
      </p:sp>
    </p:spTree>
    <p:extLst>
      <p:ext uri="{BB962C8B-B14F-4D97-AF65-F5344CB8AC3E}">
        <p14:creationId xmlns:p14="http://schemas.microsoft.com/office/powerpoint/2010/main" val="3452607634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17A4B69EF56E94C827924DC4B490231" ma:contentTypeVersion="16" ma:contentTypeDescription="Create a new document." ma:contentTypeScope="" ma:versionID="9912d19776983c6aade29a3686f1c79f">
  <xsd:schema xmlns:xsd="http://www.w3.org/2001/XMLSchema" xmlns:xs="http://www.w3.org/2001/XMLSchema" xmlns:p="http://schemas.microsoft.com/office/2006/metadata/properties" xmlns:ns3="71c5aaf6-e6ce-465b-b873-5148d2a4c105" xmlns:ns4="e0d6c333-3612-4d65-a7f4-5976eb42d46a" xmlns:ns5="c67c731b-696e-4d20-8664-fee8943d9cc6" targetNamespace="http://schemas.microsoft.com/office/2006/metadata/properties" ma:root="true" ma:fieldsID="b1f01fd908848de894b0fc5cac9f1093" ns3:_="" ns4:_="" ns5:_="">
    <xsd:import namespace="71c5aaf6-e6ce-465b-b873-5148d2a4c105"/>
    <xsd:import namespace="e0d6c333-3612-4d65-a7f4-5976eb42d46a"/>
    <xsd:import namespace="c67c731b-696e-4d20-8664-fee8943d9cc6"/>
    <xsd:element name="properties">
      <xsd:complexType>
        <xsd:sequence>
          <xsd:element name="documentManagement">
            <xsd:complexType>
              <xsd:all>
                <xsd:element ref="ns3:_dlc_DocId" minOccurs="0"/>
                <xsd:element ref="ns3:_dlc_DocIdUrl" minOccurs="0"/>
                <xsd:element ref="ns3:_dlc_DocIdPersistId" minOccurs="0"/>
                <xsd:element ref="ns3:HideFromDelve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Location" minOccurs="0"/>
                <xsd:element ref="ns5:SharedWithUsers" minOccurs="0"/>
                <xsd:element ref="ns5:SharedWithDetails" minOccurs="0"/>
                <xsd:element ref="ns5:SharingHintHash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c5aaf6-e6ce-465b-b873-5148d2a4c105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HideFromDelve" ma:index="11" nillable="true" ma:displayName="HideFromDelve" ma:default="0" ma:internalName="HideFromDelv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0d6c333-3612-4d65-a7f4-5976eb42d46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ServiceAutoKeyPoints" ma:index="2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7c731b-696e-4d20-8664-fee8943d9cc6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haredContentType xmlns="Microsoft.SharePoint.Taxonomy.ContentTypeSync" SourceId="34c87397-5fc1-491e-85e7-d6110dbe9cbd" ContentTypeId="0x0101" PreviousValue="false"/>
</file>

<file path=customXml/item3.xml><?xml version="1.0" encoding="utf-8"?>
<?mso-contentType ?>
<spe:Receivers xmlns:spe="http://schemas.microsoft.com/sharepoint/events"/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5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HideFromDelve xmlns="71c5aaf6-e6ce-465b-b873-5148d2a4c105">false</HideFromDelve>
  </documentManagement>
</p:properties>
</file>

<file path=customXml/itemProps1.xml><?xml version="1.0" encoding="utf-8"?>
<ds:datastoreItem xmlns:ds="http://schemas.openxmlformats.org/officeDocument/2006/customXml" ds:itemID="{A72B9F3D-C684-4F3E-9670-5E464CA8BA2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c5aaf6-e6ce-465b-b873-5148d2a4c105"/>
    <ds:schemaRef ds:uri="e0d6c333-3612-4d65-a7f4-5976eb42d46a"/>
    <ds:schemaRef ds:uri="c67c731b-696e-4d20-8664-fee8943d9cc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89FBBD8-3D06-492C-9E53-CCC01A1B933A}">
  <ds:schemaRefs>
    <ds:schemaRef ds:uri="Microsoft.SharePoint.Taxonomy.ContentTypeSync"/>
  </ds:schemaRefs>
</ds:datastoreItem>
</file>

<file path=customXml/itemProps3.xml><?xml version="1.0" encoding="utf-8"?>
<ds:datastoreItem xmlns:ds="http://schemas.openxmlformats.org/officeDocument/2006/customXml" ds:itemID="{CD561E15-ED7D-426C-AAA3-BE3BEEF7B6CC}">
  <ds:schemaRefs>
    <ds:schemaRef ds:uri="http://schemas.microsoft.com/sharepoint/events"/>
  </ds:schemaRefs>
</ds:datastoreItem>
</file>

<file path=customXml/itemProps4.xml><?xml version="1.0" encoding="utf-8"?>
<ds:datastoreItem xmlns:ds="http://schemas.openxmlformats.org/officeDocument/2006/customXml" ds:itemID="{6C244691-0162-45DC-8925-D69A4F52A0CA}">
  <ds:schemaRefs>
    <ds:schemaRef ds:uri="http://schemas.microsoft.com/sharepoint/v3/contenttype/forms"/>
  </ds:schemaRefs>
</ds:datastoreItem>
</file>

<file path=customXml/itemProps5.xml><?xml version="1.0" encoding="utf-8"?>
<ds:datastoreItem xmlns:ds="http://schemas.openxmlformats.org/officeDocument/2006/customXml" ds:itemID="{1DD099C7-CF44-471D-B7DF-D246DF2BD038}">
  <ds:schemaRefs>
    <ds:schemaRef ds:uri="71c5aaf6-e6ce-465b-b873-5148d2a4c105"/>
    <ds:schemaRef ds:uri="e0d6c333-3612-4d65-a7f4-5976eb42d46a"/>
    <ds:schemaRef ds:uri="http://schemas.microsoft.com/office/2006/documentManagement/types"/>
    <ds:schemaRef ds:uri="http://purl.org/dc/elements/1.1/"/>
    <ds:schemaRef ds:uri="c67c731b-696e-4d20-8664-fee8943d9cc6"/>
    <ds:schemaRef ds:uri="http://schemas.microsoft.com/office/infopath/2007/PartnerControls"/>
    <ds:schemaRef ds:uri="http://purl.org/dc/dcmitype/"/>
    <ds:schemaRef ds:uri="http://purl.org/dc/terms/"/>
    <ds:schemaRef ds:uri="http://www.w3.org/XML/1998/namespace"/>
    <ds:schemaRef ds:uri="http://schemas.openxmlformats.org/package/2006/metadata/core-properties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8126</TotalTime>
  <Words>399</Words>
  <Application>Microsoft Office PowerPoint</Application>
  <PresentationFormat>全屏显示(4:3)</PresentationFormat>
  <Paragraphs>98</Paragraphs>
  <Slides>5</Slides>
  <Notes>5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11" baseType="lpstr">
      <vt:lpstr>宋体</vt:lpstr>
      <vt:lpstr>Arial</vt:lpstr>
      <vt:lpstr>Calibri</vt:lpstr>
      <vt:lpstr>Symbol</vt:lpstr>
      <vt:lpstr>Times New Roman</vt:lpstr>
      <vt:lpstr>Office Theme</vt:lpstr>
      <vt:lpstr>SA WG3 Status report for FS_Ranging_SL_Sec</vt:lpstr>
      <vt:lpstr>PowerPoint 演示文稿</vt:lpstr>
      <vt:lpstr>PowerPoint 演示文稿</vt:lpstr>
      <vt:lpstr>PowerPoint 演示文稿</vt:lpstr>
      <vt:lpstr>FS_Ranging_SL_SEC status after SA3#107Adhoc-e 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mi</cp:lastModifiedBy>
  <cp:revision>1317</cp:revision>
  <dcterms:created xsi:type="dcterms:W3CDTF">2008-08-30T09:32:10Z</dcterms:created>
  <dcterms:modified xsi:type="dcterms:W3CDTF">2022-07-12T05:00:42Z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2c7635f8-94c0-4125-af53-3ffb066031e5</vt:lpwstr>
  </property>
  <property fmtid="{D5CDD505-2E9C-101B-9397-08002B2CF9AE}" pid="7" name="CTP_TimeStamp">
    <vt:lpwstr>2020-01-29 20:41:49Z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ContentTypeId">
    <vt:lpwstr>0x010100C17A4B69EF56E94C827924DC4B490231</vt:lpwstr>
  </property>
  <property fmtid="{D5CDD505-2E9C-101B-9397-08002B2CF9AE}" pid="13" name="CWM50039bf5c02f4775842a204ae737599c">
    <vt:lpwstr>CWMwVGCcvtyMEOw5DtLqyPoDuskLEs6fCF/zIIVBRbaP1iLF3XiVGG+7RdYyOM1vA46IMUvdWp1e4+2t7d5UuWYkw==</vt:lpwstr>
  </property>
</Properties>
</file>