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2"/>
  </p:notesMasterIdLst>
  <p:handoutMasterIdLst>
    <p:handoutMasterId r:id="rId13"/>
  </p:handoutMasterIdLst>
  <p:sldIdLst>
    <p:sldId id="303" r:id="rId7"/>
    <p:sldId id="793" r:id="rId8"/>
    <p:sldId id="794" r:id="rId9"/>
    <p:sldId id="792" r:id="rId10"/>
    <p:sldId id="791" r:id="rId11"/>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89" autoAdjust="0"/>
    <p:restoredTop sz="94980" autoAdjust="0"/>
  </p:normalViewPr>
  <p:slideViewPr>
    <p:cSldViewPr snapToGrid="0">
      <p:cViewPr varScale="1">
        <p:scale>
          <a:sx n="99" d="100"/>
          <a:sy n="99" d="100"/>
        </p:scale>
        <p:origin x="72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7/11/2022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7/11/2022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SA3#107Adhoc-e June 27</a:t>
            </a:r>
            <a:r>
              <a:rPr lang="en-GB" altLang="de-DE" sz="1200" baseline="30000" dirty="0">
                <a:solidFill>
                  <a:schemeClr val="bg1"/>
                </a:solidFill>
              </a:rPr>
              <a:t>th</a:t>
            </a:r>
            <a:r>
              <a:rPr lang="en-GB" altLang="de-DE" sz="1200" dirty="0">
                <a:solidFill>
                  <a:schemeClr val="bg1"/>
                </a:solidFill>
              </a:rPr>
              <a:t> –Jul1st, 2022</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Work Plan for FS_AIML</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US" altLang="en-US" sz="2000" b="1" dirty="0"/>
              <a:t>Marcus Wong</a:t>
            </a:r>
            <a:endParaRPr lang="en-GB" sz="1800" b="1" dirty="0">
              <a:latin typeface="Arial" charset="0"/>
            </a:endParaRPr>
          </a:p>
          <a:p>
            <a:pPr>
              <a:lnSpc>
                <a:spcPct val="80000"/>
              </a:lnSpc>
            </a:pPr>
            <a:r>
              <a:rPr lang="en-GB" sz="1800" b="1" dirty="0">
                <a:latin typeface="Arial" charset="0"/>
              </a:rPr>
              <a:t>OPPO</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342900" lvl="0" indent="-342900">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August</a:t>
            </a:r>
            <a:r>
              <a:rPr lang="en-US" sz="1800" dirty="0">
                <a:effectLst/>
                <a:latin typeface="Calibri" panose="020F0502020204030204" pitchFamily="34" charset="0"/>
                <a:ea typeface="Times New Roman" panose="02020603050405020304" pitchFamily="18" charset="0"/>
              </a:rPr>
              <a:t> meeting</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Potential CC before meeting to discuss way forward</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Continue key issue  discussion, make progress to have initial KI agreements</a:t>
            </a:r>
          </a:p>
          <a:p>
            <a:pPr marL="342900" indent="-342900">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October</a:t>
            </a:r>
            <a:r>
              <a:rPr lang="en-US" sz="1800" dirty="0">
                <a:effectLst/>
                <a:latin typeface="Calibri" panose="020F0502020204030204" pitchFamily="34" charset="0"/>
                <a:ea typeface="Times New Roman" panose="02020603050405020304" pitchFamily="18" charset="0"/>
              </a:rPr>
              <a:t> meeting</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Continue key issue</a:t>
            </a:r>
          </a:p>
          <a:p>
            <a:pPr marL="628650" lvl="1" indent="-342900">
              <a:buFont typeface="Symbol" panose="05050102010706020507" pitchFamily="18" charset="2"/>
              <a:buChar char=""/>
            </a:pPr>
            <a:r>
              <a:rPr lang="en-US" sz="1400" dirty="0">
                <a:effectLst/>
                <a:latin typeface="Calibri" panose="020F0502020204030204" pitchFamily="34" charset="0"/>
                <a:ea typeface="Times New Roman" panose="02020603050405020304" pitchFamily="18" charset="0"/>
              </a:rPr>
              <a:t>Entertain potential solution(s) and possible potential evaluation(s)</a:t>
            </a:r>
          </a:p>
          <a:p>
            <a:pPr marL="342900" indent="-342900">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November</a:t>
            </a:r>
            <a:r>
              <a:rPr lang="en-US" sz="1800" dirty="0">
                <a:effectLst/>
                <a:latin typeface="Calibri" panose="020F0502020204030204" pitchFamily="34" charset="0"/>
                <a:ea typeface="Times New Roman" panose="02020603050405020304" pitchFamily="18" charset="0"/>
              </a:rPr>
              <a:t> meeting</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Last meeting to add new solutions</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Solution evaluations</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First conclusions</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Discussion on potential WID objectives. Preliminary agreements on objectives.</a:t>
            </a:r>
            <a:endParaRPr lang="en-US" sz="1400" dirty="0">
              <a:effectLst/>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January</a:t>
            </a:r>
            <a:r>
              <a:rPr lang="en-US" sz="1800" dirty="0">
                <a:effectLst/>
                <a:latin typeface="Calibri" panose="020F0502020204030204" pitchFamily="34" charset="0"/>
                <a:ea typeface="Times New Roman" panose="02020603050405020304" pitchFamily="18" charset="0"/>
              </a:rPr>
              <a:t> meeting/</a:t>
            </a:r>
            <a:r>
              <a:rPr lang="en-US" sz="1800" dirty="0">
                <a:latin typeface="Calibri" panose="020F0502020204030204" pitchFamily="34" charset="0"/>
                <a:ea typeface="Times New Roman" panose="02020603050405020304" pitchFamily="18" charset="0"/>
              </a:rPr>
              <a:t>February </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Conclusions for all key issues</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Potential WID agreement</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Potential normative work </a:t>
            </a:r>
          </a:p>
          <a:p>
            <a:pPr marL="34290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April </a:t>
            </a:r>
            <a:r>
              <a:rPr lang="en-US" sz="1800" dirty="0">
                <a:latin typeface="Calibri" panose="020F0502020204030204" pitchFamily="34" charset="0"/>
                <a:ea typeface="Times New Roman" panose="02020603050405020304" pitchFamily="18" charset="0"/>
              </a:rPr>
              <a:t>meeting</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Potential normative work</a:t>
            </a:r>
          </a:p>
          <a:p>
            <a:pPr marL="342900"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May meeting</a:t>
            </a:r>
          </a:p>
          <a:p>
            <a:pPr marL="628650" lvl="1" indent="-342900">
              <a:buFont typeface="Symbol" panose="05050102010706020507" pitchFamily="18" charset="2"/>
              <a:buChar char=""/>
            </a:pPr>
            <a:r>
              <a:rPr lang="en-US" sz="1400" dirty="0">
                <a:latin typeface="Calibri" panose="020F0502020204030204" pitchFamily="34" charset="0"/>
                <a:ea typeface="Times New Roman" panose="02020603050405020304" pitchFamily="18" charset="0"/>
              </a:rPr>
              <a:t>Finalize potential normative work</a:t>
            </a:r>
            <a:endParaRPr lang="en-US" sz="1400" dirty="0">
              <a:effectLst/>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endParaRPr lang="en-US" sz="1800" dirty="0">
              <a:effectLst/>
              <a:latin typeface="Calibri" panose="020F0502020204030204" pitchFamily="34" charset="0"/>
              <a:ea typeface="Times New Roman" panose="02020603050405020304" pitchFamily="18" charset="0"/>
            </a:endParaRP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dirty="0" err="1">
                <a:solidFill>
                  <a:srgbClr val="FF0000"/>
                </a:solidFill>
              </a:rPr>
              <a:t>FS_AIMLStatus</a:t>
            </a:r>
            <a:r>
              <a:rPr lang="en-US" sz="2400" dirty="0">
                <a:solidFill>
                  <a:srgbClr val="FF0000"/>
                </a:solidFill>
              </a:rPr>
              <a:t>  </a:t>
            </a:r>
          </a:p>
        </p:txBody>
      </p:sp>
    </p:spTree>
    <p:extLst>
      <p:ext uri="{BB962C8B-B14F-4D97-AF65-F5344CB8AC3E}">
        <p14:creationId xmlns:p14="http://schemas.microsoft.com/office/powerpoint/2010/main" val="5399700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1968144409"/>
              </p:ext>
            </p:extLst>
          </p:nvPr>
        </p:nvGraphicFramePr>
        <p:xfrm>
          <a:off x="405791" y="1293558"/>
          <a:ext cx="7578090" cy="3424704"/>
        </p:xfrm>
        <a:graphic>
          <a:graphicData uri="http://schemas.openxmlformats.org/drawingml/2006/table">
            <a:tbl>
              <a:tblPr firstRow="1" bandRow="1">
                <a:tableStyleId>{5C22544A-7EE6-4342-B048-85BDC9FD1C3A}</a:tableStyleId>
              </a:tblPr>
              <a:tblGrid>
                <a:gridCol w="2526030">
                  <a:extLst>
                    <a:ext uri="{9D8B030D-6E8A-4147-A177-3AD203B41FA5}">
                      <a16:colId xmlns:a16="http://schemas.microsoft.com/office/drawing/2014/main" val="1084802273"/>
                    </a:ext>
                  </a:extLst>
                </a:gridCol>
                <a:gridCol w="2526030">
                  <a:extLst>
                    <a:ext uri="{9D8B030D-6E8A-4147-A177-3AD203B41FA5}">
                      <a16:colId xmlns:a16="http://schemas.microsoft.com/office/drawing/2014/main" val="2334763832"/>
                    </a:ext>
                  </a:extLst>
                </a:gridCol>
                <a:gridCol w="2526030">
                  <a:extLst>
                    <a:ext uri="{9D8B030D-6E8A-4147-A177-3AD203B41FA5}">
                      <a16:colId xmlns:a16="http://schemas.microsoft.com/office/drawing/2014/main" val="368405616"/>
                    </a:ext>
                  </a:extLst>
                </a:gridCol>
              </a:tblGrid>
              <a:tr h="570784">
                <a:tc>
                  <a:txBody>
                    <a:bodyPr/>
                    <a:lstStyle/>
                    <a:p>
                      <a:r>
                        <a:rPr lang="en-US" dirty="0"/>
                        <a:t>Key Issues</a:t>
                      </a:r>
                    </a:p>
                  </a:txBody>
                  <a:tcPr/>
                </a:tc>
                <a:tc>
                  <a:txBody>
                    <a:bodyPr/>
                    <a:lstStyle/>
                    <a:p>
                      <a:r>
                        <a:rPr lang="en-US" dirty="0"/>
                        <a:t> Solutions</a:t>
                      </a:r>
                    </a:p>
                  </a:txBody>
                  <a:tcPr/>
                </a:tc>
                <a:tc>
                  <a:txBody>
                    <a:bodyPr/>
                    <a:lstStyle/>
                    <a:p>
                      <a:r>
                        <a:rPr lang="en-US" dirty="0"/>
                        <a:t> Solution status</a:t>
                      </a:r>
                    </a:p>
                  </a:txBody>
                  <a:tcPr/>
                </a:tc>
                <a:extLst>
                  <a:ext uri="{0D108BD9-81ED-4DB2-BD59-A6C34878D82A}">
                    <a16:rowId xmlns:a16="http://schemas.microsoft.com/office/drawing/2014/main" val="859629202"/>
                  </a:ext>
                </a:extLst>
              </a:tr>
              <a:tr h="570784">
                <a:tc>
                  <a:txBody>
                    <a:bodyPr/>
                    <a:lstStyle/>
                    <a:p>
                      <a:r>
                        <a:rPr lang="en-US" dirty="0"/>
                        <a:t>None so far.</a:t>
                      </a:r>
                    </a:p>
                  </a:txBody>
                  <a:tcPr/>
                </a:tc>
                <a:tc>
                  <a:txBody>
                    <a:bodyPr/>
                    <a:lstStyle/>
                    <a:p>
                      <a:r>
                        <a:rPr lang="en-US" dirty="0"/>
                        <a:t>None so far. </a:t>
                      </a:r>
                    </a:p>
                  </a:txBody>
                  <a:tcPr/>
                </a:tc>
                <a:tc>
                  <a:txBody>
                    <a:bodyPr/>
                    <a:lstStyle/>
                    <a:p>
                      <a:r>
                        <a:rPr lang="en-US" dirty="0"/>
                        <a:t>N/A</a:t>
                      </a:r>
                    </a:p>
                  </a:txBody>
                  <a:tcPr/>
                </a:tc>
                <a:extLst>
                  <a:ext uri="{0D108BD9-81ED-4DB2-BD59-A6C34878D82A}">
                    <a16:rowId xmlns:a16="http://schemas.microsoft.com/office/drawing/2014/main" val="2172544180"/>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13291565"/>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2437073"/>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52758124"/>
                  </a:ext>
                </a:extLst>
              </a:tr>
              <a:tr h="570784">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794121967"/>
                  </a:ext>
                </a:extLst>
              </a:tr>
            </a:tbl>
          </a:graphicData>
        </a:graphic>
      </p:graphicFrame>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a:solidFill>
                  <a:srgbClr val="FF0000"/>
                </a:solidFill>
              </a:rPr>
              <a:t>TR 33.898 </a:t>
            </a:r>
            <a:r>
              <a:rPr lang="fr-FR" sz="1800" dirty="0" err="1">
                <a:solidFill>
                  <a:srgbClr val="FF0000"/>
                </a:solidFill>
              </a:rPr>
              <a:t>Summary</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223301"/>
            <a:ext cx="6217920" cy="461665"/>
          </a:xfrm>
          <a:prstGeom prst="rect">
            <a:avLst/>
          </a:prstGeom>
          <a:noFill/>
        </p:spPr>
        <p:txBody>
          <a:bodyPr wrap="square" rtlCol="0">
            <a:spAutoFit/>
          </a:bodyPr>
          <a:lstStyle/>
          <a:p>
            <a:r>
              <a:rPr lang="en-US" sz="2400" dirty="0">
                <a:solidFill>
                  <a:srgbClr val="FF0000"/>
                </a:solidFill>
              </a:rPr>
              <a:t>FS_AIML Status  </a:t>
            </a:r>
          </a:p>
        </p:txBody>
      </p:sp>
      <p:sp>
        <p:nvSpPr>
          <p:cNvPr id="6" name="TextBox 5">
            <a:extLst>
              <a:ext uri="{FF2B5EF4-FFF2-40B4-BE49-F238E27FC236}">
                <a16:creationId xmlns:a16="http://schemas.microsoft.com/office/drawing/2014/main" id="{2B2A4A03-A875-40D1-8E06-0598F52A6477}"/>
              </a:ext>
            </a:extLst>
          </p:cNvPr>
          <p:cNvSpPr txBox="1"/>
          <p:nvPr/>
        </p:nvSpPr>
        <p:spPr>
          <a:xfrm>
            <a:off x="880110" y="5157371"/>
            <a:ext cx="1394460" cy="1169551"/>
          </a:xfrm>
          <a:prstGeom prst="rect">
            <a:avLst/>
          </a:prstGeom>
          <a:noFill/>
          <a:ln w="3175">
            <a:solidFill>
              <a:srgbClr val="0070C0"/>
            </a:solidFill>
          </a:ln>
        </p:spPr>
        <p:txBody>
          <a:bodyPr wrap="square" rtlCol="0">
            <a:spAutoFit/>
          </a:bodyPr>
          <a:lstStyle/>
          <a:p>
            <a:r>
              <a:rPr lang="en-US" dirty="0">
                <a:solidFill>
                  <a:srgbClr val="2A6EA8"/>
                </a:solidFill>
              </a:rPr>
              <a:t>SA3#107 Adhoc-3 Jun27-July1st 2022</a:t>
            </a:r>
          </a:p>
          <a:p>
            <a:pPr marL="171450" indent="-171450">
              <a:buFont typeface="Arial" panose="020B0604020202020204" pitchFamily="34" charset="0"/>
              <a:buChar char="•"/>
            </a:pPr>
            <a:r>
              <a:rPr lang="en-US" dirty="0"/>
              <a:t>Skeleton and Scope</a:t>
            </a:r>
          </a:p>
          <a:p>
            <a:pPr marL="171450" indent="-171450">
              <a:buFont typeface="Arial" panose="020B0604020202020204" pitchFamily="34" charset="0"/>
              <a:buChar char="•"/>
            </a:pPr>
            <a:r>
              <a:rPr lang="en-US" dirty="0"/>
              <a:t>Key Issues and Solution proposals</a:t>
            </a:r>
          </a:p>
          <a:p>
            <a:endParaRPr lang="en-US" dirty="0"/>
          </a:p>
        </p:txBody>
      </p:sp>
      <p:sp>
        <p:nvSpPr>
          <p:cNvPr id="8" name="TextBox 7">
            <a:extLst>
              <a:ext uri="{FF2B5EF4-FFF2-40B4-BE49-F238E27FC236}">
                <a16:creationId xmlns:a16="http://schemas.microsoft.com/office/drawing/2014/main" id="{30CB9F6F-DD1C-48EF-984D-30E6EB63D340}"/>
              </a:ext>
            </a:extLst>
          </p:cNvPr>
          <p:cNvSpPr txBox="1"/>
          <p:nvPr/>
        </p:nvSpPr>
        <p:spPr>
          <a:xfrm>
            <a:off x="3017520" y="5157371"/>
            <a:ext cx="1394460" cy="861774"/>
          </a:xfrm>
          <a:prstGeom prst="rect">
            <a:avLst/>
          </a:prstGeom>
          <a:noFill/>
          <a:ln w="3175">
            <a:solidFill>
              <a:srgbClr val="0070C0"/>
            </a:solidFill>
          </a:ln>
        </p:spPr>
        <p:txBody>
          <a:bodyPr wrap="square" rtlCol="0">
            <a:spAutoFit/>
          </a:bodyPr>
          <a:lstStyle/>
          <a:p>
            <a:r>
              <a:rPr lang="en-US" dirty="0">
                <a:solidFill>
                  <a:srgbClr val="2A6EA8"/>
                </a:solidFill>
              </a:rPr>
              <a:t>SA3#108  </a:t>
            </a:r>
          </a:p>
          <a:p>
            <a:r>
              <a:rPr lang="en-US" dirty="0">
                <a:solidFill>
                  <a:srgbClr val="2A6EA8"/>
                </a:solidFill>
              </a:rPr>
              <a:t>Aug 22-26, 2022</a:t>
            </a:r>
          </a:p>
          <a:p>
            <a:pPr marL="171450" indent="-171450">
              <a:buFont typeface="Arial" panose="020B0604020202020204" pitchFamily="34" charset="0"/>
              <a:buChar char="•"/>
            </a:pPr>
            <a:r>
              <a:rPr lang="en-US" dirty="0"/>
              <a:t>First potential new Key Issue(s)</a:t>
            </a:r>
          </a:p>
          <a:p>
            <a:endParaRPr lang="en-US" dirty="0"/>
          </a:p>
        </p:txBody>
      </p:sp>
      <p:sp>
        <p:nvSpPr>
          <p:cNvPr id="9" name="TextBox 8">
            <a:extLst>
              <a:ext uri="{FF2B5EF4-FFF2-40B4-BE49-F238E27FC236}">
                <a16:creationId xmlns:a16="http://schemas.microsoft.com/office/drawing/2014/main" id="{44767D1A-D9CE-4CF3-B74B-B07B567A9B03}"/>
              </a:ext>
            </a:extLst>
          </p:cNvPr>
          <p:cNvSpPr txBox="1"/>
          <p:nvPr/>
        </p:nvSpPr>
        <p:spPr>
          <a:xfrm>
            <a:off x="4815840" y="5157371"/>
            <a:ext cx="1394460" cy="1169551"/>
          </a:xfrm>
          <a:prstGeom prst="rect">
            <a:avLst/>
          </a:prstGeom>
          <a:noFill/>
          <a:ln w="3175">
            <a:solidFill>
              <a:srgbClr val="0070C0"/>
            </a:solidFill>
          </a:ln>
        </p:spPr>
        <p:txBody>
          <a:bodyPr wrap="square" rtlCol="0">
            <a:spAutoFit/>
          </a:bodyPr>
          <a:lstStyle/>
          <a:p>
            <a:r>
              <a:rPr lang="en-US" dirty="0">
                <a:solidFill>
                  <a:srgbClr val="2A6EA8"/>
                </a:solidFill>
              </a:rPr>
              <a:t>SA3#108 </a:t>
            </a:r>
            <a:r>
              <a:rPr lang="en-US" dirty="0" err="1">
                <a:solidFill>
                  <a:srgbClr val="2A6EA8"/>
                </a:solidFill>
              </a:rPr>
              <a:t>Adhoc</a:t>
            </a:r>
            <a:r>
              <a:rPr lang="en-US" dirty="0">
                <a:solidFill>
                  <a:srgbClr val="2A6EA8"/>
                </a:solidFill>
              </a:rPr>
              <a:t>-e Oct 10-14, 2022</a:t>
            </a:r>
          </a:p>
          <a:p>
            <a:pPr marL="171450" indent="-171450">
              <a:buFont typeface="Arial" panose="020B0604020202020204" pitchFamily="34" charset="0"/>
              <a:buChar char="•"/>
            </a:pPr>
            <a:r>
              <a:rPr lang="en-US" dirty="0"/>
              <a:t>Deadline to introduce new Key Issues</a:t>
            </a:r>
          </a:p>
          <a:p>
            <a:pPr marL="171450" indent="-171450">
              <a:buFont typeface="Arial" panose="020B0604020202020204" pitchFamily="34" charset="0"/>
              <a:buChar char="•"/>
            </a:pPr>
            <a:r>
              <a:rPr lang="en-US" dirty="0"/>
              <a:t>Potential Solution</a:t>
            </a:r>
          </a:p>
          <a:p>
            <a:endParaRPr lang="en-US" dirty="0"/>
          </a:p>
        </p:txBody>
      </p:sp>
      <p:sp>
        <p:nvSpPr>
          <p:cNvPr id="10" name="TextBox 9">
            <a:extLst>
              <a:ext uri="{FF2B5EF4-FFF2-40B4-BE49-F238E27FC236}">
                <a16:creationId xmlns:a16="http://schemas.microsoft.com/office/drawing/2014/main" id="{F489ECE7-6035-426A-B9FF-70F6248303BD}"/>
              </a:ext>
            </a:extLst>
          </p:cNvPr>
          <p:cNvSpPr txBox="1"/>
          <p:nvPr/>
        </p:nvSpPr>
        <p:spPr>
          <a:xfrm>
            <a:off x="6530340" y="5157371"/>
            <a:ext cx="1394460" cy="1015663"/>
          </a:xfrm>
          <a:prstGeom prst="rect">
            <a:avLst/>
          </a:prstGeom>
          <a:noFill/>
          <a:ln w="3175">
            <a:solidFill>
              <a:srgbClr val="0070C0"/>
            </a:solidFill>
          </a:ln>
        </p:spPr>
        <p:txBody>
          <a:bodyPr wrap="square" rtlCol="0">
            <a:spAutoFit/>
          </a:bodyPr>
          <a:lstStyle/>
          <a:p>
            <a:r>
              <a:rPr lang="en-US" dirty="0">
                <a:solidFill>
                  <a:srgbClr val="2A6EA8"/>
                </a:solidFill>
              </a:rPr>
              <a:t>SA3#109  </a:t>
            </a:r>
          </a:p>
          <a:p>
            <a:r>
              <a:rPr lang="en-US" dirty="0">
                <a:solidFill>
                  <a:srgbClr val="2A6EA8"/>
                </a:solidFill>
              </a:rPr>
              <a:t>Nov 14-18, 2022</a:t>
            </a:r>
          </a:p>
          <a:p>
            <a:pPr marL="171450" indent="-171450">
              <a:buFont typeface="Arial" panose="020B0604020202020204" pitchFamily="34" charset="0"/>
              <a:buChar char="•"/>
            </a:pPr>
            <a:r>
              <a:rPr lang="en-US" dirty="0"/>
              <a:t>Solutions</a:t>
            </a:r>
          </a:p>
          <a:p>
            <a:pPr marL="171450" indent="-171450">
              <a:buFont typeface="Arial" panose="020B0604020202020204" pitchFamily="34" charset="0"/>
              <a:buChar char="•"/>
            </a:pPr>
            <a:r>
              <a:rPr lang="en-US" dirty="0"/>
              <a:t>Conclusions &amp; Normative work</a:t>
            </a:r>
          </a:p>
          <a:p>
            <a:endParaRPr lang="en-US" dirty="0"/>
          </a:p>
        </p:txBody>
      </p:sp>
    </p:spTree>
    <p:extLst>
      <p:ext uri="{BB962C8B-B14F-4D97-AF65-F5344CB8AC3E}">
        <p14:creationId xmlns:p14="http://schemas.microsoft.com/office/powerpoint/2010/main" val="349159570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800" b="1" dirty="0"/>
              <a:t>General</a:t>
            </a:r>
          </a:p>
          <a:p>
            <a:pPr lvl="1">
              <a:spcBef>
                <a:spcPts val="0"/>
              </a:spcBef>
              <a:spcAft>
                <a:spcPts val="0"/>
              </a:spcAft>
            </a:pPr>
            <a:r>
              <a:rPr lang="en-US" altLang="de-DE" sz="1600" dirty="0"/>
              <a:t>TR 33.898 v0.1.0 contains the scope and background clauses. </a:t>
            </a:r>
            <a:endParaRPr lang="en-US" altLang="zh-CN" sz="1600" dirty="0"/>
          </a:p>
          <a:p>
            <a:pPr>
              <a:spcBef>
                <a:spcPts val="0"/>
              </a:spcBef>
              <a:spcAft>
                <a:spcPts val="0"/>
              </a:spcAft>
            </a:pPr>
            <a:r>
              <a:rPr lang="de-DE" altLang="de-DE" sz="1600" b="1" dirty="0"/>
              <a:t>Dependencies:</a:t>
            </a:r>
          </a:p>
          <a:p>
            <a:pPr lvl="1">
              <a:spcBef>
                <a:spcPts val="0"/>
              </a:spcBef>
              <a:spcAft>
                <a:spcPts val="0"/>
              </a:spcAft>
            </a:pPr>
            <a:r>
              <a:rPr lang="en-US" sz="1600" dirty="0"/>
              <a:t>SA2 has 7 stable KI identified  and 47 solutions captured in TR 23.700-80, including several with security dependencies identified.</a:t>
            </a:r>
          </a:p>
          <a:p>
            <a:pPr lvl="1">
              <a:spcBef>
                <a:spcPts val="0"/>
              </a:spcBef>
              <a:spcAft>
                <a:spcPts val="0"/>
              </a:spcAft>
            </a:pPr>
            <a:r>
              <a:rPr lang="en-US" sz="1600" dirty="0"/>
              <a:t>User consent and privacy aspect of the FS_AIML are to be coordinated with both FS_UC3S_Ph2 and </a:t>
            </a:r>
            <a:r>
              <a:rPr lang="en-US" sz="1600" dirty="0" err="1"/>
              <a:t>FS_Id_Prvc</a:t>
            </a:r>
            <a:r>
              <a:rPr lang="en-US" sz="1600" dirty="0"/>
              <a:t> studies</a:t>
            </a:r>
          </a:p>
          <a:p>
            <a:pPr lvl="1">
              <a:spcBef>
                <a:spcPts val="0"/>
              </a:spcBef>
              <a:spcAft>
                <a:spcPts val="0"/>
              </a:spcAft>
            </a:pPr>
            <a:r>
              <a:rPr lang="en-US" sz="1600" dirty="0"/>
              <a:t>Reply LS on Network Information Exposure UE is awaiting SA1 clarification.</a:t>
            </a:r>
          </a:p>
          <a:p>
            <a:pPr lvl="1">
              <a:spcBef>
                <a:spcPts val="0"/>
              </a:spcBef>
              <a:spcAft>
                <a:spcPts val="0"/>
              </a:spcAft>
            </a:pPr>
            <a:r>
              <a:rPr lang="en-US" sz="1600" dirty="0"/>
              <a:t>SA1 and SA3 has partial meeting overlap in August and full overlap in November while SA2 and SA3 has partial meeting overlap in August and full overlap October and November. Meeting overlap may delay any potential LS or LS reply to/from involved WGs .</a:t>
            </a:r>
          </a:p>
          <a:p>
            <a:pPr lvl="1">
              <a:spcBef>
                <a:spcPts val="0"/>
              </a:spcBef>
              <a:spcAft>
                <a:spcPts val="0"/>
              </a:spcAft>
            </a:pPr>
            <a:r>
              <a:rPr lang="en-US" altLang="zh-CN" sz="1600" dirty="0"/>
              <a:t>It might be necessary for offline SA3 teleconferences in between regular meetings. </a:t>
            </a:r>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FS_AIML status after SA3#107Adhoc-e </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3225847469"/>
              </p:ext>
            </p:extLst>
          </p:nvPr>
        </p:nvGraphicFramePr>
        <p:xfrm>
          <a:off x="301625" y="1287463"/>
          <a:ext cx="8687186" cy="87122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960037</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the security and privacy of AI/ML-based services and applications in 5G</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FS_AIML</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0</a:t>
                      </a:r>
                    </a:p>
                  </a:txBody>
                  <a:tcPr marL="36002" marR="36002" marT="0" marB="0" anchor="ctr"/>
                </a:tc>
                <a:tc>
                  <a:txBody>
                    <a:bodyPr/>
                    <a:lstStyle/>
                    <a:p>
                      <a:pPr algn="ctr">
                        <a:lnSpc>
                          <a:spcPct val="107000"/>
                        </a:lnSpc>
                        <a:spcAft>
                          <a:spcPts val="800"/>
                        </a:spcAft>
                      </a:pPr>
                      <a:r>
                        <a:rPr lang="en-GB" sz="1200" dirty="0">
                          <a:solidFill>
                            <a:srgbClr val="FF0000"/>
                          </a:solidFill>
                        </a:rPr>
                        <a:t>5%</a:t>
                      </a:r>
                    </a:p>
                  </a:txBody>
                  <a:tcPr marL="36002" marR="36002" marT="0" marB="0" anchor="ctr"/>
                </a:tc>
                <a:tc>
                  <a:txBody>
                    <a:bodyPr/>
                    <a:lstStyle/>
                    <a:p>
                      <a:pPr>
                        <a:lnSpc>
                          <a:spcPct val="107000"/>
                        </a:lnSpc>
                        <a:spcAft>
                          <a:spcPts val="800"/>
                        </a:spcAft>
                      </a:pPr>
                      <a:r>
                        <a:rPr lang="en-GB" sz="1200" dirty="0">
                          <a:solidFill>
                            <a:srgbClr val="FF0000"/>
                          </a:solidFill>
                        </a:rPr>
                        <a:t>TR 33.898</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400" b="1" dirty="0">
                <a:ea typeface="+mn-ea"/>
                <a:cs typeface="+mn-cs"/>
              </a:rPr>
              <a:t>SA2/RAN impacts and dependencies</a:t>
            </a:r>
            <a:r>
              <a:rPr lang="en-US" sz="1400" dirty="0">
                <a:ea typeface="+mn-ea"/>
                <a:cs typeface="+mn-cs"/>
              </a:rPr>
              <a:t>:</a:t>
            </a:r>
            <a:endParaRPr lang="de-DE" sz="1400" dirty="0">
              <a:ea typeface="+mn-ea"/>
              <a:cs typeface="+mn-cs"/>
            </a:endParaRPr>
          </a:p>
          <a:p>
            <a:pPr lvl="1">
              <a:spcBef>
                <a:spcPts val="0"/>
              </a:spcBef>
              <a:spcAft>
                <a:spcPts val="600"/>
              </a:spcAft>
            </a:pPr>
            <a:r>
              <a:rPr lang="en-US" sz="1200" dirty="0"/>
              <a:t>None for RAN</a:t>
            </a:r>
          </a:p>
          <a:p>
            <a:pPr lvl="1">
              <a:spcBef>
                <a:spcPts val="0"/>
              </a:spcBef>
              <a:spcAft>
                <a:spcPts val="600"/>
              </a:spcAft>
            </a:pPr>
            <a:r>
              <a:rPr lang="en-US" sz="1200" dirty="0"/>
              <a:t>SA2 s since only the scope and background clauses were added in the TR. </a:t>
            </a:r>
          </a:p>
          <a:p>
            <a:pPr marL="457200" lvl="1" indent="-457200">
              <a:spcBef>
                <a:spcPts val="0"/>
              </a:spcBef>
              <a:spcAft>
                <a:spcPts val="300"/>
              </a:spcAft>
              <a:buBlip>
                <a:blip r:embed="rId3"/>
              </a:buBlip>
            </a:pPr>
            <a:endParaRPr lang="en-US" sz="1400" b="1" dirty="0"/>
          </a:p>
          <a:p>
            <a:pPr lvl="0">
              <a:spcBef>
                <a:spcPts val="0"/>
              </a:spcBef>
              <a:spcAft>
                <a:spcPts val="300"/>
              </a:spcAft>
            </a:pPr>
            <a:r>
              <a:rPr lang="de-DE" sz="1400" b="1" dirty="0"/>
              <a:t>Contentious Issue</a:t>
            </a:r>
            <a:r>
              <a:rPr lang="de-DE" sz="1400" dirty="0"/>
              <a:t>:</a:t>
            </a:r>
          </a:p>
          <a:p>
            <a:pPr lvl="1">
              <a:spcBef>
                <a:spcPts val="0"/>
              </a:spcBef>
              <a:spcAft>
                <a:spcPts val="300"/>
              </a:spcAft>
            </a:pPr>
            <a:r>
              <a:rPr lang="en-GB" sz="1200" dirty="0"/>
              <a:t>All KIs proposed in SA3#107Adhoc-e . </a:t>
            </a:r>
            <a:endParaRPr lang="de-DE" sz="1200" dirty="0"/>
          </a:p>
          <a:p>
            <a:pPr>
              <a:spcBef>
                <a:spcPts val="0"/>
              </a:spcBef>
              <a:spcAft>
                <a:spcPts val="300"/>
              </a:spcAft>
            </a:pPr>
            <a:endParaRPr lang="de-DE" sz="1400" b="1" dirty="0"/>
          </a:p>
          <a:p>
            <a:pPr>
              <a:spcBef>
                <a:spcPts val="0"/>
              </a:spcBef>
              <a:spcAft>
                <a:spcPts val="300"/>
              </a:spcAft>
            </a:pPr>
            <a:r>
              <a:rPr lang="de-DE" sz="1400" b="1" dirty="0"/>
              <a:t>Focus for the Next Meeting </a:t>
            </a:r>
            <a:r>
              <a:rPr lang="de-DE" sz="1400" dirty="0"/>
              <a:t>:</a:t>
            </a:r>
          </a:p>
          <a:p>
            <a:pPr lvl="1">
              <a:spcBef>
                <a:spcPts val="0"/>
              </a:spcBef>
              <a:spcAft>
                <a:spcPts val="300"/>
              </a:spcAft>
            </a:pPr>
            <a:r>
              <a:rPr lang="en-US" sz="1200" dirty="0"/>
              <a:t>First key issue agreements</a:t>
            </a:r>
            <a:endParaRPr lang="en-CA" sz="1200" dirty="0"/>
          </a:p>
          <a:p>
            <a:pPr marL="0" indent="0">
              <a:spcBef>
                <a:spcPts val="0"/>
              </a:spcBef>
              <a:spcAft>
                <a:spcPts val="300"/>
              </a:spcAft>
              <a:buNone/>
            </a:pPr>
            <a:endParaRPr lang="en-US" altLang="zh-CN" sz="1400" b="1" dirty="0"/>
          </a:p>
          <a:p>
            <a:pPr>
              <a:spcBef>
                <a:spcPts val="0"/>
              </a:spcBef>
              <a:spcAft>
                <a:spcPts val="300"/>
              </a:spcAft>
            </a:pPr>
            <a:r>
              <a:rPr lang="en-US" altLang="zh-CN" sz="1400" b="1" dirty="0"/>
              <a:t>Overall Plan</a:t>
            </a:r>
            <a:r>
              <a:rPr lang="en-US" altLang="zh-CN" sz="1400" dirty="0"/>
              <a:t>:</a:t>
            </a:r>
          </a:p>
          <a:p>
            <a:pPr lvl="1">
              <a:spcBef>
                <a:spcPts val="0"/>
              </a:spcBef>
              <a:spcAft>
                <a:spcPts val="300"/>
              </a:spcAft>
            </a:pPr>
            <a:r>
              <a:rPr lang="en-US" altLang="zh-CN" sz="1200" dirty="0"/>
              <a:t>See dedicated slide</a:t>
            </a:r>
          </a:p>
          <a:p>
            <a:pPr>
              <a:spcBef>
                <a:spcPts val="0"/>
              </a:spcBef>
              <a:spcAft>
                <a:spcPts val="300"/>
              </a:spcAft>
            </a:pPr>
            <a:endParaRPr lang="en-US" altLang="zh-CN" sz="1400" b="1" dirty="0"/>
          </a:p>
          <a:p>
            <a:pPr>
              <a:spcBef>
                <a:spcPts val="0"/>
              </a:spcBef>
              <a:spcAft>
                <a:spcPts val="300"/>
              </a:spcAft>
            </a:pPr>
            <a:r>
              <a:rPr lang="en-US" altLang="zh-CN" sz="1400" b="1" dirty="0"/>
              <a:t>Risks:</a:t>
            </a:r>
            <a:endParaRPr lang="en-US" altLang="zh-CN" sz="1000" b="1" dirty="0"/>
          </a:p>
          <a:p>
            <a:pPr lvl="1">
              <a:spcBef>
                <a:spcPts val="0"/>
              </a:spcBef>
              <a:spcAft>
                <a:spcPts val="300"/>
              </a:spcAft>
            </a:pPr>
            <a:r>
              <a:rPr lang="en-US" altLang="zh-CN" sz="1200" dirty="0"/>
              <a:t>One or more company/companies continue blocking progress of KI discussion and conclusion.</a:t>
            </a:r>
          </a:p>
          <a:p>
            <a:pPr lvl="1">
              <a:spcBef>
                <a:spcPts val="0"/>
              </a:spcBef>
              <a:spcAft>
                <a:spcPts val="300"/>
              </a:spcAft>
            </a:pPr>
            <a:r>
              <a:rPr lang="en-US" altLang="zh-CN" sz="1200" dirty="0"/>
              <a:t>If no KI can be agreed during SA3#108-e, FS_AIML schedule may be severely jeopardized. </a:t>
            </a:r>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r>
              <a:rPr lang="en-US" sz="2400" dirty="0">
                <a:solidFill>
                  <a:srgbClr val="FF0000"/>
                </a:solidFill>
              </a:rPr>
              <a:t>FS_AIML status after SA3#107Adhoc-e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haredContentType xmlns="Microsoft.SharePoint.Taxonomy.ContentTypeSync" SourceId="34c87397-5fc1-491e-85e7-d6110dbe9cbd" ContentTypeId="0x0101" PreviousValue="false"/>
</file>

<file path=customXml/itemProps1.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2.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3.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4.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889FBBD8-3D06-492C-9E53-CCC01A1B933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8120</TotalTime>
  <Words>456</Words>
  <Application>Microsoft Office PowerPoint</Application>
  <PresentationFormat>On-screen Show (4:3)</PresentationFormat>
  <Paragraphs>94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Symbol</vt:lpstr>
      <vt:lpstr>Times New Roman</vt:lpstr>
      <vt:lpstr>Office Theme</vt:lpstr>
      <vt:lpstr>SA WG3 Work Plan for FS_AIML</vt:lpstr>
      <vt:lpstr>PowerPoint Presentation</vt:lpstr>
      <vt:lpstr>PowerPoint Presentation</vt:lpstr>
      <vt:lpstr>PowerPoint Presentation</vt:lpstr>
      <vt:lpstr>FS_AIML status after SA3#107Adhoc-e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Marcus Wong</cp:lastModifiedBy>
  <cp:revision>1345</cp:revision>
  <dcterms:created xsi:type="dcterms:W3CDTF">2008-08-30T09:32:10Z</dcterms:created>
  <dcterms:modified xsi:type="dcterms:W3CDTF">2022-07-11T16:20:34Z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