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6"/>
  </p:sldMasterIdLst>
  <p:notesMasterIdLst>
    <p:notesMasterId r:id="rId12"/>
  </p:notesMasterIdLst>
  <p:handoutMasterIdLst>
    <p:handoutMasterId r:id="rId13"/>
  </p:handoutMasterIdLst>
  <p:sldIdLst>
    <p:sldId id="303" r:id="rId7"/>
    <p:sldId id="798" r:id="rId8"/>
    <p:sldId id="795" r:id="rId9"/>
    <p:sldId id="791" r:id="rId10"/>
    <p:sldId id="797" r:id="rId11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A6EA8"/>
    <a:srgbClr val="FF7C80"/>
    <a:srgbClr val="FF3300"/>
    <a:srgbClr val="62A14D"/>
    <a:srgbClr val="000000"/>
    <a:srgbClr val="C6D254"/>
    <a:srgbClr val="B1D254"/>
    <a:srgbClr val="72AF2F"/>
    <a:srgbClr val="5C88D0"/>
    <a:srgbClr val="7273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489" autoAdjust="0"/>
    <p:restoredTop sz="94980" autoAdjust="0"/>
  </p:normalViewPr>
  <p:slideViewPr>
    <p:cSldViewPr snapToGrid="0">
      <p:cViewPr varScale="1">
        <p:scale>
          <a:sx n="111" d="100"/>
          <a:sy n="111" d="100"/>
        </p:scale>
        <p:origin x="12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530" y="5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5" Type="http://schemas.openxmlformats.org/officeDocument/2006/relationships/customXml" Target="../customXml/item5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hare, Saurabh (Nokia - IN/Bangalore)" userId="67fbe8cd-29ac-4ac0-9980-2fce8be0bc94" providerId="ADAL" clId="{04A7460E-8CFC-46EC-81AB-EA81DA617B0D}"/>
    <pc:docChg chg="undo custSel delSld modSld">
      <pc:chgData name="Khare, Saurabh (Nokia - IN/Bangalore)" userId="67fbe8cd-29ac-4ac0-9980-2fce8be0bc94" providerId="ADAL" clId="{04A7460E-8CFC-46EC-81AB-EA81DA617B0D}" dt="2022-07-11T13:03:59.269" v="1028"/>
      <pc:docMkLst>
        <pc:docMk/>
      </pc:docMkLst>
      <pc:sldChg chg="modSp mod">
        <pc:chgData name="Khare, Saurabh (Nokia - IN/Bangalore)" userId="67fbe8cd-29ac-4ac0-9980-2fce8be0bc94" providerId="ADAL" clId="{04A7460E-8CFC-46EC-81AB-EA81DA617B0D}" dt="2022-07-11T13:03:50.202" v="1027" actId="108"/>
        <pc:sldMkLst>
          <pc:docMk/>
          <pc:sldMk cId="3452607634" sldId="791"/>
        </pc:sldMkLst>
        <pc:spChg chg="mod">
          <ac:chgData name="Khare, Saurabh (Nokia - IN/Bangalore)" userId="67fbe8cd-29ac-4ac0-9980-2fce8be0bc94" providerId="ADAL" clId="{04A7460E-8CFC-46EC-81AB-EA81DA617B0D}" dt="2022-07-11T12:31:47.363" v="643" actId="1076"/>
          <ac:spMkLst>
            <pc:docMk/>
            <pc:sldMk cId="3452607634" sldId="791"/>
            <ac:spMk id="4" creationId="{5D88E2AB-CBFF-4456-99B7-D64DA69227D9}"/>
          </ac:spMkLst>
        </pc:spChg>
        <pc:spChg chg="mod">
          <ac:chgData name="Khare, Saurabh (Nokia - IN/Bangalore)" userId="67fbe8cd-29ac-4ac0-9980-2fce8be0bc94" providerId="ADAL" clId="{04A7460E-8CFC-46EC-81AB-EA81DA617B0D}" dt="2022-07-11T13:03:50.202" v="1027" actId="108"/>
          <ac:spMkLst>
            <pc:docMk/>
            <pc:sldMk cId="3452607634" sldId="791"/>
            <ac:spMk id="7" creationId="{00000000-0000-0000-0000-000000000000}"/>
          </ac:spMkLst>
        </pc:spChg>
        <pc:graphicFrameChg chg="mod modGraphic">
          <ac:chgData name="Khare, Saurabh (Nokia - IN/Bangalore)" userId="67fbe8cd-29ac-4ac0-9980-2fce8be0bc94" providerId="ADAL" clId="{04A7460E-8CFC-46EC-81AB-EA81DA617B0D}" dt="2022-07-11T12:33:49.454" v="664" actId="207"/>
          <ac:graphicFrameMkLst>
            <pc:docMk/>
            <pc:sldMk cId="3452607634" sldId="791"/>
            <ac:graphicFrameMk id="5" creationId="{2CC3822B-8EE6-43D0-AD7D-D7B78ECF3BE1}"/>
          </ac:graphicFrameMkLst>
        </pc:graphicFrameChg>
      </pc:sldChg>
      <pc:sldChg chg="del">
        <pc:chgData name="Khare, Saurabh (Nokia - IN/Bangalore)" userId="67fbe8cd-29ac-4ac0-9980-2fce8be0bc94" providerId="ADAL" clId="{04A7460E-8CFC-46EC-81AB-EA81DA617B0D}" dt="2022-07-11T12:31:31.761" v="641" actId="47"/>
        <pc:sldMkLst>
          <pc:docMk/>
          <pc:sldMk cId="3491595708" sldId="794"/>
        </pc:sldMkLst>
      </pc:sldChg>
      <pc:sldChg chg="modSp mod">
        <pc:chgData name="Khare, Saurabh (Nokia - IN/Bangalore)" userId="67fbe8cd-29ac-4ac0-9980-2fce8be0bc94" providerId="ADAL" clId="{04A7460E-8CFC-46EC-81AB-EA81DA617B0D}" dt="2022-07-11T13:02:11.446" v="1024" actId="20577"/>
        <pc:sldMkLst>
          <pc:docMk/>
          <pc:sldMk cId="3491595708" sldId="795"/>
        </pc:sldMkLst>
        <pc:spChg chg="mod">
          <ac:chgData name="Khare, Saurabh (Nokia - IN/Bangalore)" userId="67fbe8cd-29ac-4ac0-9980-2fce8be0bc94" providerId="ADAL" clId="{04A7460E-8CFC-46EC-81AB-EA81DA617B0D}" dt="2022-07-11T12:19:55.903" v="494" actId="1076"/>
          <ac:spMkLst>
            <pc:docMk/>
            <pc:sldMk cId="3491595708" sldId="795"/>
            <ac:spMk id="4" creationId="{A6A27327-DB1C-4EF3-8FA2-A10DF7DB2B50}"/>
          </ac:spMkLst>
        </pc:spChg>
        <pc:spChg chg="mod">
          <ac:chgData name="Khare, Saurabh (Nokia - IN/Bangalore)" userId="67fbe8cd-29ac-4ac0-9980-2fce8be0bc94" providerId="ADAL" clId="{04A7460E-8CFC-46EC-81AB-EA81DA617B0D}" dt="2022-07-11T13:02:11.446" v="1024" actId="20577"/>
          <ac:spMkLst>
            <pc:docMk/>
            <pc:sldMk cId="3491595708" sldId="795"/>
            <ac:spMk id="6" creationId="{2B2A4A03-A875-40D1-8E06-0598F52A6477}"/>
          </ac:spMkLst>
        </pc:spChg>
        <pc:spChg chg="mod">
          <ac:chgData name="Khare, Saurabh (Nokia - IN/Bangalore)" userId="67fbe8cd-29ac-4ac0-9980-2fce8be0bc94" providerId="ADAL" clId="{04A7460E-8CFC-46EC-81AB-EA81DA617B0D}" dt="2022-07-11T12:30:41.387" v="639" actId="20577"/>
          <ac:spMkLst>
            <pc:docMk/>
            <pc:sldMk cId="3491595708" sldId="795"/>
            <ac:spMk id="8" creationId="{30CB9F6F-DD1C-48EF-984D-30E6EB63D340}"/>
          </ac:spMkLst>
        </pc:spChg>
        <pc:spChg chg="mod">
          <ac:chgData name="Khare, Saurabh (Nokia - IN/Bangalore)" userId="67fbe8cd-29ac-4ac0-9980-2fce8be0bc94" providerId="ADAL" clId="{04A7460E-8CFC-46EC-81AB-EA81DA617B0D}" dt="2022-07-11T12:29:04.596" v="627" actId="20577"/>
          <ac:spMkLst>
            <pc:docMk/>
            <pc:sldMk cId="3491595708" sldId="795"/>
            <ac:spMk id="9" creationId="{44767D1A-D9CE-4CF3-B74B-B07B567A9B03}"/>
          </ac:spMkLst>
        </pc:spChg>
        <pc:spChg chg="mod">
          <ac:chgData name="Khare, Saurabh (Nokia - IN/Bangalore)" userId="67fbe8cd-29ac-4ac0-9980-2fce8be0bc94" providerId="ADAL" clId="{04A7460E-8CFC-46EC-81AB-EA81DA617B0D}" dt="2022-07-11T12:30:36.987" v="637" actId="20577"/>
          <ac:spMkLst>
            <pc:docMk/>
            <pc:sldMk cId="3491595708" sldId="795"/>
            <ac:spMk id="10" creationId="{F489ECE7-6035-426A-B9FF-70F6248303BD}"/>
          </ac:spMkLst>
        </pc:spChg>
        <pc:graphicFrameChg chg="mod modGraphic">
          <ac:chgData name="Khare, Saurabh (Nokia - IN/Bangalore)" userId="67fbe8cd-29ac-4ac0-9980-2fce8be0bc94" providerId="ADAL" clId="{04A7460E-8CFC-46EC-81AB-EA81DA617B0D}" dt="2022-07-11T12:29:54.596" v="636" actId="20577"/>
          <ac:graphicFrameMkLst>
            <pc:docMk/>
            <pc:sldMk cId="3491595708" sldId="795"/>
            <ac:graphicFrameMk id="2" creationId="{0C460251-77A8-48CE-AADB-326E505C80B5}"/>
          </ac:graphicFrameMkLst>
        </pc:graphicFrameChg>
      </pc:sldChg>
      <pc:sldChg chg="modSp mod">
        <pc:chgData name="Khare, Saurabh (Nokia - IN/Bangalore)" userId="67fbe8cd-29ac-4ac0-9980-2fce8be0bc94" providerId="ADAL" clId="{04A7460E-8CFC-46EC-81AB-EA81DA617B0D}" dt="2022-07-11T13:03:59.269" v="1028"/>
        <pc:sldMkLst>
          <pc:docMk/>
          <pc:sldMk cId="3452607634" sldId="797"/>
        </pc:sldMkLst>
        <pc:spChg chg="mod">
          <ac:chgData name="Khare, Saurabh (Nokia - IN/Bangalore)" userId="67fbe8cd-29ac-4ac0-9980-2fce8be0bc94" providerId="ADAL" clId="{04A7460E-8CFC-46EC-81AB-EA81DA617B0D}" dt="2022-07-11T13:01:37.788" v="1023"/>
          <ac:spMkLst>
            <pc:docMk/>
            <pc:sldMk cId="3452607634" sldId="797"/>
            <ac:spMk id="4" creationId="{5D88E2AB-CBFF-4456-99B7-D64DA69227D9}"/>
          </ac:spMkLst>
        </pc:spChg>
        <pc:spChg chg="mod">
          <ac:chgData name="Khare, Saurabh (Nokia - IN/Bangalore)" userId="67fbe8cd-29ac-4ac0-9980-2fce8be0bc94" providerId="ADAL" clId="{04A7460E-8CFC-46EC-81AB-EA81DA617B0D}" dt="2022-07-11T13:03:59.269" v="1028"/>
          <ac:spMkLst>
            <pc:docMk/>
            <pc:sldMk cId="3452607634" sldId="797"/>
            <ac:spMk id="29716" creationId="{00000000-0000-0000-0000-000000000000}"/>
          </ac:spMkLst>
        </pc:spChg>
      </pc:sldChg>
      <pc:sldChg chg="modSp mod">
        <pc:chgData name="Khare, Saurabh (Nokia - IN/Bangalore)" userId="67fbe8cd-29ac-4ac0-9980-2fce8be0bc94" providerId="ADAL" clId="{04A7460E-8CFC-46EC-81AB-EA81DA617B0D}" dt="2022-07-11T12:22:02.410" v="524" actId="20577"/>
        <pc:sldMkLst>
          <pc:docMk/>
          <pc:sldMk cId="539970028" sldId="798"/>
        </pc:sldMkLst>
        <pc:spChg chg="mod">
          <ac:chgData name="Khare, Saurabh (Nokia - IN/Bangalore)" userId="67fbe8cd-29ac-4ac0-9980-2fce8be0bc94" providerId="ADAL" clId="{04A7460E-8CFC-46EC-81AB-EA81DA617B0D}" dt="2022-07-11T11:54:30.802" v="463" actId="20577"/>
          <ac:spMkLst>
            <pc:docMk/>
            <pc:sldMk cId="539970028" sldId="798"/>
            <ac:spMk id="3" creationId="{156B83FC-25A3-44B2-9ABF-4705626AB921}"/>
          </ac:spMkLst>
        </pc:spChg>
        <pc:spChg chg="mod">
          <ac:chgData name="Khare, Saurabh (Nokia - IN/Bangalore)" userId="67fbe8cd-29ac-4ac0-9980-2fce8be0bc94" providerId="ADAL" clId="{04A7460E-8CFC-46EC-81AB-EA81DA617B0D}" dt="2022-07-11T11:47:28.919" v="3"/>
          <ac:spMkLst>
            <pc:docMk/>
            <pc:sldMk cId="539970028" sldId="798"/>
            <ac:spMk id="4" creationId="{A6A27327-DB1C-4EF3-8FA2-A10DF7DB2B50}"/>
          </ac:spMkLst>
        </pc:spChg>
        <pc:spChg chg="mod">
          <ac:chgData name="Khare, Saurabh (Nokia - IN/Bangalore)" userId="67fbe8cd-29ac-4ac0-9980-2fce8be0bc94" providerId="ADAL" clId="{04A7460E-8CFC-46EC-81AB-EA81DA617B0D}" dt="2022-07-11T12:22:02.410" v="524" actId="20577"/>
          <ac:spMkLst>
            <pc:docMk/>
            <pc:sldMk cId="539970028" sldId="798"/>
            <ac:spMk id="29716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7/11/2022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 dirty="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2534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8418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50652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E0B2C6-996E-45E1-BA1D-CBDA9768A25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314659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 userDrawn="1"/>
        </p:nvSpPr>
        <p:spPr bwMode="auto">
          <a:xfrm>
            <a:off x="6480442" y="85317"/>
            <a:ext cx="146367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de-DE" sz="1400" b="1" dirty="0">
                <a:effectLst/>
              </a:rPr>
              <a:t>S3-xxxxxx</a:t>
            </a:r>
            <a:endParaRPr lang="en-GB" altLang="en-US" sz="1400" b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775" y="1200150"/>
            <a:ext cx="8388350" cy="508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41FA1F3-DE19-45FD-B8B5-3A2B074D368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SA2 149E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E4C6B85-7DC2-4461-9553-374FD2539E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0350" y="119598"/>
            <a:ext cx="6827838" cy="90697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FS_5WWC status after SA2 150E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977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0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SA3#107Adhoc-e June 27</a:t>
            </a:r>
            <a:r>
              <a:rPr lang="en-GB" altLang="de-DE" sz="1200" baseline="30000" dirty="0">
                <a:solidFill>
                  <a:schemeClr val="bg1"/>
                </a:solidFill>
              </a:rPr>
              <a:t>th</a:t>
            </a:r>
            <a:r>
              <a:rPr lang="en-GB" altLang="de-DE" sz="1200" dirty="0">
                <a:solidFill>
                  <a:schemeClr val="bg1"/>
                </a:solidFill>
              </a:rPr>
              <a:t> –Jul1st, 2022</a:t>
            </a:r>
          </a:p>
          <a:p>
            <a:pPr>
              <a:defRPr/>
            </a:pPr>
            <a:endParaRPr lang="en-GB" sz="1200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2020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  <p:sldLayoutId id="2147483769" r:id="rId4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7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fr-FR" dirty="0"/>
              <a:t>SA WG3 Status report for </a:t>
            </a:r>
            <a:r>
              <a:rPr lang="en-IN" dirty="0"/>
              <a:t>FS_5WWC_Ph2_Sec </a:t>
            </a:r>
            <a:endParaRPr lang="en-GB" dirty="0"/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GB" altLang="en-US" sz="1800" b="1" dirty="0">
                <a:latin typeface="Arial" charset="0"/>
              </a:rPr>
              <a:t>Saurabh Khare</a:t>
            </a:r>
            <a:endParaRPr lang="en-GB" sz="1800" b="1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GB" sz="1800" b="1" dirty="0">
                <a:latin typeface="Arial" charset="0"/>
              </a:rPr>
              <a:t>Nokia</a:t>
            </a:r>
          </a:p>
          <a:p>
            <a:pPr>
              <a:lnSpc>
                <a:spcPct val="80000"/>
              </a:lnSpc>
              <a:defRPr/>
            </a:pPr>
            <a:endParaRPr lang="en-US" altLang="en-US" sz="2000" dirty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  <a:defRPr/>
            </a:pPr>
            <a:endParaRPr lang="en-GB" altLang="en-US" sz="2000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31191" y="1203430"/>
            <a:ext cx="8554481" cy="5273395"/>
          </a:xfrm>
        </p:spPr>
        <p:txBody>
          <a:bodyPr/>
          <a:lstStyle/>
          <a:p>
            <a:pPr marL="342900" lvl="0" indent="-342900">
              <a:buClr>
                <a:schemeClr val="tx1"/>
              </a:buClr>
              <a:buFont typeface="Symbol" panose="05050102010706020507" pitchFamily="18" charset="2"/>
              <a:buChar char=""/>
            </a:pPr>
            <a:r>
              <a:rPr lang="en-CA" sz="1600" dirty="0">
                <a:latin typeface="Calibri" panose="020F0502020204030204" pitchFamily="34" charset="0"/>
              </a:rPr>
              <a:t>History: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SA2 reference: SA2 5WWC_Ph2 work has progressed well with 25 solution in the SA2 TR </a:t>
            </a:r>
            <a:r>
              <a:rPr lang="en-GB" sz="1200" dirty="0">
                <a:latin typeface="Calibri" panose="020F0502020204030204" pitchFamily="34" charset="0"/>
              </a:rPr>
              <a:t>23700-17</a:t>
            </a:r>
            <a:r>
              <a:rPr lang="en-CA" sz="1200" dirty="0">
                <a:latin typeface="Calibri" panose="020F0502020204030204" pitchFamily="34" charset="0"/>
              </a:rPr>
              <a:t>. In Aug meeting, conclusion will start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CA" sz="1200" dirty="0">
                <a:latin typeface="Calibri" panose="020F0502020204030204" pitchFamily="34" charset="0"/>
              </a:rPr>
              <a:t>In June SA3 meeting, 6 </a:t>
            </a:r>
            <a:r>
              <a:rPr lang="en-CA" sz="1200" dirty="0" err="1">
                <a:latin typeface="Calibri" panose="020F0502020204030204" pitchFamily="34" charset="0"/>
              </a:rPr>
              <a:t>KIs</a:t>
            </a:r>
            <a:r>
              <a:rPr lang="en-CA" sz="1200" dirty="0">
                <a:latin typeface="Calibri" panose="020F0502020204030204" pitchFamily="34" charset="0"/>
              </a:rPr>
              <a:t> were presented but only 3 </a:t>
            </a:r>
            <a:r>
              <a:rPr lang="en-CA" sz="1200" dirty="0" err="1">
                <a:latin typeface="Calibri" panose="020F0502020204030204" pitchFamily="34" charset="0"/>
              </a:rPr>
              <a:t>KIs</a:t>
            </a:r>
            <a:r>
              <a:rPr lang="en-CA" sz="1200" dirty="0">
                <a:latin typeface="Calibri" panose="020F0502020204030204" pitchFamily="34" charset="0"/>
              </a:rPr>
              <a:t> were agreed for the TR 33.887. </a:t>
            </a:r>
          </a:p>
          <a:p>
            <a:pPr marL="342900" indent="-342900">
              <a:buFont typeface="Symbol" panose="05050102010706020507" pitchFamily="18" charset="2"/>
              <a:buChar char=""/>
            </a:pPr>
            <a:r>
              <a:rPr lang="en-US" sz="1600" dirty="0">
                <a:latin typeface="Calibri" panose="020F0502020204030204" pitchFamily="34" charset="0"/>
              </a:rPr>
              <a:t>August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Add solutions for current key issues</a:t>
            </a:r>
            <a:r>
              <a:rPr lang="en-CA" altLang="zh-CN" sz="1200" dirty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CA" altLang="zh-CN" sz="1200" dirty="0" err="1">
                <a:latin typeface="Calibri" panose="020F0502020204030204" pitchFamily="34" charset="0"/>
                <a:ea typeface="Times New Roman" panose="02020603050405020304" pitchFamily="18" charset="0"/>
              </a:rPr>
              <a:t>KIs</a:t>
            </a:r>
            <a:endParaRPr lang="en-US" sz="1200" dirty="0">
              <a:latin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October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solutions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November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Solution evaluations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Conclusions for key issues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Agree on </a:t>
            </a:r>
            <a:r>
              <a:rPr lang="en-US" altLang="zh-CN" sz="1200" dirty="0" err="1">
                <a:latin typeface="Calibri" panose="020F0502020204030204" pitchFamily="34" charset="0"/>
                <a:ea typeface="Calibri" panose="020F0502020204030204" pitchFamily="34" charset="0"/>
              </a:rPr>
              <a:t>WID</a:t>
            </a:r>
            <a:endParaRPr lang="en-US" altLang="zh-CN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January/February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altLang="zh-CN" sz="1200" dirty="0">
                <a:latin typeface="Calibri" panose="020F0502020204030204" pitchFamily="34" charset="0"/>
                <a:ea typeface="Calibri" panose="020F0502020204030204" pitchFamily="34" charset="0"/>
              </a:rPr>
              <a:t>Start normative work</a:t>
            </a:r>
            <a:endParaRPr lang="en-US" sz="1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April meeting: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</a:rPr>
              <a:t>Normative work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May meeting: 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Finalize normative work</a:t>
            </a:r>
          </a:p>
          <a:p>
            <a:pPr lvl="1">
              <a:spcBef>
                <a:spcPts val="0"/>
              </a:spcBef>
              <a:spcAft>
                <a:spcPts val="300"/>
              </a:spcAft>
            </a:pPr>
            <a:endParaRPr lang="en-US" altLang="zh-CN" sz="12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 err="1">
                <a:solidFill>
                  <a:srgbClr val="FF0000"/>
                </a:solidFill>
              </a:rPr>
              <a:t>Overall</a:t>
            </a:r>
            <a:r>
              <a:rPr lang="fr-FR" sz="1800" dirty="0">
                <a:solidFill>
                  <a:srgbClr val="FF0000"/>
                </a:solidFill>
              </a:rPr>
              <a:t> plan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431191" y="293078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 Status  </a:t>
            </a:r>
          </a:p>
        </p:txBody>
      </p:sp>
    </p:spTree>
    <p:extLst>
      <p:ext uri="{BB962C8B-B14F-4D97-AF65-F5344CB8AC3E}">
        <p14:creationId xmlns:p14="http://schemas.microsoft.com/office/powerpoint/2010/main" val="53997002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4">
            <a:extLst>
              <a:ext uri="{FF2B5EF4-FFF2-40B4-BE49-F238E27FC236}">
                <a16:creationId xmlns:a16="http://schemas.microsoft.com/office/drawing/2014/main" id="{0C460251-77A8-48CE-AADB-326E505C80B5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057448347"/>
              </p:ext>
            </p:extLst>
          </p:nvPr>
        </p:nvGraphicFramePr>
        <p:xfrm>
          <a:off x="379414" y="1100127"/>
          <a:ext cx="8131539" cy="3459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0513">
                  <a:extLst>
                    <a:ext uri="{9D8B030D-6E8A-4147-A177-3AD203B41FA5}">
                      <a16:colId xmlns:a16="http://schemas.microsoft.com/office/drawing/2014/main" val="1084802273"/>
                    </a:ext>
                  </a:extLst>
                </a:gridCol>
                <a:gridCol w="3829619">
                  <a:extLst>
                    <a:ext uri="{9D8B030D-6E8A-4147-A177-3AD203B41FA5}">
                      <a16:colId xmlns:a16="http://schemas.microsoft.com/office/drawing/2014/main" val="2334763832"/>
                    </a:ext>
                  </a:extLst>
                </a:gridCol>
                <a:gridCol w="1591407">
                  <a:extLst>
                    <a:ext uri="{9D8B030D-6E8A-4147-A177-3AD203B41FA5}">
                      <a16:colId xmlns:a16="http://schemas.microsoft.com/office/drawing/2014/main" val="368405616"/>
                    </a:ext>
                  </a:extLst>
                </a:gridCol>
              </a:tblGrid>
              <a:tr h="274744">
                <a:tc>
                  <a:txBody>
                    <a:bodyPr/>
                    <a:lstStyle/>
                    <a:p>
                      <a:r>
                        <a:rPr lang="en-US" sz="1400" dirty="0"/>
                        <a:t>Key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 Solution status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9629202"/>
                  </a:ext>
                </a:extLst>
              </a:tr>
              <a:tr h="467065"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#1: </a:t>
                      </a:r>
                      <a:r>
                        <a:rPr lang="en-IN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Authentication of AUN3 device behind RG and supporting </a:t>
                      </a:r>
                      <a:r>
                        <a:rPr lang="en-IN" altLang="zh-CN" sz="14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EAP</a:t>
                      </a:r>
                      <a:r>
                        <a:rPr lang="en-IN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Not presented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</a:rPr>
                        <a:t> proposed KI in 107Adhoc</a:t>
                      </a:r>
                      <a:endParaRPr lang="en-US" sz="1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2544180"/>
                  </a:ext>
                </a:extLst>
              </a:tr>
              <a:tr h="659385">
                <a:tc>
                  <a:txBody>
                    <a:bodyPr/>
                    <a:lstStyle/>
                    <a:p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#2: </a:t>
                      </a:r>
                      <a:r>
                        <a:rPr lang="en-IN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Security aspect of slice information exposure of N3IWF/TNGF to UE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presented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</a:rPr>
                        <a:t> proposed KI in 107Adhoc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3291565"/>
                  </a:ext>
                </a:extLst>
              </a:tr>
              <a:tr h="85170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#3: </a:t>
                      </a:r>
                      <a:r>
                        <a:rPr lang="en-IN" altLang="zh-CN" sz="14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Security aspect of slice information exposure of N3IWF/TNGF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Not presented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sz="1400" baseline="0" dirty="0">
                          <a:solidFill>
                            <a:srgbClr val="FF0000"/>
                          </a:solidFill>
                        </a:rPr>
                        <a:t> proposed KI in 107Adhoc</a:t>
                      </a:r>
                      <a:endParaRPr lang="en-US" sz="1400" dirty="0"/>
                    </a:p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3614745"/>
                  </a:ext>
                </a:extLst>
              </a:tr>
              <a:tr h="960181">
                <a:tc gridSpan="3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4370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56B83FC-25A3-44B2-9ABF-4705626AB921}"/>
              </a:ext>
            </a:extLst>
          </p:cNvPr>
          <p:cNvSpPr txBox="1"/>
          <p:nvPr/>
        </p:nvSpPr>
        <p:spPr>
          <a:xfrm>
            <a:off x="405791" y="754743"/>
            <a:ext cx="5008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rgbClr val="FF0000"/>
                </a:solidFill>
              </a:rPr>
              <a:t>TR Summary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6A27327-DB1C-4EF3-8FA2-A10DF7DB2B50}"/>
              </a:ext>
            </a:extLst>
          </p:cNvPr>
          <p:cNvSpPr txBox="1"/>
          <p:nvPr/>
        </p:nvSpPr>
        <p:spPr>
          <a:xfrm>
            <a:off x="466257" y="234938"/>
            <a:ext cx="6217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 Status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B2A4A03-A875-40D1-8E06-0598F52A6477}"/>
              </a:ext>
            </a:extLst>
          </p:cNvPr>
          <p:cNvSpPr txBox="1"/>
          <p:nvPr/>
        </p:nvSpPr>
        <p:spPr>
          <a:xfrm>
            <a:off x="880110" y="4836196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SA3#107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Jun27-July1st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TR scope &amp; skeleton and Key Issues proposals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0CB9F6F-DD1C-48EF-984D-30E6EB63D340}"/>
              </a:ext>
            </a:extLst>
          </p:cNvPr>
          <p:cNvSpPr txBox="1"/>
          <p:nvPr/>
        </p:nvSpPr>
        <p:spPr>
          <a:xfrm>
            <a:off x="2847975" y="4836195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 </a:t>
            </a:r>
          </a:p>
          <a:p>
            <a:r>
              <a:rPr lang="en-US" dirty="0">
                <a:solidFill>
                  <a:srgbClr val="2A6EA8"/>
                </a:solidFill>
              </a:rPr>
              <a:t>Aug 22-26,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Key Issues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4767D1A-D9CE-4CF3-B74B-B07B567A9B03}"/>
              </a:ext>
            </a:extLst>
          </p:cNvPr>
          <p:cNvSpPr txBox="1"/>
          <p:nvPr/>
        </p:nvSpPr>
        <p:spPr>
          <a:xfrm>
            <a:off x="4716312" y="4815718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SA3#108 </a:t>
            </a:r>
            <a:r>
              <a:rPr lang="en-US" dirty="0" err="1">
                <a:solidFill>
                  <a:srgbClr val="2A6EA8"/>
                </a:solidFill>
              </a:rPr>
              <a:t>Adhoc</a:t>
            </a:r>
            <a:r>
              <a:rPr lang="en-US" dirty="0">
                <a:solidFill>
                  <a:srgbClr val="2A6EA8"/>
                </a:solidFill>
              </a:rPr>
              <a:t>-e Oct 10-14,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Deadline to introduce new solution proposals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489ECE7-6035-426A-B9FF-70F6248303BD}"/>
              </a:ext>
            </a:extLst>
          </p:cNvPr>
          <p:cNvSpPr txBox="1"/>
          <p:nvPr/>
        </p:nvSpPr>
        <p:spPr>
          <a:xfrm>
            <a:off x="6684177" y="4836195"/>
            <a:ext cx="1394460" cy="861774"/>
          </a:xfrm>
          <a:prstGeom prst="rect">
            <a:avLst/>
          </a:prstGeom>
          <a:noFill/>
          <a:ln w="31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2A6EA8"/>
                </a:solidFill>
              </a:rPr>
              <a:t>SA3#109  </a:t>
            </a:r>
          </a:p>
          <a:p>
            <a:r>
              <a:rPr lang="en-US" dirty="0">
                <a:solidFill>
                  <a:srgbClr val="2A6EA8"/>
                </a:solidFill>
              </a:rPr>
              <a:t>Nov 14-18, 2022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Solution completion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</p:txBody>
      </p:sp>
    </p:spTree>
    <p:extLst>
      <p:ext uri="{BB962C8B-B14F-4D97-AF65-F5344CB8AC3E}">
        <p14:creationId xmlns:p14="http://schemas.microsoft.com/office/powerpoint/2010/main" val="3491595708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240079" y="285905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 status after SA3#107Adhoc-e </a:t>
            </a:r>
          </a:p>
        </p:txBody>
      </p:sp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CC3822B-8EE6-43D0-AD7D-D7B78ECF3B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50988"/>
              </p:ext>
            </p:extLst>
          </p:nvPr>
        </p:nvGraphicFramePr>
        <p:xfrm>
          <a:off x="240079" y="935771"/>
          <a:ext cx="8687186" cy="871225"/>
        </p:xfrm>
        <a:graphic>
          <a:graphicData uri="http://schemas.openxmlformats.org/drawingml/2006/table">
            <a:tbl>
              <a:tblPr firstRow="1" firstCol="1" bandRow="1">
                <a:tableStyleId>{F5AB1C69-6EDB-4FF4-983F-18BD219EF322}</a:tableStyleId>
              </a:tblPr>
              <a:tblGrid>
                <a:gridCol w="9328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203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291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567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32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6736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5621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268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78585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313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UID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Name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Acronym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 err="1"/>
                        <a:t>Rel</a:t>
                      </a:r>
                      <a:endParaRPr lang="en-GB" sz="1200" dirty="0"/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WG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Target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/>
                        <a:t>Old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New 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Change or comment</a:t>
                      </a: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595">
                <a:tc>
                  <a:txBody>
                    <a:bodyPr/>
                    <a:lstStyle/>
                    <a:p>
                      <a:pPr algn="ctr" fontAlgn="t"/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960030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Study on Security aspects for 5WWC Phase 2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r>
                        <a:rPr lang="en-IN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FS_5WWC_Ph2_Sec </a:t>
                      </a:r>
                      <a:endParaRPr lang="en-GB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1448" marR="91448" marT="45640" marB="4564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Rel-18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S3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Mar-2023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GB" sz="12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10%</a:t>
                      </a:r>
                    </a:p>
                  </a:txBody>
                  <a:tcPr marL="36002" marR="360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3 new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KIs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added in TR </a:t>
                      </a:r>
                      <a:r>
                        <a:rPr lang="en-CA" sz="120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</a:rPr>
                        <a:t>33.887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 marL="36002" marR="36002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ontent Placeholder 7"/>
          <p:cNvSpPr>
            <a:spLocks noGrp="1"/>
          </p:cNvSpPr>
          <p:nvPr>
            <p:ph sz="half" idx="2"/>
          </p:nvPr>
        </p:nvSpPr>
        <p:spPr>
          <a:xfrm>
            <a:off x="434974" y="2249828"/>
            <a:ext cx="8554481" cy="3548284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IN" altLang="de-DE" sz="1800" b="1" dirty="0"/>
              <a:t>General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600" dirty="0"/>
              <a:t>TR </a:t>
            </a:r>
            <a:r>
              <a:rPr lang="en-IN" sz="1600" dirty="0">
                <a:solidFill>
                  <a:schemeClr val="tx1"/>
                </a:solidFill>
                <a:latin typeface="Calibri" panose="020F0502020204030204" pitchFamily="34" charset="0"/>
              </a:rPr>
              <a:t>33.887</a:t>
            </a:r>
            <a:r>
              <a:rPr lang="en-IN" altLang="de-DE" sz="1600" dirty="0"/>
              <a:t> v0.1.0 contains 3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altLang="de-DE" sz="1600" dirty="0"/>
              <a:t>Study addresses the security aspects of new devices introduced in SA2 5WWC and the security aspects of slice information exposure of N3IWF/TNGF</a:t>
            </a:r>
            <a:endParaRPr lang="en-IN" altLang="de-DE" sz="1200" b="1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IN" altLang="zh-CN" sz="16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en-IN" altLang="de-DE" sz="1600" b="1" dirty="0"/>
              <a:t>Dependencies: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sz="1600" dirty="0"/>
              <a:t>SA3 solution procedure must be aligned with SA2; there are currently no evaluations or conclusions in the SA2 TR.</a:t>
            </a:r>
            <a:endParaRPr lang="en-US" sz="160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zh-CN" sz="1600" dirty="0"/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16" name="Content Placeholder 7"/>
          <p:cNvSpPr>
            <a:spLocks noGrp="1"/>
          </p:cNvSpPr>
          <p:nvPr>
            <p:ph sz="half" idx="2"/>
          </p:nvPr>
        </p:nvSpPr>
        <p:spPr>
          <a:xfrm>
            <a:off x="406768" y="1244462"/>
            <a:ext cx="8554481" cy="5273395"/>
          </a:xfrm>
        </p:spPr>
        <p:txBody>
          <a:bodyPr/>
          <a:lstStyle/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endParaRPr lang="en-US" sz="1400" b="1" dirty="0"/>
          </a:p>
          <a:p>
            <a:pPr marL="457200" lvl="1" indent="-457200">
              <a:spcBef>
                <a:spcPts val="0"/>
              </a:spcBef>
              <a:spcAft>
                <a:spcPts val="300"/>
              </a:spcAft>
              <a:buBlip>
                <a:blip r:embed="rId3"/>
              </a:buBlip>
            </a:pPr>
            <a:r>
              <a:rPr lang="en-IN" sz="1600" b="1" dirty="0">
                <a:ea typeface="+mn-ea"/>
                <a:cs typeface="+mn-cs"/>
              </a:rPr>
              <a:t>SA2/RAN impacts and dependencies</a:t>
            </a:r>
            <a:r>
              <a:rPr lang="en-IN" sz="1600" dirty="0">
                <a:ea typeface="+mn-ea"/>
                <a:cs typeface="+mn-cs"/>
              </a:rPr>
              <a:t>: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IN" sz="1400" dirty="0"/>
              <a:t>SA3 solution procedure must be aligned with SA2; there are currently no evaluations or conclusions in the SA2 TR.</a:t>
            </a:r>
            <a:endParaRPr lang="en-US" sz="1400"/>
          </a:p>
          <a:p>
            <a:pPr marL="457200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IN" sz="1400" b="1" dirty="0"/>
          </a:p>
          <a:p>
            <a:pPr lvl="0">
              <a:spcBef>
                <a:spcPts val="0"/>
              </a:spcBef>
              <a:spcAft>
                <a:spcPts val="300"/>
              </a:spcAft>
            </a:pPr>
            <a:r>
              <a:rPr lang="en-IN" sz="1400" b="1" dirty="0"/>
              <a:t>Contentious Issue</a:t>
            </a:r>
            <a:r>
              <a:rPr lang="en-I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None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I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IN" sz="1400" b="1" dirty="0"/>
              <a:t>Focus for the Next Meeting </a:t>
            </a:r>
            <a:r>
              <a:rPr lang="en-I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Add solutions (KI 1-3)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altLang="zh-CN" sz="1400" dirty="0">
                <a:latin typeface="Calibri" panose="020F0502020204030204" pitchFamily="34" charset="0"/>
                <a:ea typeface="Calibri" panose="020F0502020204030204" pitchFamily="34" charset="0"/>
              </a:rPr>
              <a:t>Last meeting to add key issues</a:t>
            </a:r>
            <a:endParaRPr lang="en-IN" sz="1400" u="sng" dirty="0"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IN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IN" altLang="zh-CN" sz="1400" b="1" dirty="0"/>
              <a:t>Overall Plan</a:t>
            </a:r>
            <a:r>
              <a:rPr lang="en-IN" altLang="zh-CN" sz="1400" dirty="0"/>
              <a:t>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altLang="zh-CN" sz="1400" dirty="0">
                <a:latin typeface="Calibri" panose="020F0502020204030204" pitchFamily="34" charset="0"/>
                <a:ea typeface="Times New Roman" panose="02020603050405020304" pitchFamily="18" charset="0"/>
              </a:rPr>
              <a:t>See dedicated slide</a:t>
            </a:r>
          </a:p>
          <a:p>
            <a:pPr>
              <a:spcBef>
                <a:spcPts val="0"/>
              </a:spcBef>
              <a:spcAft>
                <a:spcPts val="300"/>
              </a:spcAft>
            </a:pPr>
            <a:endParaRPr lang="en-IN" altLang="zh-CN" sz="1400" b="1" dirty="0"/>
          </a:p>
          <a:p>
            <a:pPr>
              <a:spcBef>
                <a:spcPts val="0"/>
              </a:spcBef>
              <a:spcAft>
                <a:spcPts val="300"/>
              </a:spcAft>
            </a:pPr>
            <a:r>
              <a:rPr lang="en-IN" altLang="zh-CN" sz="1400" b="1" dirty="0"/>
              <a:t>Risks: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r>
              <a:rPr lang="en-IN" sz="1400" dirty="0">
                <a:latin typeface="Calibri" panose="020F0502020204030204" pitchFamily="34" charset="0"/>
              </a:rPr>
              <a:t>SA2 starts conclusion on August meeting. SA3 may delay to study KI with 5GS requirements and corresponding solutions at the October meeting.</a:t>
            </a:r>
          </a:p>
          <a:p>
            <a:pPr marL="628650" lvl="1" indent="-342900">
              <a:buFont typeface="Symbol" panose="05050102010706020507" pitchFamily="18" charset="2"/>
              <a:buChar char=""/>
            </a:pPr>
            <a:endParaRPr lang="en-US" altLang="zh-CN" sz="14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D88E2AB-CBFF-4456-99B7-D64DA69227D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05791" y="311208"/>
            <a:ext cx="68278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FS_5WWC_Ph2_Sec</a:t>
            </a:r>
            <a:r>
              <a:rPr lang="en-US" altLang="zh-CN" sz="2400" dirty="0"/>
              <a:t> </a:t>
            </a:r>
            <a:r>
              <a:rPr lang="en-US" sz="2400" dirty="0">
                <a:solidFill>
                  <a:srgbClr val="FF0000"/>
                </a:solidFill>
              </a:rPr>
              <a:t>status after SA3#107Adhoc-e </a:t>
            </a:r>
          </a:p>
        </p:txBody>
      </p:sp>
    </p:spTree>
    <p:extLst>
      <p:ext uri="{BB962C8B-B14F-4D97-AF65-F5344CB8AC3E}">
        <p14:creationId xmlns:p14="http://schemas.microsoft.com/office/powerpoint/2010/main" val="3452607634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pe:Receivers xmlns:spe="http://schemas.microsoft.com/sharepoint/events"/>
</file>

<file path=customXml/item2.xml><?xml version="1.0" encoding="utf-8"?>
<?mso-contentType ?>
<SharedContentType xmlns="Microsoft.SharePoint.Taxonomy.ContentTypeSync" SourceId="34c87397-5fc1-491e-85e7-d6110dbe9cbd" ContentTypeId="0x0101" PreviousValue="false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7A4B69EF56E94C827924DC4B490231" ma:contentTypeVersion="16" ma:contentTypeDescription="Create a new document." ma:contentTypeScope="" ma:versionID="9912d19776983c6aade29a3686f1c79f">
  <xsd:schema xmlns:xsd="http://www.w3.org/2001/XMLSchema" xmlns:xs="http://www.w3.org/2001/XMLSchema" xmlns:p="http://schemas.microsoft.com/office/2006/metadata/properties" xmlns:ns3="71c5aaf6-e6ce-465b-b873-5148d2a4c105" xmlns:ns4="e0d6c333-3612-4d65-a7f4-5976eb42d46a" xmlns:ns5="c67c731b-696e-4d20-8664-fee8943d9cc6" targetNamespace="http://schemas.microsoft.com/office/2006/metadata/properties" ma:root="true" ma:fieldsID="b1f01fd908848de894b0fc5cac9f1093" ns3:_="" ns4:_="" ns5:_="">
    <xsd:import namespace="71c5aaf6-e6ce-465b-b873-5148d2a4c105"/>
    <xsd:import namespace="e0d6c333-3612-4d65-a7f4-5976eb42d46a"/>
    <xsd:import namespace="c67c731b-696e-4d20-8664-fee8943d9cc6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3:HideFromDelve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5:SharedWithUsers" minOccurs="0"/>
                <xsd:element ref="ns5:SharedWithDetails" minOccurs="0"/>
                <xsd:element ref="ns5:SharingHintHash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c5aaf6-e6ce-465b-b873-5148d2a4c10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HideFromDelve" ma:index="11" nillable="true" ma:displayName="HideFromDelve" ma:default="0" ma:internalName="HideFromDelv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d6c333-3612-4d65-a7f4-5976eb42d46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7c731b-696e-4d20-8664-fee8943d9cc6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HideFromDelve xmlns="71c5aaf6-e6ce-465b-b873-5148d2a4c105">false</HideFromDelve>
  </documentManagement>
</p:properties>
</file>

<file path=customXml/item5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D561E15-ED7D-426C-AAA3-BE3BEEF7B6CC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889FBBD8-3D06-492C-9E53-CCC01A1B933A}">
  <ds:schemaRefs>
    <ds:schemaRef ds:uri="Microsoft.SharePoint.Taxonomy.ContentTypeSync"/>
  </ds:schemaRefs>
</ds:datastoreItem>
</file>

<file path=customXml/itemProps3.xml><?xml version="1.0" encoding="utf-8"?>
<ds:datastoreItem xmlns:ds="http://schemas.openxmlformats.org/officeDocument/2006/customXml" ds:itemID="{A72B9F3D-C684-4F3E-9670-5E464CA8BA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c5aaf6-e6ce-465b-b873-5148d2a4c105"/>
    <ds:schemaRef ds:uri="e0d6c333-3612-4d65-a7f4-5976eb42d46a"/>
    <ds:schemaRef ds:uri="c67c731b-696e-4d20-8664-fee8943d9cc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DD099C7-CF44-471D-B7DF-D246DF2BD038}">
  <ds:schemaRefs>
    <ds:schemaRef ds:uri="http://schemas.microsoft.com/office/2006/metadata/properties"/>
    <ds:schemaRef ds:uri="http://schemas.microsoft.com/office/infopath/2007/PartnerControls"/>
    <ds:schemaRef ds:uri="71c5aaf6-e6ce-465b-b873-5148d2a4c105"/>
  </ds:schemaRefs>
</ds:datastoreItem>
</file>

<file path=customXml/itemProps5.xml><?xml version="1.0" encoding="utf-8"?>
<ds:datastoreItem xmlns:ds="http://schemas.openxmlformats.org/officeDocument/2006/customXml" ds:itemID="{6C244691-0162-45DC-8925-D69A4F52A0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12605</TotalTime>
  <Words>458</Words>
  <Application>Microsoft Office PowerPoint</Application>
  <PresentationFormat>On-screen Show (4:3)</PresentationFormat>
  <Paragraphs>96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Symbol</vt:lpstr>
      <vt:lpstr>Times New Roman</vt:lpstr>
      <vt:lpstr>Office Theme</vt:lpstr>
      <vt:lpstr>SA WG3 Status report for FS_5WWC_Ph2_Sec </vt:lpstr>
      <vt:lpstr>PowerPoint Presentation</vt:lpstr>
      <vt:lpstr>PowerPoint Presentation</vt:lpstr>
      <vt:lpstr>FS_5WWC_Ph2_Sec status after SA3#107Adhoc-e </vt:lpstr>
      <vt:lpstr>FS_5WWC_Ph2_Sec status after SA3#107Adhoc-e 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rapporteur-1</cp:lastModifiedBy>
  <cp:revision>1373</cp:revision>
  <dcterms:created xsi:type="dcterms:W3CDTF">2008-08-30T09:32:10Z</dcterms:created>
  <dcterms:modified xsi:type="dcterms:W3CDTF">2022-07-11T13:04:03Z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0x010100C17A4B69EF56E94C827924DC4B490231</vt:lpwstr>
  </property>
</Properties>
</file>