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693679-0BDD-4DD3-B7CD-D339CC24A1B9}" v="8" dt="2022-07-09T10:24:30.113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98" autoAdjust="0"/>
    <p:restoredTop sz="94980" autoAdjust="0"/>
  </p:normalViewPr>
  <p:slideViewPr>
    <p:cSldViewPr snapToGrid="0">
      <p:cViewPr>
        <p:scale>
          <a:sx n="140" d="100"/>
          <a:sy n="140" d="100"/>
        </p:scale>
        <p:origin x="504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Jost" userId="f856f163-953b-44f3-8ab3-03b09ab01720" providerId="ADAL" clId="{00693679-0BDD-4DD3-B7CD-D339CC24A1B9}"/>
    <pc:docChg chg="undo custSel modSld">
      <pc:chgData name="Christine Jost" userId="f856f163-953b-44f3-8ab3-03b09ab01720" providerId="ADAL" clId="{00693679-0BDD-4DD3-B7CD-D339CC24A1B9}" dt="2022-07-09T10:59:50.497" v="3213" actId="20577"/>
      <pc:docMkLst>
        <pc:docMk/>
      </pc:docMkLst>
      <pc:sldChg chg="modSp mod">
        <pc:chgData name="Christine Jost" userId="f856f163-953b-44f3-8ab3-03b09ab01720" providerId="ADAL" clId="{00693679-0BDD-4DD3-B7CD-D339CC24A1B9}" dt="2022-07-09T09:45:51.892" v="39" actId="20577"/>
        <pc:sldMkLst>
          <pc:docMk/>
          <pc:sldMk cId="0" sldId="303"/>
        </pc:sldMkLst>
        <pc:spChg chg="mod">
          <ac:chgData name="Christine Jost" userId="f856f163-953b-44f3-8ab3-03b09ab01720" providerId="ADAL" clId="{00693679-0BDD-4DD3-B7CD-D339CC24A1B9}" dt="2022-07-09T09:45:51.892" v="39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Christine Jost" userId="f856f163-953b-44f3-8ab3-03b09ab01720" providerId="ADAL" clId="{00693679-0BDD-4DD3-B7CD-D339CC24A1B9}" dt="2022-07-09T09:45:40.527" v="14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54:45.930" v="3109"/>
        <pc:sldMkLst>
          <pc:docMk/>
          <pc:sldMk cId="3452607634" sldId="791"/>
        </pc:sldMkLst>
        <pc:spChg chg="mod">
          <ac:chgData name="Christine Jost" userId="f856f163-953b-44f3-8ab3-03b09ab01720" providerId="ADAL" clId="{00693679-0BDD-4DD3-B7CD-D339CC24A1B9}" dt="2022-07-09T10:30:58.482" v="2128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Christine Jost" userId="f856f163-953b-44f3-8ab3-03b09ab01720" providerId="ADAL" clId="{00693679-0BDD-4DD3-B7CD-D339CC24A1B9}" dt="2022-07-09T10:54:45.930" v="3109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47:24.725" v="2889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00693679-0BDD-4DD3-B7CD-D339CC24A1B9}" dt="2022-07-09T10:23:56.511" v="1667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00693679-0BDD-4DD3-B7CD-D339CC24A1B9}" dt="2022-07-09T10:47:24.725" v="288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Christine Jost" userId="f856f163-953b-44f3-8ab3-03b09ab01720" providerId="ADAL" clId="{00693679-0BDD-4DD3-B7CD-D339CC24A1B9}" dt="2022-07-09T10:25:33.873" v="1702" actId="20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Christine Jost" userId="f856f163-953b-44f3-8ab3-03b09ab01720" providerId="ADAL" clId="{00693679-0BDD-4DD3-B7CD-D339CC24A1B9}" dt="2022-07-09T10:59:50.497" v="3213" actId="20577"/>
        <pc:sldMkLst>
          <pc:docMk/>
          <pc:sldMk cId="539970028" sldId="793"/>
        </pc:sldMkLst>
        <pc:spChg chg="mod">
          <ac:chgData name="Christine Jost" userId="f856f163-953b-44f3-8ab3-03b09ab01720" providerId="ADAL" clId="{00693679-0BDD-4DD3-B7CD-D339CC24A1B9}" dt="2022-07-09T09:46:20.501" v="55" actId="20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59:50.497" v="3213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23:45.069" v="1652" actId="6549"/>
        <pc:sldMkLst>
          <pc:docMk/>
          <pc:sldMk cId="3491595708" sldId="794"/>
        </pc:sldMkLst>
        <pc:spChg chg="mod">
          <ac:chgData name="Christine Jost" userId="f856f163-953b-44f3-8ab3-03b09ab01720" providerId="ADAL" clId="{00693679-0BDD-4DD3-B7CD-D339CC24A1B9}" dt="2022-07-09T10:22:40.897" v="1605" actId="20577"/>
          <ac:spMkLst>
            <pc:docMk/>
            <pc:sldMk cId="3491595708" sldId="794"/>
            <ac:spMk id="3" creationId="{156B83FC-25A3-44B2-9ABF-4705626AB921}"/>
          </ac:spMkLst>
        </pc:spChg>
        <pc:spChg chg="mod">
          <ac:chgData name="Christine Jost" userId="f856f163-953b-44f3-8ab3-03b09ab01720" providerId="ADAL" clId="{00693679-0BDD-4DD3-B7CD-D339CC24A1B9}" dt="2022-07-09T10:21:51.221" v="1598" actId="207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23:41.158" v="1651" actId="6549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Christine Jost" userId="f856f163-953b-44f3-8ab3-03b09ab01720" providerId="ADAL" clId="{00693679-0BDD-4DD3-B7CD-D339CC24A1B9}" dt="2022-07-09T10:23:29.132" v="1650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Christine Jost" userId="f856f163-953b-44f3-8ab3-03b09ab01720" providerId="ADAL" clId="{00693679-0BDD-4DD3-B7CD-D339CC24A1B9}" dt="2022-07-09T10:23:45.069" v="1652" actId="6549"/>
          <ac:spMkLst>
            <pc:docMk/>
            <pc:sldMk cId="3491595708" sldId="794"/>
            <ac:spMk id="10" creationId="{F489ECE7-6035-426A-B9FF-70F6248303BD}"/>
          </ac:spMkLst>
        </pc:spChg>
        <pc:graphicFrameChg chg="modGraphic">
          <ac:chgData name="Christine Jost" userId="f856f163-953b-44f3-8ab3-03b09ab01720" providerId="ADAL" clId="{00693679-0BDD-4DD3-B7CD-D339CC24A1B9}" dt="2022-07-09T10:23:00.659" v="1647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7/11/22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7/11/22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</a:t>
            </a:r>
            <a:r>
              <a:rPr lang="en-US" altLang="zh-CN" dirty="0"/>
              <a:t>5GFBS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/>
              <a:t>Ivy</a:t>
            </a:r>
            <a:r>
              <a:rPr lang="zh-CN" altLang="en-US" sz="2000" b="1" dirty="0"/>
              <a:t> </a:t>
            </a:r>
            <a:r>
              <a:rPr lang="en-US" altLang="zh-CN" sz="2000" b="1" dirty="0"/>
              <a:t>Guo</a:t>
            </a:r>
          </a:p>
          <a:p>
            <a:pPr>
              <a:lnSpc>
                <a:spcPct val="80000"/>
              </a:lnSpc>
            </a:pPr>
            <a:r>
              <a:rPr lang="en-US" sz="2000" b="1" dirty="0">
                <a:latin typeface="Arial" charset="0"/>
              </a:rPr>
              <a:t>Apple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Addressing Editor’s Notes in </a:t>
            </a:r>
            <a:r>
              <a:rPr lang="en-US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solutions.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Adding evaluations for solutions.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RAN2’s reply needs to be considered for further decisions or conclusions in key issue#2.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If contentious situation still exist, a formal procedure needs to take place to deal with it.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Addressing Editor’s Notes in solutions.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Adding evaluations for solutions. 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Conclusions and decisions should be made based on consensus.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FS_5GFBS</a:t>
            </a:r>
            <a:r>
              <a:rPr lang="zh-CN" alt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299438"/>
              </p:ext>
            </p:extLst>
          </p:nvPr>
        </p:nvGraphicFramePr>
        <p:xfrm>
          <a:off x="546004" y="1250065"/>
          <a:ext cx="8051991" cy="3907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3997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683997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683997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399173">
                <a:tc>
                  <a:txBody>
                    <a:bodyPr/>
                    <a:lstStyle/>
                    <a:p>
                      <a:r>
                        <a:rPr lang="en-US" sz="14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399173"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Security of unprotected unicast messages</a:t>
                      </a:r>
                      <a:r>
                        <a:rPr lang="en-CN" sz="1400" dirty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#1, #2, #3, #9, #10, #11, #12, #13, #16, #17, #21,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#1 was adopted in R15</a:t>
                      </a:r>
                    </a:p>
                    <a:p>
                      <a:r>
                        <a:rPr lang="en-US" sz="1400" dirty="0"/>
                        <a:t>#17 was agreed as WA #49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399173"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Security protection of system information</a:t>
                      </a:r>
                      <a:r>
                        <a:rPr lang="en-CN" sz="1400" dirty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#7, #11, #12, #14, #19, #20, #21, #26, #27,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399173"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Network detection of false base stations</a:t>
                      </a:r>
                      <a:r>
                        <a:rPr lang="en-CN" sz="1400" dirty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#4, #6, #8, #18, #22, #23, #24, #25,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399173"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Protection against SON poisoning attempts</a:t>
                      </a:r>
                      <a:r>
                        <a:rPr lang="en-CN" sz="1400" dirty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399173"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Mitigation against the authentication relay attack</a:t>
                      </a:r>
                      <a:r>
                        <a:rPr lang="en-CN" sz="1400" dirty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#5, #15, #23,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  <a:tr h="399173"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Resistance to radio jamming</a:t>
                      </a:r>
                      <a:r>
                        <a:rPr lang="en-CN" sz="1400" dirty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8077875"/>
                  </a:ext>
                </a:extLst>
              </a:tr>
              <a:tr h="399173"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Protection against Man-in-the-Middle false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gNB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attacks</a:t>
                      </a:r>
                      <a:r>
                        <a:rPr lang="en-CN" sz="1400" dirty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#23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06921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546004" y="746991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33.809 </a:t>
            </a:r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FS_5GFBS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46198" y="5249235"/>
            <a:ext cx="1586106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LS to RAN2 on KI2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Solution#4 evaluation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2967726" y="5223766"/>
            <a:ext cx="1521977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Polishing solutions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Contentious topics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15840" y="5234315"/>
            <a:ext cx="1685543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Polishing solutions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Contentious topics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 if possible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697981" y="5311259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TR 33.809 </a:t>
            </a:r>
            <a:r>
              <a:rPr lang="de-DE" altLang="de-DE" sz="1400" dirty="0" err="1"/>
              <a:t>is</a:t>
            </a:r>
            <a:r>
              <a:rPr lang="de-DE" altLang="de-DE" sz="1400" dirty="0"/>
              <a:t> </a:t>
            </a:r>
            <a:r>
              <a:rPr lang="de-DE" altLang="de-DE" sz="1400" dirty="0" err="1"/>
              <a:t>containing</a:t>
            </a:r>
            <a:r>
              <a:rPr lang="de-DE" altLang="de-DE" sz="1400" dirty="0"/>
              <a:t> 7 </a:t>
            </a:r>
            <a:r>
              <a:rPr lang="de-DE" altLang="de-DE" sz="1400" dirty="0" err="1"/>
              <a:t>key</a:t>
            </a:r>
            <a:r>
              <a:rPr lang="de-DE" altLang="de-DE" sz="1400" dirty="0"/>
              <a:t> </a:t>
            </a:r>
            <a:r>
              <a:rPr lang="de-DE" altLang="de-DE" sz="1400" dirty="0" err="1"/>
              <a:t>issues</a:t>
            </a:r>
            <a:r>
              <a:rPr lang="de-DE" altLang="de-DE" sz="1400" dirty="0"/>
              <a:t> and 27 </a:t>
            </a:r>
            <a:r>
              <a:rPr lang="de-DE" altLang="de-DE" sz="1400" dirty="0" err="1"/>
              <a:t>solutions</a:t>
            </a:r>
            <a:r>
              <a:rPr lang="de-DE" altLang="de-DE" sz="1400" dirty="0"/>
              <a:t>. 2 </a:t>
            </a:r>
            <a:r>
              <a:rPr lang="de-DE" altLang="de-DE" sz="1400" dirty="0" err="1"/>
              <a:t>solutions</a:t>
            </a:r>
            <a:r>
              <a:rPr lang="de-DE" altLang="de-DE" sz="1400" dirty="0"/>
              <a:t> </a:t>
            </a:r>
            <a:r>
              <a:rPr lang="de-DE" altLang="de-DE" sz="1400" dirty="0" err="1"/>
              <a:t>were</a:t>
            </a:r>
            <a:r>
              <a:rPr lang="de-DE" altLang="de-DE" sz="1400" dirty="0"/>
              <a:t> </a:t>
            </a:r>
            <a:r>
              <a:rPr lang="de-DE" altLang="de-DE" sz="1400" dirty="0" err="1"/>
              <a:t>approved</a:t>
            </a:r>
            <a:r>
              <a:rPr lang="de-DE" altLang="de-DE" sz="1400" dirty="0"/>
              <a:t> </a:t>
            </a:r>
            <a:r>
              <a:rPr lang="de-DE" altLang="de-DE" sz="1400" dirty="0" err="1"/>
              <a:t>into</a:t>
            </a:r>
            <a:r>
              <a:rPr lang="de-DE" altLang="de-DE" sz="1400" dirty="0"/>
              <a:t> normative </a:t>
            </a:r>
            <a:r>
              <a:rPr lang="de-DE" altLang="de-DE" sz="1400" dirty="0" err="1"/>
              <a:t>work</a:t>
            </a:r>
            <a:r>
              <a:rPr lang="de-DE" altLang="de-DE" sz="1400" dirty="0"/>
              <a:t> (</a:t>
            </a:r>
            <a:r>
              <a:rPr lang="de-DE" altLang="de-DE" sz="1400" dirty="0" err="1"/>
              <a:t>one</a:t>
            </a:r>
            <a:r>
              <a:rPr lang="de-DE" altLang="de-DE" sz="1400" dirty="0"/>
              <a:t> </a:t>
            </a:r>
            <a:r>
              <a:rPr lang="de-DE" altLang="de-DE" sz="1400" dirty="0" err="1"/>
              <a:t>of</a:t>
            </a:r>
            <a:r>
              <a:rPr lang="de-DE" altLang="de-DE" sz="1400" dirty="0"/>
              <a:t> </a:t>
            </a:r>
            <a:r>
              <a:rPr lang="de-DE" altLang="de-DE" sz="1400" dirty="0" err="1"/>
              <a:t>them</a:t>
            </a:r>
            <a:r>
              <a:rPr lang="de-DE" altLang="de-DE" sz="1400" dirty="0"/>
              <a:t> </a:t>
            </a:r>
            <a:r>
              <a:rPr lang="de-DE" altLang="de-DE" sz="1400" dirty="0" err="1"/>
              <a:t>is</a:t>
            </a:r>
            <a:r>
              <a:rPr lang="de-DE" altLang="de-DE" sz="1400" dirty="0"/>
              <a:t> WA#49 )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Null. 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 5GFBS status 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963716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810032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5G security enhancement against false base stations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FS_5GFBS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Dec-2022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90%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33.809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145585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 err="1"/>
              <a:t>Contentious</a:t>
            </a:r>
            <a:r>
              <a:rPr lang="de-DE" sz="1400" b="1" dirty="0"/>
              <a:t> </a:t>
            </a:r>
            <a:r>
              <a:rPr lang="de-DE" sz="1600" b="1" dirty="0" err="1"/>
              <a:t>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No consensus on technical approach of key issue#2, majority supporting the signature-based solutions, while minority was objecting.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No consensus on technical approach of key issue#3. there are both supporters and object0rs for solution #4 addressing key issue#3. 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(August)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Polishing solutions addressing Editor’s Notes. 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Adding evaluations on solutions. </a:t>
            </a:r>
          </a:p>
          <a:p>
            <a:pPr marL="285750" lvl="1" indent="0"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page 2. 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Way-forward is needed from procedure point of view on contentious issue, on which there are many supporters and a few objectors. 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8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FS_5GFBS status 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8312</TotalTime>
  <Words>483</Words>
  <Application>Microsoft Macintosh PowerPoint</Application>
  <PresentationFormat>On-screen Show (4:3)</PresentationFormat>
  <Paragraphs>95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FS_5GFBS</vt:lpstr>
      <vt:lpstr>PowerPoint Presentation</vt:lpstr>
      <vt:lpstr>PowerPoint Presentation</vt:lpstr>
      <vt:lpstr>PowerPoint Presentation</vt:lpstr>
      <vt:lpstr>FS_5GFBS status after SA3#107Adhoc-e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Ivy Guo</cp:lastModifiedBy>
  <cp:revision>1309</cp:revision>
  <dcterms:created xsi:type="dcterms:W3CDTF">2008-08-30T09:32:10Z</dcterms:created>
  <dcterms:modified xsi:type="dcterms:W3CDTF">2022-07-11T12:30:12Z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