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4" d="100"/>
          <a:sy n="164" d="100"/>
        </p:scale>
        <p:origin x="1668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6/5/2024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6/5/2024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dirty="0"/>
              <a:t>SCAS_5G_Maint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0426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err="1" smtClean="0"/>
              <a:t>Rong</a:t>
            </a:r>
            <a:r>
              <a:rPr lang="en-US" altLang="en-US" sz="2000" b="1" dirty="0" smtClean="0"/>
              <a:t> Wu</a:t>
            </a:r>
            <a:r>
              <a:rPr lang="en-GB" altLang="zh-CN" sz="2000" b="1" dirty="0" smtClean="0"/>
              <a:t>, Huawei</a:t>
            </a:r>
            <a:endParaRPr lang="en-GB" altLang="zh-CN" sz="20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90106" y="38341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SCAS_5G_Maint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="" xmlns:a16="http://schemas.microsoft.com/office/drawing/2014/main" id="{14C08A3A-5690-45AB-8E4E-A8C31C31F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823363"/>
              </p:ext>
            </p:extLst>
          </p:nvPr>
        </p:nvGraphicFramePr>
        <p:xfrm>
          <a:off x="577190" y="1819385"/>
          <a:ext cx="7843752" cy="2688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1730">
                  <a:extLst>
                    <a:ext uri="{9D8B030D-6E8A-4147-A177-3AD203B41FA5}">
                      <a16:colId xmlns="" xmlns:a16="http://schemas.microsoft.com/office/drawing/2014/main" val="3469328165"/>
                    </a:ext>
                  </a:extLst>
                </a:gridCol>
                <a:gridCol w="4787647">
                  <a:extLst>
                    <a:ext uri="{9D8B030D-6E8A-4147-A177-3AD203B41FA5}">
                      <a16:colId xmlns="" xmlns:a16="http://schemas.microsoft.com/office/drawing/2014/main" val="1807838196"/>
                    </a:ext>
                  </a:extLst>
                </a:gridCol>
                <a:gridCol w="784375">
                  <a:extLst>
                    <a:ext uri="{9D8B030D-6E8A-4147-A177-3AD203B41FA5}">
                      <a16:colId xmlns="" xmlns:a16="http://schemas.microsoft.com/office/drawing/2014/main" val="1039424239"/>
                    </a:ext>
                  </a:extLst>
                </a:gridCol>
              </a:tblGrid>
              <a:tr h="263958"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Meeting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</a:t>
                      </a:r>
                      <a:r>
                        <a:rPr lang="en-GB" sz="1100" dirty="0" smtClean="0">
                          <a:effectLst/>
                        </a:rPr>
                        <a:t>ID </a:t>
                      </a:r>
                      <a:r>
                        <a:rPr lang="aa-ET" sz="1100" dirty="0">
                          <a:effectLst/>
                        </a:rPr>
                        <a:t>TU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3983492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aa-ET" sz="1100" dirty="0" smtClean="0">
                          <a:effectLst/>
                        </a:rPr>
                        <a:t>SA3#115 (</a:t>
                      </a:r>
                      <a:r>
                        <a:rPr lang="en-US" sz="1100" dirty="0" smtClean="0">
                          <a:effectLst/>
                        </a:rPr>
                        <a:t>February</a:t>
                      </a:r>
                      <a:r>
                        <a:rPr lang="aa-ET" sz="1100" dirty="0" smtClean="0">
                          <a:effectLst/>
                        </a:rPr>
                        <a:t>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WID</a:t>
                      </a:r>
                      <a:r>
                        <a:rPr lang="en-GB" sz="1100" baseline="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9069904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Living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CR for TS 33.117; Living CR for TS 33.514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a-ET" sz="1100" dirty="0" smtClean="0">
                          <a:effectLst/>
                        </a:rPr>
                        <a:t>0.</a:t>
                      </a:r>
                      <a:r>
                        <a:rPr lang="en-US" sz="1100" dirty="0" smtClean="0">
                          <a:effectLst/>
                        </a:rPr>
                        <a:t>25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3800439"/>
                  </a:ext>
                </a:extLst>
              </a:tr>
              <a:tr h="308789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SA3#117 (August)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Living CRs for other Network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Functions, e.g. TS 33.511~TS 33.530</a:t>
                      </a:r>
                    </a:p>
                    <a:p>
                      <a:pPr algn="l"/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Living CR for TR 33.926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a-ET" sz="1100" dirty="0" smtClean="0">
                          <a:effectLst/>
                        </a:rPr>
                        <a:t>0.</a:t>
                      </a:r>
                      <a:r>
                        <a:rPr lang="en-US" sz="1100" dirty="0" smtClean="0">
                          <a:effectLst/>
                        </a:rPr>
                        <a:t>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04038973"/>
                  </a:ext>
                </a:extLst>
              </a:tr>
              <a:tr h="400108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SA3#118 (October)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Last meeting </a:t>
                      </a:r>
                      <a:r>
                        <a:rPr lang="aa-ET" altLang="zh-CN" sz="1100" dirty="0" smtClean="0">
                          <a:effectLst/>
                        </a:rPr>
                        <a:t>for</a:t>
                      </a:r>
                      <a:r>
                        <a:rPr lang="en-US" altLang="zh-CN" sz="1100" dirty="0" smtClean="0">
                          <a:effectLst/>
                        </a:rPr>
                        <a:t> New</a:t>
                      </a:r>
                      <a:r>
                        <a:rPr lang="en-US" altLang="zh-CN" sz="1100" baseline="0" dirty="0" smtClean="0">
                          <a:effectLst/>
                        </a:rPr>
                        <a:t> Living CRs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aseline="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Convert part of living CR to normal CR, e.g. TS 33.514, TS 33.511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effectLst/>
                        </a:rPr>
                        <a:t>0.5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9438560"/>
                  </a:ext>
                </a:extLst>
              </a:tr>
              <a:tr h="393178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SA3#119 (November)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effectLst/>
                          <a:latin typeface="+mn-lt"/>
                          <a:ea typeface="+mn-ea"/>
                        </a:rPr>
                        <a:t>Convert</a:t>
                      </a:r>
                      <a:r>
                        <a:rPr lang="en-GB" sz="1100" baseline="0" dirty="0" smtClean="0">
                          <a:effectLst/>
                          <a:latin typeface="+mn-lt"/>
                          <a:ea typeface="+mn-ea"/>
                        </a:rPr>
                        <a:t> all left living CRs to normal CR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 smtClean="0">
                          <a:effectLst/>
                        </a:rPr>
                        <a:t>0.25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8529846"/>
                  </a:ext>
                </a:extLst>
              </a:tr>
              <a:tr h="374185">
                <a:tc>
                  <a:txBody>
                    <a:bodyPr/>
                    <a:lstStyle/>
                    <a:p>
                      <a:pPr algn="l"/>
                      <a:r>
                        <a:rPr lang="aa-ET" sz="1100" dirty="0" smtClean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aa-ET" sz="1100" dirty="0">
                          <a:effectLst/>
                        </a:rPr>
                        <a:t> (December)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Send </a:t>
                      </a:r>
                      <a:r>
                        <a:rPr lang="en-US" altLang="zh-CN" sz="1100" dirty="0" smtClean="0">
                          <a:effectLst/>
                        </a:rPr>
                        <a:t>CRs</a:t>
                      </a:r>
                      <a:r>
                        <a:rPr lang="aa-ET" altLang="zh-CN" sz="1100" dirty="0" smtClean="0">
                          <a:effectLst/>
                        </a:rPr>
                        <a:t> </a:t>
                      </a:r>
                      <a:r>
                        <a:rPr lang="aa-ET" altLang="zh-CN" sz="1100" dirty="0">
                          <a:effectLst/>
                        </a:rPr>
                        <a:t>to </a:t>
                      </a:r>
                      <a:r>
                        <a:rPr lang="aa-ET" altLang="zh-CN" sz="1100" dirty="0" smtClean="0">
                          <a:effectLst/>
                        </a:rPr>
                        <a:t>SA</a:t>
                      </a:r>
                      <a:r>
                        <a:rPr lang="en-US" altLang="zh-CN" sz="1100" dirty="0" smtClean="0">
                          <a:effectLst/>
                        </a:rPr>
                        <a:t> for approval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P</a:t>
                      </a:r>
                      <a:r>
                        <a:rPr lang="en-US" altLang="zh-CN" sz="110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lan to finalize</a:t>
                      </a:r>
                      <a:r>
                        <a:rPr lang="en-US" altLang="zh-CN" sz="1100" baseline="0" dirty="0" smtClean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it this year, leave more time to all other R19 SIDs/WIDs (~0.5 TU)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 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5316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5064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Potential CRs to TR 33.916, TR 33.926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Potential CRs to TS 33.117, TS 33.511~TS 33.530, TS 33.537  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NULL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1" defTabSz="914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/>
              <a:defRPr/>
            </a:pPr>
            <a:r>
              <a:rPr lang="en-GB" sz="1400" dirty="0"/>
              <a:t>Depending on how to improve the test cases description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zh-CN" sz="1400" dirty="0"/>
              <a:t>Unclear evaluation test </a:t>
            </a:r>
            <a:r>
              <a:rPr lang="en-GB" altLang="zh-CN" sz="1400" dirty="0" smtClean="0"/>
              <a:t>cases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zh-CN" sz="1400" dirty="0" smtClean="0"/>
              <a:t>Lack of improvements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SCAS_5G_Maint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258268"/>
              </p:ext>
            </p:extLst>
          </p:nvPr>
        </p:nvGraphicFramePr>
        <p:xfrm>
          <a:off x="301625" y="1287463"/>
          <a:ext cx="8687186" cy="5969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5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360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04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363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3495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494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1030029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Security Assurance Specification for maintenance of 5G features 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SCAS_5G_Maint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CRs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Certificate verification related test cases inclusion, </a:t>
            </a:r>
            <a:r>
              <a:rPr lang="en-US" altLang="zh-CN" sz="1400" dirty="0" err="1" smtClean="0"/>
              <a:t>etc</a:t>
            </a:r>
            <a:r>
              <a:rPr lang="en-US" altLang="zh-CN" sz="1400" dirty="0" smtClean="0"/>
              <a:t> 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/>
              <a:t>Potential corrections or new security assurance requirements identified from test labs and GSMA NESASG, </a:t>
            </a:r>
            <a:r>
              <a:rPr lang="en-US" altLang="de-DE" sz="1400" dirty="0" err="1" smtClean="0"/>
              <a:t>etc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NULL</a:t>
            </a:r>
            <a:endParaRPr lang="en-GB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SA3#116 </a:t>
            </a:r>
            <a:r>
              <a:rPr lang="en-GB" sz="1400" dirty="0"/>
              <a:t>– </a:t>
            </a:r>
            <a:r>
              <a:rPr lang="en-GB" sz="1400" dirty="0"/>
              <a:t>0.25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US" altLang="zh-CN" sz="1600" b="1" dirty="0" smtClean="0"/>
              <a:t>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SA3#117 </a:t>
            </a:r>
            <a:r>
              <a:rPr lang="en-GB" altLang="zh-CN" sz="1400" dirty="0"/>
              <a:t>– </a:t>
            </a:r>
            <a:r>
              <a:rPr lang="en-GB" altLang="zh-CN" sz="1400" dirty="0"/>
              <a:t>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SA3#118 </a:t>
            </a:r>
            <a:r>
              <a:rPr lang="en-GB" altLang="zh-CN" sz="1400" dirty="0"/>
              <a:t>– </a:t>
            </a:r>
            <a:r>
              <a:rPr lang="en-GB" altLang="zh-CN" sz="1400" dirty="0" smtClean="0"/>
              <a:t>0.5</a:t>
            </a:r>
            <a:endParaRPr lang="en-GB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 smtClean="0"/>
              <a:t>SA3#119 </a:t>
            </a:r>
            <a:r>
              <a:rPr lang="en-GB" altLang="zh-CN" sz="1400" dirty="0"/>
              <a:t>– </a:t>
            </a:r>
            <a:r>
              <a:rPr lang="en-GB" altLang="zh-CN" sz="1400" dirty="0" smtClean="0"/>
              <a:t>0.25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119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all 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the CRs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SA#106 </a:t>
            </a:r>
            <a:r>
              <a:rPr lang="en-US" sz="1200" dirty="0" smtClean="0">
                <a:solidFill>
                  <a:prstClr val="black"/>
                </a:solidFill>
              </a:rPr>
              <a:t>Send </a:t>
            </a:r>
            <a:r>
              <a:rPr lang="en-US" sz="1200" dirty="0">
                <a:solidFill>
                  <a:prstClr val="black"/>
                </a:solidFill>
              </a:rPr>
              <a:t>TR for information and approval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SCAS_5G_Maint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schemas.microsoft.com/office/2006/metadata/properties"/>
    <ds:schemaRef ds:uri="http://www.w3.org/XML/1998/namespace"/>
    <ds:schemaRef ds:uri="71c5aaf6-e6ce-465b-b873-5148d2a4c1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c67c731b-696e-4d20-8664-fee8943d9cc6"/>
    <ds:schemaRef ds:uri="e0d6c333-3612-4d65-a7f4-5976eb42d46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8671</TotalTime>
  <Words>286</Words>
  <Application>Microsoft Office PowerPoint</Application>
  <PresentationFormat>全屏显示(4:3)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Aptos</vt:lpstr>
      <vt:lpstr>宋体</vt:lpstr>
      <vt:lpstr>Arial</vt:lpstr>
      <vt:lpstr>Calibri</vt:lpstr>
      <vt:lpstr>Times New Roman</vt:lpstr>
      <vt:lpstr>Office Theme</vt:lpstr>
      <vt:lpstr>SA WG3 Status report for SCAS_5G_Maint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Huawei-WuRong</cp:lastModifiedBy>
  <cp:revision>1351</cp:revision>
  <dcterms:created xsi:type="dcterms:W3CDTF">2008-08-30T09:32:10Z</dcterms:created>
  <dcterms:modified xsi:type="dcterms:W3CDTF">2024-06-05T06:51:26Z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(3)ZI19kdT7mIvfuIiccpqolhNsVjGb8yJY9Cd3ueeQtCq9M2TJ89mLCgGKszMpQBwbDzau51oL
8lnpX3Z1IbRuqtImx8Lyigco5q2nch8WANnUBP5sQmCZRaar53bJNQii/jpubSVGdyOIY/a9
WyAyfv8gkEEg5/w1ouM+oZsWdlh9BwaTZWC78i61BIXaBG4y8CuUr8FoeaLsY4jkJtcQVE5g
GEY9sAngDGoSIvHXl2</vt:lpwstr>
  </property>
  <property fmtid="{D5CDD505-2E9C-101B-9397-08002B2CF9AE}" pid="10" name="_2015_ms_pID_7253431">
    <vt:lpwstr>iElYO9H6Lp6Syh9Bms/tamlioGkH6HvUN9/pEerWbjrldFRFPF9BaH
SW7vwWFvCUSL3A6+lzOq4NfKlldozBvZRNOLB3JBRhMdoXlyvwQ/jj/n23yT+Of7QOTw76eS
cSNT+8j+2WGchAPYcaE+26ylY6KSLRZaCYmQjZkv9jZQqKV37xpj0XsRrxctrAYAnX5Xh3qJ
bznUovTP/epdWeS5DNWJJMPcb9mK9ThcNzIS</vt:lpwstr>
  </property>
  <property fmtid="{D5CDD505-2E9C-101B-9397-08002B2CF9AE}" pid="11" name="_2015_ms_pID_7253432">
    <vt:lpwstr>JA==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1715042187</vt:lpwstr>
  </property>
</Properties>
</file>