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303" r:id="rId3"/>
    <p:sldId id="793" r:id="rId5"/>
    <p:sldId id="792" r:id="rId6"/>
    <p:sldId id="794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6" d="100"/>
          <a:sy n="116" d="100"/>
        </p:scale>
        <p:origin x="112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>
                <a:sym typeface="+mn-ea"/>
              </a:rPr>
              <a:t>FS_</a:t>
            </a:r>
            <a:r>
              <a:rPr lang="en-US" altLang="fr-FR" dirty="0">
                <a:sym typeface="+mn-ea"/>
              </a:rPr>
              <a:t>EDGE_Ph3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1800" b="1" dirty="0">
                <a:sym typeface="+mn-ea"/>
              </a:rPr>
              <a:t>Ge Yao (</a:t>
            </a:r>
            <a:r>
              <a:rPr lang="en-US" altLang="en-GB" sz="1800" b="1" dirty="0">
                <a:latin typeface="Arial" panose="020B0604020202020204" pitchFamily="34" charset="0"/>
                <a:sym typeface="+mn-ea"/>
              </a:rPr>
              <a:t>China Unicom)</a:t>
            </a:r>
            <a:endParaRPr lang="en-GB" sz="1800" b="1" dirty="0">
              <a:latin typeface="Arial" panose="020B0604020202020204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Tx/>
              <a:buSzTx/>
              <a:buNone/>
            </a:pPr>
            <a:r>
              <a:rPr lang="en-US" altLang="en-US" sz="1800" b="1" dirty="0">
                <a:sym typeface="+mn-ea"/>
              </a:rPr>
              <a:t>Bo Zhang (Huawei)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00100" lvl="1" indent="-342900">
              <a:buClr>
                <a:srgbClr val="000000"/>
              </a:buClr>
              <a:buFont typeface="Symbol" panose="05050102010706020507" pitchFamily="18" charset="2"/>
              <a:buChar char=""/>
            </a:pP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lvl="1" indent="0">
              <a:buClr>
                <a:srgbClr val="000000"/>
              </a:buClr>
              <a:buFont typeface="Symbol" panose="05050102010706020507" pitchFamily="18" charset="2"/>
              <a:buNone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 estimates and dependencies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00100" lvl="1" indent="-342900">
              <a:buClr>
                <a:srgbClr val="000000"/>
              </a:buClr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Total TU estimates for the study phase:   4  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00100" lvl="1" indent="-342900">
              <a:buClr>
                <a:srgbClr val="000000"/>
              </a:buClr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Total TU estimates for the normative phase:   2 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00100" lvl="1" indent="-342900">
              <a:buClr>
                <a:srgbClr val="000000"/>
              </a:buClr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Total TU estimates: 6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116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meeting: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KI</a:t>
            </a:r>
            <a:r>
              <a:rPr lang="en-US" altLang="en-GB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on UE info verification</a:t>
            </a:r>
            <a:r>
              <a:rPr lang="en-GB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agreed</a:t>
            </a:r>
            <a:endParaRPr lang="en-GB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117</a:t>
            </a: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altLang="zh-CN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All </a:t>
            </a:r>
            <a:r>
              <a:rPr lang="en-US" altLang="zh-CN" sz="1400" dirty="0" err="1" smtClean="0"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and solution to be proposed.</a:t>
            </a:r>
            <a:endParaRPr lang="en-GB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118</a:t>
            </a: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altLang="zh-CN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Solution, evaluation, and its conclusion have to be achieved.</a:t>
            </a:r>
            <a:endParaRPr lang="en-US" altLang="zh-CN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119</a:t>
            </a: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altLang="zh-CN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Normative work in TS 33.501, or TS 33.558</a:t>
            </a:r>
            <a:endParaRPr lang="en-GB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GB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+mn-ea"/>
              </a:rPr>
              <a:t>FS_EDGE_Ph3</a:t>
            </a:r>
            <a:r>
              <a:rPr lang="en-US" sz="2400" dirty="0">
                <a:solidFill>
                  <a:srgbClr val="FF0000"/>
                </a:solidFill>
              </a:rPr>
              <a:t>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2" name="表格 1"/>
          <p:cNvGraphicFramePr/>
          <p:nvPr/>
        </p:nvGraphicFramePr>
        <p:xfrm>
          <a:off x="1120458" y="1379855"/>
          <a:ext cx="5818188" cy="1066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0575"/>
                <a:gridCol w="836613"/>
                <a:gridCol w="1019175"/>
                <a:gridCol w="1019175"/>
                <a:gridCol w="2152650"/>
              </a:tblGrid>
              <a:tr h="1905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Work Task ID 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 Estimate (Study) 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 Estimate (Normative) 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 Dependency (Yes/No/Maybe)  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 Work Tasks Dependency  </a:t>
                      </a:r>
                      <a:r>
                        <a:rPr lang="en-US" sz="12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 #1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0.5TU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 TU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 #2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TU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 TU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 #3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1TUs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 TU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 #4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1.5TUs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1TU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TR 33.749 v0.2.0 contains scope, 1 key issue and 1 solution. 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 SID (TR 23.700-49: "Study on Enhancement of support for Edge Computing in 5G Core network - Phase 3")</a:t>
            </a:r>
            <a:endParaRPr lang="en-GB" sz="12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GB" sz="1000" dirty="0"/>
              <a:t>Solutions available to all key issues</a:t>
            </a:r>
            <a:endParaRPr lang="en-GB" sz="10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SA6 WID (TS 23.558: "Architecture for enabling Edge Applications")</a:t>
            </a:r>
            <a:endParaRPr lang="en-GB" sz="12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GB" sz="1000" dirty="0"/>
              <a:t>Normative work is already started</a:t>
            </a:r>
            <a:endParaRPr lang="en-GB" sz="10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Calibri" panose="020F0502020204030204"/>
              </a:rPr>
              <a:t>UE info verification and its usage authorization by 5G system (need more constructive proposals)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sym typeface="+mn-ea"/>
              </a:rPr>
              <a:t>FS_EDGE_Ph3</a:t>
            </a:r>
            <a:r>
              <a:rPr lang="en-US" sz="2000" dirty="0">
                <a:solidFill>
                  <a:srgbClr val="FF0000"/>
                </a:solidFill>
              </a:rPr>
              <a:t> status after SA3#116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1030036</a:t>
                      </a:r>
                      <a:endParaRPr lang="en-US" alt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Enhancement of Support for Edge Computing in 5GC phase 3 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</a:t>
                      </a:r>
                      <a:r>
                        <a:rPr lang="en-US" alt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EDGE_Ph3</a:t>
                      </a:r>
                      <a:endParaRPr lang="en-US" alt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</a:t>
                      </a:r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December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202</a:t>
                      </a:r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smtClean="0">
                          <a:solidFill>
                            <a:srgbClr val="FF0000"/>
                          </a:solidFill>
                        </a:rPr>
                        <a:t>30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</a:t>
                      </a:r>
                      <a:r>
                        <a:rPr lang="en-US" altLang="en-GB" sz="1200" dirty="0">
                          <a:solidFill>
                            <a:srgbClr val="FF0000"/>
                          </a:solidFill>
                        </a:rPr>
                        <a:t>749</a:t>
                      </a:r>
                      <a:endParaRPr lang="en-US" alt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None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SA3#115 Adhoc-e - 0.5 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116</a:t>
            </a:r>
            <a:r>
              <a:rPr lang="en-GB" sz="1200" dirty="0"/>
              <a:t> -</a:t>
            </a:r>
            <a:r>
              <a:rPr lang="en-US" altLang="en-GB" sz="1200" dirty="0"/>
              <a:t> 0.5 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117</a:t>
            </a:r>
            <a:r>
              <a:rPr lang="en-GB" sz="1200" dirty="0"/>
              <a:t> </a:t>
            </a:r>
            <a:r>
              <a:rPr lang="en-GB" sz="1200" b="1" dirty="0"/>
              <a:t>-</a:t>
            </a:r>
            <a:r>
              <a:rPr lang="en-US" altLang="en-GB" sz="1200" dirty="0"/>
              <a:t> 1 TU</a:t>
            </a:r>
            <a:endParaRPr lang="en-US" alt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ym typeface="+mn-ea"/>
              </a:rPr>
              <a:t>SA3#</a:t>
            </a:r>
            <a:r>
              <a:rPr lang="en-US" altLang="en-GB" sz="1200" dirty="0">
                <a:sym typeface="+mn-ea"/>
              </a:rPr>
              <a:t>118</a:t>
            </a:r>
            <a:r>
              <a:rPr lang="en-GB" sz="1200" dirty="0">
                <a:sym typeface="+mn-ea"/>
              </a:rPr>
              <a:t> -</a:t>
            </a:r>
            <a:r>
              <a:rPr lang="en-US" altLang="en-GB" sz="1200" dirty="0">
                <a:sym typeface="+mn-ea"/>
              </a:rPr>
              <a:t> 1 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ym typeface="+mn-ea"/>
              </a:rPr>
              <a:t>SA3#</a:t>
            </a:r>
            <a:r>
              <a:rPr lang="en-US" altLang="en-GB" sz="1200" dirty="0">
                <a:sym typeface="+mn-ea"/>
              </a:rPr>
              <a:t>119</a:t>
            </a:r>
            <a:r>
              <a:rPr lang="en-GB" sz="1200" dirty="0">
                <a:sym typeface="+mn-ea"/>
              </a:rPr>
              <a:t> -</a:t>
            </a:r>
            <a:r>
              <a:rPr lang="en-US" altLang="en-GB" sz="1200" dirty="0">
                <a:sym typeface="+mn-ea"/>
              </a:rPr>
              <a:t> 1 TU</a:t>
            </a: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SA3#119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737586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sym typeface="+mn-ea"/>
              </a:rPr>
              <a:t>FS_EDGE_Ph3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1607</Words>
  <Application>WPS 演示</Application>
  <PresentationFormat>全屏显示(4:3)</PresentationFormat>
  <Paragraphs>156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Calibri</vt:lpstr>
      <vt:lpstr>Times New Roman</vt:lpstr>
      <vt:lpstr>Symbol</vt:lpstr>
      <vt:lpstr>Calibri</vt:lpstr>
      <vt:lpstr>微软雅黑</vt:lpstr>
      <vt:lpstr>Arial Unicode MS</vt:lpstr>
      <vt:lpstr>Office Theme</vt:lpstr>
      <vt:lpstr>SA WG3 Status report for FS_EDGE_Ph3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China Unicom</cp:lastModifiedBy>
  <cp:revision>1316</cp:revision>
  <dcterms:created xsi:type="dcterms:W3CDTF">2008-08-30T09:32:00Z</dcterms:created>
  <dcterms:modified xsi:type="dcterms:W3CDTF">2024-05-30T03:04:15Z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