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1"/>
  </p:notesMasterIdLst>
  <p:handoutMasterIdLst>
    <p:handoutMasterId r:id="rId12"/>
  </p:handoutMasterIdLst>
  <p:sldIdLst>
    <p:sldId id="796" r:id="rId7"/>
    <p:sldId id="793" r:id="rId8"/>
    <p:sldId id="794" r:id="rId9"/>
    <p:sldId id="792" r:id="rId10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72AF2F"/>
    <a:srgbClr val="62A14D"/>
    <a:srgbClr val="2A6EA8"/>
    <a:srgbClr val="FF7C80"/>
    <a:srgbClr val="FF3300"/>
    <a:srgbClr val="000000"/>
    <a:srgbClr val="C6D254"/>
    <a:srgbClr val="B1D254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842" autoAdjust="0"/>
    <p:restoredTop sz="94980" autoAdjust="0"/>
  </p:normalViewPr>
  <p:slideViewPr>
    <p:cSldViewPr snapToGrid="0">
      <p:cViewPr varScale="1">
        <p:scale>
          <a:sx n="120" d="100"/>
          <a:sy n="120" d="100"/>
        </p:scale>
        <p:origin x="1958" y="9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commentAuthors" Target="commentAuthors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erman Peinado Gomez" userId="86a53bc8-f667-40bc-b65f-5886a4deaa17" providerId="ADAL" clId="{721566AD-165E-4C21-9DF1-7981BB6B712E}"/>
    <pc:docChg chg="custSel modSld modMainMaster">
      <pc:chgData name="German Peinado Gomez" userId="86a53bc8-f667-40bc-b65f-5886a4deaa17" providerId="ADAL" clId="{721566AD-165E-4C21-9DF1-7981BB6B712E}" dt="2023-06-02T08:21:20.726" v="1094" actId="20577"/>
      <pc:docMkLst>
        <pc:docMk/>
      </pc:docMkLst>
      <pc:sldChg chg="modSp mod">
        <pc:chgData name="German Peinado Gomez" userId="86a53bc8-f667-40bc-b65f-5886a4deaa17" providerId="ADAL" clId="{721566AD-165E-4C21-9DF1-7981BB6B712E}" dt="2023-06-02T08:21:20.726" v="1094" actId="20577"/>
        <pc:sldMkLst>
          <pc:docMk/>
          <pc:sldMk cId="2503194211" sldId="792"/>
        </pc:sldMkLst>
        <pc:spChg chg="mod">
          <ac:chgData name="German Peinado Gomez" userId="86a53bc8-f667-40bc-b65f-5886a4deaa17" providerId="ADAL" clId="{721566AD-165E-4C21-9DF1-7981BB6B712E}" dt="2023-06-02T08:15:48.765" v="966" actId="1076"/>
          <ac:spMkLst>
            <pc:docMk/>
            <pc:sldMk cId="2503194211" sldId="792"/>
            <ac:spMk id="3" creationId="{AA3F033D-2F5F-4BA9-884E-0224675AD20F}"/>
          </ac:spMkLst>
        </pc:spChg>
        <pc:spChg chg="mod">
          <ac:chgData name="German Peinado Gomez" userId="86a53bc8-f667-40bc-b65f-5886a4deaa17" providerId="ADAL" clId="{721566AD-165E-4C21-9DF1-7981BB6B712E}" dt="2023-06-02T08:21:20.726" v="1094" actId="20577"/>
          <ac:spMkLst>
            <pc:docMk/>
            <pc:sldMk cId="2503194211" sldId="792"/>
            <ac:spMk id="29716" creationId="{00000000-0000-0000-0000-000000000000}"/>
          </ac:spMkLst>
        </pc:spChg>
        <pc:graphicFrameChg chg="modGraphic">
          <ac:chgData name="German Peinado Gomez" userId="86a53bc8-f667-40bc-b65f-5886a4deaa17" providerId="ADAL" clId="{721566AD-165E-4C21-9DF1-7981BB6B712E}" dt="2023-06-02T08:07:05.788" v="697" actId="20577"/>
          <ac:graphicFrameMkLst>
            <pc:docMk/>
            <pc:sldMk cId="2503194211" sldId="792"/>
            <ac:graphicFrameMk id="6" creationId="{2CC3822B-8EE6-43D0-AD7D-D7B78ECF3BE1}"/>
          </ac:graphicFrameMkLst>
        </pc:graphicFrameChg>
      </pc:sldChg>
      <pc:sldChg chg="modSp mod">
        <pc:chgData name="German Peinado Gomez" userId="86a53bc8-f667-40bc-b65f-5886a4deaa17" providerId="ADAL" clId="{721566AD-165E-4C21-9DF1-7981BB6B712E}" dt="2023-06-02T08:20:23.885" v="1072" actId="20577"/>
        <pc:sldMkLst>
          <pc:docMk/>
          <pc:sldMk cId="539970028" sldId="793"/>
        </pc:sldMkLst>
        <pc:spChg chg="mod">
          <ac:chgData name="German Peinado Gomez" userId="86a53bc8-f667-40bc-b65f-5886a4deaa17" providerId="ADAL" clId="{721566AD-165E-4C21-9DF1-7981BB6B712E}" dt="2023-06-02T08:20:23.885" v="1072" actId="20577"/>
          <ac:spMkLst>
            <pc:docMk/>
            <pc:sldMk cId="539970028" sldId="793"/>
            <ac:spMk id="29716" creationId="{00000000-0000-0000-0000-000000000000}"/>
          </ac:spMkLst>
        </pc:spChg>
      </pc:sldChg>
      <pc:sldChg chg="modSp mod">
        <pc:chgData name="German Peinado Gomez" userId="86a53bc8-f667-40bc-b65f-5886a4deaa17" providerId="ADAL" clId="{721566AD-165E-4C21-9DF1-7981BB6B712E}" dt="2023-06-02T08:19:10.968" v="1020" actId="1076"/>
        <pc:sldMkLst>
          <pc:docMk/>
          <pc:sldMk cId="3491595708" sldId="794"/>
        </pc:sldMkLst>
        <pc:spChg chg="mod">
          <ac:chgData name="German Peinado Gomez" userId="86a53bc8-f667-40bc-b65f-5886a4deaa17" providerId="ADAL" clId="{721566AD-165E-4C21-9DF1-7981BB6B712E}" dt="2023-06-02T08:06:09.371" v="687" actId="1076"/>
          <ac:spMkLst>
            <pc:docMk/>
            <pc:sldMk cId="3491595708" sldId="794"/>
            <ac:spMk id="4" creationId="{A6A27327-DB1C-4EF3-8FA2-A10DF7DB2B50}"/>
          </ac:spMkLst>
        </pc:spChg>
        <pc:graphicFrameChg chg="mod">
          <ac:chgData name="German Peinado Gomez" userId="86a53bc8-f667-40bc-b65f-5886a4deaa17" providerId="ADAL" clId="{721566AD-165E-4C21-9DF1-7981BB6B712E}" dt="2023-06-02T08:19:10.968" v="1020" actId="1076"/>
          <ac:graphicFrameMkLst>
            <pc:docMk/>
            <pc:sldMk cId="3491595708" sldId="794"/>
            <ac:graphicFrameMk id="2" creationId="{3681DB71-24EF-4B18-9FA1-DD56518C5CCC}"/>
          </ac:graphicFrameMkLst>
        </pc:graphicFrameChg>
      </pc:sldChg>
      <pc:sldMasterChg chg="modSp mod">
        <pc:chgData name="German Peinado Gomez" userId="86a53bc8-f667-40bc-b65f-5886a4deaa17" providerId="ADAL" clId="{721566AD-165E-4C21-9DF1-7981BB6B712E}" dt="2023-06-02T07:31:57.945" v="20" actId="20577"/>
        <pc:sldMasterMkLst>
          <pc:docMk/>
          <pc:sldMasterMk cId="0" sldId="2147483729"/>
        </pc:sldMasterMkLst>
        <pc:spChg chg="mod">
          <ac:chgData name="German Peinado Gomez" userId="86a53bc8-f667-40bc-b65f-5886a4deaa17" providerId="ADAL" clId="{721566AD-165E-4C21-9DF1-7981BB6B712E}" dt="2023-06-02T07:31:57.945" v="20" actId="20577"/>
          <ac:spMkLst>
            <pc:docMk/>
            <pc:sldMasterMk cId="0" sldId="2147483729"/>
            <ac:spMk id="14" creationId="{00000000-0000-0000-0000-000000000000}"/>
          </ac:spMkLst>
        </pc:sp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6/2/2023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6/2/2023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150652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5340" y="643238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SA3#1</a:t>
            </a:r>
            <a:r>
              <a:rPr lang="pl-PL" altLang="de-DE" sz="1200" dirty="0">
                <a:solidFill>
                  <a:schemeClr val="bg1"/>
                </a:solidFill>
              </a:rPr>
              <a:t>1</a:t>
            </a:r>
            <a:r>
              <a:rPr lang="en-US" altLang="de-DE" sz="1200" dirty="0">
                <a:solidFill>
                  <a:schemeClr val="bg1"/>
                </a:solidFill>
              </a:rPr>
              <a:t>1</a:t>
            </a:r>
            <a:r>
              <a:rPr lang="pl-PL" altLang="de-DE" sz="1200" dirty="0">
                <a:solidFill>
                  <a:schemeClr val="bg1"/>
                </a:solidFill>
              </a:rPr>
              <a:t> </a:t>
            </a:r>
            <a:r>
              <a:rPr lang="en-US" altLang="de-DE" sz="1200" dirty="0">
                <a:solidFill>
                  <a:schemeClr val="bg1"/>
                </a:solidFill>
              </a:rPr>
              <a:t>May</a:t>
            </a:r>
            <a:r>
              <a:rPr lang="en-GB" altLang="de-DE" sz="1200" dirty="0">
                <a:solidFill>
                  <a:schemeClr val="bg1"/>
                </a:solidFill>
              </a:rPr>
              <a:t> </a:t>
            </a:r>
            <a:r>
              <a:rPr lang="pl-PL" altLang="de-DE" sz="1200" dirty="0">
                <a:solidFill>
                  <a:schemeClr val="bg1"/>
                </a:solidFill>
              </a:rPr>
              <a:t>2</a:t>
            </a:r>
            <a:r>
              <a:rPr lang="en-US" altLang="de-DE" sz="1200" dirty="0">
                <a:solidFill>
                  <a:schemeClr val="bg1"/>
                </a:solidFill>
              </a:rPr>
              <a:t>2</a:t>
            </a:r>
            <a:r>
              <a:rPr lang="en-US" altLang="de-DE" sz="1200" baseline="30000" dirty="0">
                <a:solidFill>
                  <a:schemeClr val="bg1"/>
                </a:solidFill>
              </a:rPr>
              <a:t>nd</a:t>
            </a:r>
            <a:r>
              <a:rPr lang="en-GB" altLang="de-DE" sz="1200" dirty="0">
                <a:solidFill>
                  <a:schemeClr val="bg1"/>
                </a:solidFill>
              </a:rPr>
              <a:t> –</a:t>
            </a:r>
            <a:r>
              <a:rPr lang="pl-PL" altLang="de-DE" sz="1200" dirty="0">
                <a:solidFill>
                  <a:schemeClr val="bg1"/>
                </a:solidFill>
              </a:rPr>
              <a:t>2</a:t>
            </a:r>
            <a:r>
              <a:rPr lang="en-US" altLang="de-DE" sz="1200" dirty="0">
                <a:solidFill>
                  <a:schemeClr val="bg1"/>
                </a:solidFill>
              </a:rPr>
              <a:t>6</a:t>
            </a:r>
            <a:r>
              <a:rPr lang="pl-PL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, 202</a:t>
            </a:r>
            <a:r>
              <a:rPr lang="pl-PL" altLang="de-DE" sz="1200" dirty="0">
                <a:solidFill>
                  <a:schemeClr val="bg1"/>
                </a:solidFill>
              </a:rPr>
              <a:t>3</a:t>
            </a: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</a:t>
            </a:r>
            <a:r>
              <a:rPr lang="pl-PL" altLang="en-US" sz="800" dirty="0"/>
              <a:t>3</a:t>
            </a:r>
            <a:endParaRPr lang="en-GB" altLang="en-US" sz="800" dirty="0"/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547EA52-45AD-4560-B3CA-BB440A077B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130426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fr-FR" kern="0" dirty="0"/>
              <a:t>SA WG3 </a:t>
            </a:r>
            <a:r>
              <a:rPr lang="fr-FR" kern="0" dirty="0" err="1"/>
              <a:t>Status</a:t>
            </a:r>
            <a:r>
              <a:rPr lang="fr-FR" kern="0" dirty="0"/>
              <a:t> report for ‘</a:t>
            </a:r>
            <a:r>
              <a:rPr lang="pl-PL" b="1" kern="0" dirty="0"/>
              <a:t>FS_ACM_SBA</a:t>
            </a:r>
            <a:r>
              <a:rPr lang="fr-FR" kern="0" dirty="0"/>
              <a:t>’</a:t>
            </a:r>
            <a:endParaRPr lang="en-GB" sz="3600" kern="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Subtitle 6">
            <a:extLst>
              <a:ext uri="{FF2B5EF4-FFF2-40B4-BE49-F238E27FC236}">
                <a16:creationId xmlns:a16="http://schemas.microsoft.com/office/drawing/2014/main" id="{B45E0996-3091-4AFD-8E88-318B6E84CA36}"/>
              </a:ext>
            </a:extLst>
          </p:cNvPr>
          <p:cNvSpPr txBox="1">
            <a:spLocks/>
          </p:cNvSpPr>
          <p:nvPr/>
        </p:nvSpPr>
        <p:spPr bwMode="auto">
          <a:xfrm>
            <a:off x="1319348" y="3670663"/>
            <a:ext cx="6400800" cy="93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>
              <a:lnSpc>
                <a:spcPct val="80000"/>
              </a:lnSpc>
              <a:spcBef>
                <a:spcPct val="20000"/>
              </a:spcBef>
              <a:buNone/>
              <a:defRPr sz="2000" b="1">
                <a:latin typeface="+mn-lt"/>
                <a:cs typeface="+mn-cs"/>
              </a:defRPr>
            </a:lvl1pPr>
            <a:lvl2pPr indent="0" algn="ctr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None/>
              <a:defRPr sz="2400">
                <a:latin typeface="+mn-lt"/>
              </a:defRPr>
            </a:lvl2pPr>
            <a:lvl3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latin typeface="+mn-lt"/>
              </a:defRPr>
            </a:lvl3pPr>
            <a:lvl4pPr indent="0" algn="ctr">
              <a:spcBef>
                <a:spcPct val="20000"/>
              </a:spcBef>
              <a:buFont typeface="Arial" panose="020B0604020202020204" pitchFamily="34" charset="0"/>
              <a:buNone/>
              <a:defRPr sz="2000">
                <a:latin typeface="+mn-lt"/>
              </a:defRPr>
            </a:lvl4pPr>
            <a:lvl5pPr indent="0" algn="ctr">
              <a:spcBef>
                <a:spcPct val="20000"/>
              </a:spcBef>
              <a:buFont typeface="Arial" panose="020B0604020202020204" pitchFamily="34" charset="0"/>
              <a:buNone/>
              <a:defRPr sz="1600">
                <a:latin typeface="+mn-lt"/>
              </a:defRPr>
            </a:lvl5pPr>
            <a:lvl6pPr indent="0" algn="ctr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latin typeface="+mn-lt"/>
              </a:defRPr>
            </a:lvl6pPr>
            <a:lvl7pPr indent="0" algn="ctr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latin typeface="+mn-lt"/>
              </a:defRPr>
            </a:lvl7pPr>
            <a:lvl8pPr indent="0" algn="ctr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latin typeface="+mn-lt"/>
              </a:defRPr>
            </a:lvl8pPr>
            <a:lvl9pPr indent="0" algn="ctr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latin typeface="+mn-lt"/>
              </a:defRPr>
            </a:lvl9pPr>
          </a:lstStyle>
          <a:p>
            <a:br>
              <a:rPr lang="en-US" altLang="en-US" dirty="0"/>
            </a:br>
            <a:r>
              <a:rPr lang="pl-PL" altLang="en-US" dirty="0"/>
              <a:t>German Peinado</a:t>
            </a:r>
            <a:endParaRPr lang="en-GB" dirty="0"/>
          </a:p>
          <a:p>
            <a:r>
              <a:rPr lang="pl-PL" dirty="0"/>
              <a:t>Nokia</a:t>
            </a:r>
            <a:endParaRPr lang="en-GB" dirty="0"/>
          </a:p>
          <a:p>
            <a:endParaRPr lang="en-US" altLang="en-US" dirty="0"/>
          </a:p>
          <a:p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967176420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691969" y="1554115"/>
            <a:ext cx="7963071" cy="4084685"/>
          </a:xfrm>
        </p:spPr>
        <p:txBody>
          <a:bodyPr/>
          <a:lstStyle/>
          <a:p>
            <a:pPr marL="0" indent="0">
              <a:buNone/>
            </a:pPr>
            <a:r>
              <a:rPr lang="pl-PL" sz="1600" b="1" dirty="0" err="1">
                <a:latin typeface="Calibri" panose="020F0502020204030204" pitchFamily="34" charset="0"/>
              </a:rPr>
              <a:t>During</a:t>
            </a:r>
            <a:r>
              <a:rPr lang="pl-PL" sz="1600" b="1" dirty="0">
                <a:latin typeface="Calibri" panose="020F0502020204030204" pitchFamily="34" charset="0"/>
              </a:rPr>
              <a:t> SA3#11</a:t>
            </a:r>
            <a:r>
              <a:rPr lang="en-US" sz="1600" b="1" dirty="0">
                <a:latin typeface="Calibri" panose="020F0502020204030204" pitchFamily="34" charset="0"/>
              </a:rPr>
              <a:t>1</a:t>
            </a:r>
            <a:r>
              <a:rPr lang="pl-PL" sz="1600" b="1" dirty="0">
                <a:latin typeface="Calibri" panose="020F0502020204030204" pitchFamily="34" charset="0"/>
              </a:rPr>
              <a:t>: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pl-PL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The </a:t>
            </a:r>
            <a:r>
              <a:rPr lang="pl-PL" sz="14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following</a:t>
            </a:r>
            <a:r>
              <a:rPr lang="pl-PL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pl-PL" sz="14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solutions</a:t>
            </a:r>
            <a:r>
              <a:rPr lang="pl-PL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pl-PL" sz="14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were</a:t>
            </a:r>
            <a:r>
              <a:rPr lang="pl-PL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updated, evaluated and </a:t>
            </a:r>
            <a:r>
              <a:rPr lang="pl-PL" sz="14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approved</a:t>
            </a:r>
            <a:r>
              <a:rPr lang="pl-PL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: </a:t>
            </a:r>
            <a:r>
              <a:rPr lang="en-GB" sz="1400" dirty="0">
                <a:latin typeface="Calibri" panose="020F0502020204030204" pitchFamily="34" charset="0"/>
              </a:rPr>
              <a:t>#7, #16</a:t>
            </a:r>
            <a:r>
              <a:rPr lang="pl-PL" sz="1400" dirty="0">
                <a:latin typeface="Calibri" panose="020F0502020204030204" pitchFamily="34" charset="0"/>
              </a:rPr>
              <a:t>.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</a:rPr>
              <a:t>Clean-up of the Technical Report: Editor’s notes converted into NOTES, correction of typos, adding acronyms, </a:t>
            </a:r>
            <a:r>
              <a:rPr lang="en-US" sz="1400" dirty="0" err="1">
                <a:latin typeface="Calibri" panose="020F0502020204030204" pitchFamily="34" charset="0"/>
              </a:rPr>
              <a:t>etc</a:t>
            </a:r>
            <a:r>
              <a:rPr lang="pl-PL" sz="1400" dirty="0">
                <a:latin typeface="Calibri" panose="020F0502020204030204" pitchFamily="34" charset="0"/>
              </a:rPr>
              <a:t>.</a:t>
            </a:r>
            <a:endParaRPr lang="en-US" sz="1400" dirty="0">
              <a:latin typeface="Calibri" panose="020F0502020204030204" pitchFamily="34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</a:rPr>
              <a:t>TR cover approved</a:t>
            </a:r>
            <a:endParaRPr lang="pl-PL" sz="1050" dirty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pl-PL" sz="1600" b="1" dirty="0">
                <a:latin typeface="Calibri" panose="020F0502020204030204" pitchFamily="34" charset="0"/>
              </a:rPr>
              <a:t>Status </a:t>
            </a:r>
            <a:r>
              <a:rPr lang="pl-PL" sz="1600" b="1" dirty="0" err="1">
                <a:latin typeface="Calibri" panose="020F0502020204030204" pitchFamily="34" charset="0"/>
              </a:rPr>
              <a:t>after</a:t>
            </a:r>
            <a:r>
              <a:rPr lang="pl-PL" sz="1600" b="1" dirty="0">
                <a:latin typeface="Calibri" panose="020F0502020204030204" pitchFamily="34" charset="0"/>
              </a:rPr>
              <a:t> </a:t>
            </a:r>
            <a:r>
              <a:rPr lang="en-US" sz="1600" b="1" dirty="0">
                <a:latin typeface="Calibri" panose="020F0502020204030204" pitchFamily="34" charset="0"/>
              </a:rPr>
              <a:t>May</a:t>
            </a:r>
            <a:r>
              <a:rPr lang="pl-PL" sz="1600" b="1" dirty="0">
                <a:latin typeface="Calibri" panose="020F0502020204030204" pitchFamily="34" charset="0"/>
              </a:rPr>
              <a:t> 2023: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pl-PL" sz="1400" dirty="0">
                <a:latin typeface="Calibri" panose="020F0502020204030204" pitchFamily="34" charset="0"/>
              </a:rPr>
              <a:t>TR 33.876 </a:t>
            </a:r>
            <a:r>
              <a:rPr lang="en-US" sz="1400" dirty="0">
                <a:latin typeface="Calibri" panose="020F0502020204030204" pitchFamily="34" charset="0"/>
              </a:rPr>
              <a:t>has been completed. It contains</a:t>
            </a:r>
            <a:r>
              <a:rPr lang="pl-PL" sz="1400" dirty="0">
                <a:latin typeface="Calibri" panose="020F0502020204030204" pitchFamily="34" charset="0"/>
              </a:rPr>
              <a:t> </a:t>
            </a:r>
            <a:r>
              <a:rPr lang="en-US" sz="1400" dirty="0">
                <a:latin typeface="Calibri" panose="020F0502020204030204" pitchFamily="34" charset="0"/>
              </a:rPr>
              <a:t>scope, </a:t>
            </a:r>
            <a:r>
              <a:rPr lang="pl-PL" sz="1400" dirty="0">
                <a:latin typeface="Calibri" panose="020F0502020204030204" pitchFamily="34" charset="0"/>
              </a:rPr>
              <a:t>2 </a:t>
            </a:r>
            <a:r>
              <a:rPr lang="pl-PL" sz="1400" dirty="0" err="1">
                <a:latin typeface="Calibri" panose="020F0502020204030204" pitchFamily="34" charset="0"/>
              </a:rPr>
              <a:t>security</a:t>
            </a:r>
            <a:r>
              <a:rPr lang="pl-PL" sz="1400" dirty="0">
                <a:latin typeface="Calibri" panose="020F0502020204030204" pitchFamily="34" charset="0"/>
              </a:rPr>
              <a:t> </a:t>
            </a:r>
            <a:r>
              <a:rPr lang="pl-PL" sz="1400" dirty="0" err="1">
                <a:latin typeface="Calibri" panose="020F0502020204030204" pitchFamily="34" charset="0"/>
              </a:rPr>
              <a:t>assumption</a:t>
            </a:r>
            <a:r>
              <a:rPr lang="en-US" sz="1400" dirty="0">
                <a:latin typeface="Calibri" panose="020F0502020204030204" pitchFamily="34" charset="0"/>
              </a:rPr>
              <a:t>s</a:t>
            </a:r>
            <a:r>
              <a:rPr lang="pl-PL" sz="1400" dirty="0">
                <a:latin typeface="Calibri" panose="020F0502020204030204" pitchFamily="34" charset="0"/>
              </a:rPr>
              <a:t>, 9 </a:t>
            </a:r>
            <a:r>
              <a:rPr lang="pl-PL" sz="1400" dirty="0" err="1">
                <a:latin typeface="Calibri" panose="020F0502020204030204" pitchFamily="34" charset="0"/>
              </a:rPr>
              <a:t>key</a:t>
            </a:r>
            <a:r>
              <a:rPr lang="pl-PL" sz="1400" dirty="0">
                <a:latin typeface="Calibri" panose="020F0502020204030204" pitchFamily="34" charset="0"/>
              </a:rPr>
              <a:t> </a:t>
            </a:r>
            <a:r>
              <a:rPr lang="pl-PL" sz="1400" dirty="0" err="1">
                <a:latin typeface="Calibri" panose="020F0502020204030204" pitchFamily="34" charset="0"/>
              </a:rPr>
              <a:t>issues</a:t>
            </a:r>
            <a:r>
              <a:rPr lang="en-US" sz="1400" dirty="0">
                <a:latin typeface="Calibri" panose="020F0502020204030204" pitchFamily="34" charset="0"/>
              </a:rPr>
              <a:t> and</a:t>
            </a:r>
            <a:r>
              <a:rPr lang="pl-PL" sz="1400" dirty="0">
                <a:latin typeface="Calibri" panose="020F0502020204030204" pitchFamily="34" charset="0"/>
              </a:rPr>
              <a:t> 18 </a:t>
            </a:r>
            <a:r>
              <a:rPr lang="pl-PL" sz="1400" dirty="0" err="1">
                <a:latin typeface="Calibri" panose="020F0502020204030204" pitchFamily="34" charset="0"/>
              </a:rPr>
              <a:t>solutions</a:t>
            </a:r>
            <a:r>
              <a:rPr lang="pl-PL" sz="1400" dirty="0">
                <a:latin typeface="Calibri" panose="020F0502020204030204" pitchFamily="34" charset="0"/>
              </a:rPr>
              <a:t>. 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</a:rPr>
              <a:t>Corresponding </a:t>
            </a:r>
            <a:r>
              <a:rPr lang="pl-PL" sz="1400" dirty="0">
                <a:latin typeface="Calibri" panose="020F0502020204030204" pitchFamily="34" charset="0"/>
              </a:rPr>
              <a:t>WID </a:t>
            </a:r>
            <a:r>
              <a:rPr lang="en-US" sz="1400" dirty="0">
                <a:latin typeface="Calibri" panose="020F0502020204030204" pitchFamily="34" charset="0"/>
              </a:rPr>
              <a:t>(ACM_SBA) is work in progress. </a:t>
            </a:r>
            <a:endParaRPr lang="pl-PL" sz="1400" dirty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pl-PL" sz="1600" b="1" dirty="0" err="1">
                <a:latin typeface="Calibri" panose="020F0502020204030204" pitchFamily="34" charset="0"/>
              </a:rPr>
              <a:t>Overall</a:t>
            </a:r>
            <a:r>
              <a:rPr lang="pl-PL" sz="1600" b="1" dirty="0">
                <a:latin typeface="Calibri" panose="020F0502020204030204" pitchFamily="34" charset="0"/>
              </a:rPr>
              <a:t> plan: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GB" sz="1400" dirty="0">
                <a:latin typeface="Calibri" panose="020F0502020204030204" pitchFamily="34" charset="0"/>
              </a:rPr>
              <a:t>SA#100 (</a:t>
            </a:r>
            <a:r>
              <a:rPr lang="en-US" sz="1400" dirty="0">
                <a:latin typeface="Calibri" panose="020F0502020204030204" pitchFamily="34" charset="0"/>
              </a:rPr>
              <a:t>June</a:t>
            </a:r>
            <a:r>
              <a:rPr lang="en-GB" sz="1400" dirty="0">
                <a:latin typeface="Calibri" panose="020F0502020204030204" pitchFamily="34" charset="0"/>
              </a:rPr>
              <a:t>)</a:t>
            </a:r>
          </a:p>
          <a:p>
            <a:pPr marL="628650" lvl="1" indent="-269875">
              <a:buClrTx/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</a:rPr>
              <a:t>TR 33.876 0.8.0 is presented for information and approval</a:t>
            </a:r>
          </a:p>
          <a:p>
            <a:pPr marL="342900" lvl="1" indent="-342900">
              <a:buClrTx/>
              <a:buFont typeface="Symbol" panose="05050102010706020507" pitchFamily="18" charset="2"/>
              <a:buChar char=""/>
            </a:pPr>
            <a:r>
              <a:rPr lang="en-GB" sz="1400" dirty="0">
                <a:latin typeface="Calibri" panose="020F0502020204030204" pitchFamily="34" charset="0"/>
                <a:ea typeface="+mn-ea"/>
                <a:cs typeface="+mn-cs"/>
              </a:rPr>
              <a:t>SA3#11</a:t>
            </a:r>
            <a:r>
              <a:rPr lang="en-US" sz="1400" dirty="0">
                <a:latin typeface="Calibri" panose="020F0502020204030204" pitchFamily="34" charset="0"/>
                <a:ea typeface="+mn-ea"/>
                <a:cs typeface="+mn-cs"/>
              </a:rPr>
              <a:t>2</a:t>
            </a:r>
            <a:r>
              <a:rPr lang="en-GB" sz="1400" dirty="0">
                <a:latin typeface="Calibri" panose="020F0502020204030204" pitchFamily="34" charset="0"/>
                <a:ea typeface="+mn-ea"/>
                <a:cs typeface="+mn-cs"/>
              </a:rPr>
              <a:t> (</a:t>
            </a:r>
            <a:r>
              <a:rPr lang="en-US" sz="1400" dirty="0">
                <a:latin typeface="Calibri" panose="020F0502020204030204" pitchFamily="34" charset="0"/>
                <a:ea typeface="+mn-ea"/>
                <a:cs typeface="+mn-cs"/>
              </a:rPr>
              <a:t>August</a:t>
            </a:r>
            <a:r>
              <a:rPr lang="en-GB" sz="1400" dirty="0">
                <a:latin typeface="Calibri" panose="020F0502020204030204" pitchFamily="34" charset="0"/>
                <a:ea typeface="+mn-ea"/>
                <a:cs typeface="+mn-cs"/>
              </a:rPr>
              <a:t>)</a:t>
            </a:r>
            <a:endParaRPr lang="pl-PL" sz="1400" dirty="0">
              <a:latin typeface="Calibri" panose="020F0502020204030204" pitchFamily="34" charset="0"/>
              <a:ea typeface="+mn-ea"/>
              <a:cs typeface="+mn-cs"/>
            </a:endParaRPr>
          </a:p>
          <a:p>
            <a:pPr marL="628650" lvl="1" indent="-269875">
              <a:buClrTx/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</a:rPr>
              <a:t>Since TR 33.876 is completed, only normative work in WID ACM_SBA is expected</a:t>
            </a:r>
            <a:endParaRPr lang="pl-PL" sz="1400" dirty="0">
              <a:latin typeface="Calibri" panose="020F0502020204030204" pitchFamily="34" charset="0"/>
            </a:endParaRPr>
          </a:p>
          <a:p>
            <a:pPr marL="628650" lvl="1" indent="-269875">
              <a:buClrTx/>
              <a:buFont typeface="Symbol" panose="05050102010706020507" pitchFamily="18" charset="2"/>
              <a:buChar char=""/>
            </a:pPr>
            <a:endParaRPr lang="pl-PL" sz="1400" dirty="0">
              <a:latin typeface="Calibri" panose="020F0502020204030204" pitchFamily="34" charset="0"/>
            </a:endParaRPr>
          </a:p>
          <a:p>
            <a:pPr marL="742950" lvl="2" indent="-342900">
              <a:buFont typeface="Symbol" panose="05050102010706020507" pitchFamily="18" charset="2"/>
              <a:buChar char=""/>
            </a:pPr>
            <a:endParaRPr lang="en-GB" sz="1000" dirty="0">
              <a:latin typeface="Calibri" panose="020F0502020204030204" pitchFamily="34" charset="0"/>
              <a:ea typeface="+mn-ea"/>
              <a:cs typeface="+mn-cs"/>
            </a:endParaRPr>
          </a:p>
          <a:p>
            <a:pPr marL="358775" lvl="1" indent="0">
              <a:buClrTx/>
              <a:buNone/>
            </a:pPr>
            <a:endParaRPr lang="pl-PL" sz="1800" dirty="0">
              <a:latin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501660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377843" y="293078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‘</a:t>
            </a:r>
            <a:r>
              <a:rPr lang="pl-PL" sz="2400" dirty="0">
                <a:solidFill>
                  <a:srgbClr val="FF0000"/>
                </a:solidFill>
              </a:rPr>
              <a:t>FS_ACM_SBA</a:t>
            </a:r>
            <a:r>
              <a:rPr lang="en-US" sz="2400" dirty="0">
                <a:solidFill>
                  <a:srgbClr val="FF0000"/>
                </a:solidFill>
              </a:rPr>
              <a:t>’ Status  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589270" y="775549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</a:rPr>
              <a:t>TR Summary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543381" y="237815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‘</a:t>
            </a:r>
            <a:r>
              <a:rPr lang="pl-PL" sz="2400" dirty="0">
                <a:solidFill>
                  <a:srgbClr val="FF0000"/>
                </a:solidFill>
              </a:rPr>
              <a:t>FS_ACM_SBA</a:t>
            </a:r>
            <a:r>
              <a:rPr lang="en-US" sz="2400" dirty="0">
                <a:solidFill>
                  <a:srgbClr val="FF0000"/>
                </a:solidFill>
              </a:rPr>
              <a:t>’ Status  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3681DB71-24EF-4B18-9FA1-DD56518C5C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2371513"/>
              </p:ext>
            </p:extLst>
          </p:nvPr>
        </p:nvGraphicFramePr>
        <p:xfrm>
          <a:off x="873581" y="1306893"/>
          <a:ext cx="6918956" cy="477555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03466">
                  <a:extLst>
                    <a:ext uri="{9D8B030D-6E8A-4147-A177-3AD203B41FA5}">
                      <a16:colId xmlns:a16="http://schemas.microsoft.com/office/drawing/2014/main" val="2644587557"/>
                    </a:ext>
                  </a:extLst>
                </a:gridCol>
                <a:gridCol w="333103">
                  <a:extLst>
                    <a:ext uri="{9D8B030D-6E8A-4147-A177-3AD203B41FA5}">
                      <a16:colId xmlns:a16="http://schemas.microsoft.com/office/drawing/2014/main" val="996186671"/>
                    </a:ext>
                  </a:extLst>
                </a:gridCol>
                <a:gridCol w="402947">
                  <a:extLst>
                    <a:ext uri="{9D8B030D-6E8A-4147-A177-3AD203B41FA5}">
                      <a16:colId xmlns:a16="http://schemas.microsoft.com/office/drawing/2014/main" val="4000282322"/>
                    </a:ext>
                  </a:extLst>
                </a:gridCol>
                <a:gridCol w="340263">
                  <a:extLst>
                    <a:ext uri="{9D8B030D-6E8A-4147-A177-3AD203B41FA5}">
                      <a16:colId xmlns:a16="http://schemas.microsoft.com/office/drawing/2014/main" val="3444664537"/>
                    </a:ext>
                  </a:extLst>
                </a:gridCol>
                <a:gridCol w="341063">
                  <a:extLst>
                    <a:ext uri="{9D8B030D-6E8A-4147-A177-3AD203B41FA5}">
                      <a16:colId xmlns:a16="http://schemas.microsoft.com/office/drawing/2014/main" val="1021854014"/>
                    </a:ext>
                  </a:extLst>
                </a:gridCol>
                <a:gridCol w="336262">
                  <a:extLst>
                    <a:ext uri="{9D8B030D-6E8A-4147-A177-3AD203B41FA5}">
                      <a16:colId xmlns:a16="http://schemas.microsoft.com/office/drawing/2014/main" val="784186370"/>
                    </a:ext>
                  </a:extLst>
                </a:gridCol>
                <a:gridCol w="340263">
                  <a:extLst>
                    <a:ext uri="{9D8B030D-6E8A-4147-A177-3AD203B41FA5}">
                      <a16:colId xmlns:a16="http://schemas.microsoft.com/office/drawing/2014/main" val="2444337059"/>
                    </a:ext>
                  </a:extLst>
                </a:gridCol>
                <a:gridCol w="341063">
                  <a:extLst>
                    <a:ext uri="{9D8B030D-6E8A-4147-A177-3AD203B41FA5}">
                      <a16:colId xmlns:a16="http://schemas.microsoft.com/office/drawing/2014/main" val="11868302"/>
                    </a:ext>
                  </a:extLst>
                </a:gridCol>
                <a:gridCol w="340263">
                  <a:extLst>
                    <a:ext uri="{9D8B030D-6E8A-4147-A177-3AD203B41FA5}">
                      <a16:colId xmlns:a16="http://schemas.microsoft.com/office/drawing/2014/main" val="4074009914"/>
                    </a:ext>
                  </a:extLst>
                </a:gridCol>
                <a:gridCol w="340263">
                  <a:extLst>
                    <a:ext uri="{9D8B030D-6E8A-4147-A177-3AD203B41FA5}">
                      <a16:colId xmlns:a16="http://schemas.microsoft.com/office/drawing/2014/main" val="2910973464"/>
                    </a:ext>
                  </a:extLst>
                </a:gridCol>
              </a:tblGrid>
              <a:tr h="106656"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100" dirty="0">
                          <a:effectLst/>
                        </a:rPr>
                        <a:t>Solutions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 gridSpan="9"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GB" sz="1050" dirty="0">
                          <a:effectLst/>
                        </a:rPr>
                        <a:t>Key Issues</a:t>
                      </a:r>
                      <a:endParaRPr lang="en-GB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9496770"/>
                  </a:ext>
                </a:extLst>
              </a:tr>
              <a:tr h="243786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GB" sz="7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#1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#2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#3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#4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 dirty="0">
                          <a:effectLst/>
                        </a:rPr>
                        <a:t>#5</a:t>
                      </a:r>
                      <a:endParaRPr lang="en-GB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 dirty="0">
                          <a:effectLst/>
                        </a:rPr>
                        <a:t>#6</a:t>
                      </a:r>
                      <a:endParaRPr lang="en-GB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#7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#8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#9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extLst>
                  <a:ext uri="{0D108BD9-81ED-4DB2-BD59-A6C34878D82A}">
                    <a16:rowId xmlns:a16="http://schemas.microsoft.com/office/drawing/2014/main" val="873423172"/>
                  </a:ext>
                </a:extLst>
              </a:tr>
              <a:tr h="263779"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000" b="0" dirty="0">
                          <a:effectLst/>
                        </a:rPr>
                        <a:t>#1: Certificate Enrolment and </a:t>
                      </a:r>
                      <a:r>
                        <a:rPr lang="en-GB" sz="1000" b="0" dirty="0" err="1">
                          <a:effectLst/>
                        </a:rPr>
                        <a:t>MAnagement</a:t>
                      </a:r>
                      <a:r>
                        <a:rPr lang="en-GB" sz="1000" b="0" dirty="0">
                          <a:effectLst/>
                        </a:rPr>
                        <a:t> Framework (CEMAF)</a:t>
                      </a:r>
                      <a:endParaRPr lang="en-GB" sz="10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  <a:highlight>
                            <a:srgbClr val="FFFF00"/>
                          </a:highlight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  <a:highlight>
                            <a:srgbClr val="FFFF00"/>
                          </a:highlight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extLst>
                  <a:ext uri="{0D108BD9-81ED-4DB2-BD59-A6C34878D82A}">
                    <a16:rowId xmlns:a16="http://schemas.microsoft.com/office/drawing/2014/main" val="709342490"/>
                  </a:ext>
                </a:extLst>
              </a:tr>
              <a:tr h="267623"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000" b="0" dirty="0">
                          <a:effectLst/>
                        </a:rPr>
                        <a:t>#2: Using CMP protocol for certificate enrolment and renewal</a:t>
                      </a:r>
                      <a:endParaRPr lang="en-GB" sz="10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extLst>
                  <a:ext uri="{0D108BD9-81ED-4DB2-BD59-A6C34878D82A}">
                    <a16:rowId xmlns:a16="http://schemas.microsoft.com/office/drawing/2014/main" val="3779961275"/>
                  </a:ext>
                </a:extLst>
              </a:tr>
              <a:tr h="230627"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000" b="0" dirty="0">
                          <a:effectLst/>
                        </a:rPr>
                        <a:t>#3: Secure initial enrolment of NF certificates</a:t>
                      </a:r>
                      <a:endParaRPr lang="en-GB" sz="10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extLst>
                  <a:ext uri="{0D108BD9-81ED-4DB2-BD59-A6C34878D82A}">
                    <a16:rowId xmlns:a16="http://schemas.microsoft.com/office/drawing/2014/main" val="2149945750"/>
                  </a:ext>
                </a:extLst>
              </a:tr>
              <a:tr h="273869"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000" b="0" dirty="0">
                          <a:effectLst/>
                        </a:rPr>
                        <a:t>#4: Cross-Certification Based Trust Chain in the SBA Architecture</a:t>
                      </a:r>
                      <a:endParaRPr lang="en-GB" sz="10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extLst>
                  <a:ext uri="{0D108BD9-81ED-4DB2-BD59-A6C34878D82A}">
                    <a16:rowId xmlns:a16="http://schemas.microsoft.com/office/drawing/2014/main" val="3256248685"/>
                  </a:ext>
                </a:extLst>
              </a:tr>
              <a:tr h="230627"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000" b="0" dirty="0">
                          <a:effectLst/>
                        </a:rPr>
                        <a:t>#5: Interconnection CA Based Trust Chain in the SBA Architecture</a:t>
                      </a:r>
                      <a:endParaRPr lang="en-GB" sz="10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extLst>
                  <a:ext uri="{0D108BD9-81ED-4DB2-BD59-A6C34878D82A}">
                    <a16:rowId xmlns:a16="http://schemas.microsoft.com/office/drawing/2014/main" val="1653870579"/>
                  </a:ext>
                </a:extLst>
              </a:tr>
              <a:tr h="230627"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000" b="0" dirty="0">
                          <a:effectLst/>
                        </a:rPr>
                        <a:t>#6: OCSP based revocation procedure</a:t>
                      </a:r>
                      <a:endParaRPr lang="en-GB" sz="10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extLst>
                  <a:ext uri="{0D108BD9-81ED-4DB2-BD59-A6C34878D82A}">
                    <a16:rowId xmlns:a16="http://schemas.microsoft.com/office/drawing/2014/main" val="4082876392"/>
                  </a:ext>
                </a:extLst>
              </a:tr>
              <a:tr h="330083"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000" b="0" dirty="0">
                          <a:effectLst/>
                        </a:rPr>
                        <a:t>#7: A solution addressing the relation between certificate lifecycle management and NF lifecycle management</a:t>
                      </a:r>
                      <a:endParaRPr lang="en-GB" sz="10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extLst>
                  <a:ext uri="{0D108BD9-81ED-4DB2-BD59-A6C34878D82A}">
                    <a16:rowId xmlns:a16="http://schemas.microsoft.com/office/drawing/2014/main" val="3430455703"/>
                  </a:ext>
                </a:extLst>
              </a:tr>
              <a:tr h="230627"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000" b="0" dirty="0">
                          <a:effectLst/>
                        </a:rPr>
                        <a:t>#8: Enhance the security protection for Certificate parameters</a:t>
                      </a:r>
                      <a:endParaRPr lang="en-GB" sz="10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extLst>
                  <a:ext uri="{0D108BD9-81ED-4DB2-BD59-A6C34878D82A}">
                    <a16:rowId xmlns:a16="http://schemas.microsoft.com/office/drawing/2014/main" val="1314629962"/>
                  </a:ext>
                </a:extLst>
              </a:tr>
              <a:tr h="230627"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000" b="0">
                          <a:effectLst/>
                        </a:rPr>
                        <a:t>#9: Certificates revocation query procedure based on NRF</a:t>
                      </a:r>
                      <a:endParaRPr lang="en-GB" sz="10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extLst>
                  <a:ext uri="{0D108BD9-81ED-4DB2-BD59-A6C34878D82A}">
                    <a16:rowId xmlns:a16="http://schemas.microsoft.com/office/drawing/2014/main" val="3846822319"/>
                  </a:ext>
                </a:extLst>
              </a:tr>
              <a:tr h="230627"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000" b="0" dirty="0">
                          <a:effectLst/>
                        </a:rPr>
                        <a:t>#10: Solution to indicate and validate the purpose of the certificate</a:t>
                      </a:r>
                      <a:endParaRPr lang="en-GB" sz="10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extLst>
                  <a:ext uri="{0D108BD9-81ED-4DB2-BD59-A6C34878D82A}">
                    <a16:rowId xmlns:a16="http://schemas.microsoft.com/office/drawing/2014/main" val="987020453"/>
                  </a:ext>
                </a:extLst>
              </a:tr>
              <a:tr h="230627"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000" b="0" dirty="0">
                          <a:effectLst/>
                        </a:rPr>
                        <a:t>#11: OCSP Stapling addressing Key Issues #5 and #6</a:t>
                      </a:r>
                      <a:endParaRPr lang="en-GB" sz="10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extLst>
                  <a:ext uri="{0D108BD9-81ED-4DB2-BD59-A6C34878D82A}">
                    <a16:rowId xmlns:a16="http://schemas.microsoft.com/office/drawing/2014/main" val="3988144582"/>
                  </a:ext>
                </a:extLst>
              </a:tr>
              <a:tr h="230627"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000" b="0" dirty="0">
                          <a:effectLst/>
                        </a:rPr>
                        <a:t>#12: Automated Certificate Management for Network Slices</a:t>
                      </a:r>
                      <a:endParaRPr lang="en-GB" sz="10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extLst>
                  <a:ext uri="{0D108BD9-81ED-4DB2-BD59-A6C34878D82A}">
                    <a16:rowId xmlns:a16="http://schemas.microsoft.com/office/drawing/2014/main" val="434914016"/>
                  </a:ext>
                </a:extLst>
              </a:tr>
              <a:tr h="230627"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000" b="0" dirty="0">
                          <a:effectLst/>
                        </a:rPr>
                        <a:t>#13: Build initial trust for NF certificate enrolment</a:t>
                      </a:r>
                      <a:endParaRPr lang="en-GB" sz="10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extLst>
                  <a:ext uri="{0D108BD9-81ED-4DB2-BD59-A6C34878D82A}">
                    <a16:rowId xmlns:a16="http://schemas.microsoft.com/office/drawing/2014/main" val="2716629067"/>
                  </a:ext>
                </a:extLst>
              </a:tr>
              <a:tr h="230627"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000" b="0" dirty="0">
                          <a:effectLst/>
                        </a:rPr>
                        <a:t>#14: Ensuring the management of bulk certificate updates</a:t>
                      </a:r>
                      <a:endParaRPr lang="en-GB" sz="10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extLst>
                  <a:ext uri="{0D108BD9-81ED-4DB2-BD59-A6C34878D82A}">
                    <a16:rowId xmlns:a16="http://schemas.microsoft.com/office/drawing/2014/main" val="1873915454"/>
                  </a:ext>
                </a:extLst>
              </a:tr>
              <a:tr h="230627"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000" b="0" dirty="0">
                          <a:effectLst/>
                        </a:rPr>
                        <a:t>#15: Policy based certificate update/renewal</a:t>
                      </a:r>
                      <a:endParaRPr lang="en-GB" sz="10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extLst>
                  <a:ext uri="{0D108BD9-81ED-4DB2-BD59-A6C34878D82A}">
                    <a16:rowId xmlns:a16="http://schemas.microsoft.com/office/drawing/2014/main" val="802198745"/>
                  </a:ext>
                </a:extLst>
              </a:tr>
              <a:tr h="230627"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000" b="0" dirty="0">
                          <a:effectLst/>
                        </a:rPr>
                        <a:t>#16: Using ACME protocol for certificate enrolment and renewal</a:t>
                      </a:r>
                      <a:endParaRPr lang="en-GB" sz="10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extLst>
                  <a:ext uri="{0D108BD9-81ED-4DB2-BD59-A6C34878D82A}">
                    <a16:rowId xmlns:a16="http://schemas.microsoft.com/office/drawing/2014/main" val="301609585"/>
                  </a:ext>
                </a:extLst>
              </a:tr>
              <a:tr h="230627"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000" b="0" dirty="0">
                          <a:effectLst/>
                        </a:rPr>
                        <a:t>#17: Assurance of unique NF identifiers in certificates</a:t>
                      </a:r>
                      <a:endParaRPr lang="en-GB" sz="10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extLst>
                  <a:ext uri="{0D108BD9-81ED-4DB2-BD59-A6C34878D82A}">
                    <a16:rowId xmlns:a16="http://schemas.microsoft.com/office/drawing/2014/main" val="2627050710"/>
                  </a:ext>
                </a:extLst>
              </a:tr>
              <a:tr h="230627"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000" b="0" dirty="0">
                          <a:effectLst/>
                        </a:rPr>
                        <a:t>#18: Slice specific initial enrolment procedure</a:t>
                      </a:r>
                      <a:endParaRPr lang="en-GB" sz="10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800" dirty="0">
                          <a:effectLst/>
                        </a:rPr>
                        <a:t>X</a:t>
                      </a:r>
                      <a:endParaRPr lang="en-GB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902" marR="51902" marT="0" marB="0"/>
                </a:tc>
                <a:extLst>
                  <a:ext uri="{0D108BD9-81ED-4DB2-BD59-A6C34878D82A}">
                    <a16:rowId xmlns:a16="http://schemas.microsoft.com/office/drawing/2014/main" val="18951496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1595708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569080" y="2709711"/>
            <a:ext cx="7784618" cy="2172482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4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200" dirty="0"/>
              <a:t>The study has been completed according to the initial plan, and normative work is currently work in progress.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200" dirty="0"/>
              <a:t>TR 33.876 v.0.8.0 is presented for information and approval in upcoming SA#100 meeting.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400" b="1" dirty="0" err="1"/>
              <a:t>Dependencies</a:t>
            </a:r>
            <a:r>
              <a:rPr lang="de-DE" altLang="de-DE" sz="14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pl-PL" altLang="zh-CN" sz="1200" dirty="0" err="1"/>
              <a:t>None</a:t>
            </a:r>
            <a:r>
              <a:rPr lang="pl-PL" altLang="zh-CN" sz="1200" dirty="0"/>
              <a:t> </a:t>
            </a:r>
            <a:endParaRPr lang="en-US" altLang="zh-CN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pl-PL" altLang="zh-CN" sz="1400" b="1" dirty="0" err="1"/>
              <a:t>Contentious</a:t>
            </a:r>
            <a:r>
              <a:rPr lang="pl-PL" altLang="zh-CN" sz="1400" b="1" dirty="0"/>
              <a:t> </a:t>
            </a:r>
            <a:r>
              <a:rPr lang="pl-PL" altLang="zh-CN" sz="1400" b="1" dirty="0" err="1"/>
              <a:t>issues</a:t>
            </a:r>
            <a:r>
              <a:rPr lang="pl-PL" altLang="zh-CN" sz="14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/>
              <a:t>None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pl-PL" altLang="zh-CN" sz="1400" b="1" dirty="0"/>
              <a:t>Focus for the </a:t>
            </a:r>
            <a:r>
              <a:rPr lang="pl-PL" altLang="zh-CN" sz="1400" b="1" dirty="0" err="1"/>
              <a:t>next</a:t>
            </a:r>
            <a:r>
              <a:rPr lang="pl-PL" altLang="zh-CN" sz="1400" b="1" dirty="0"/>
              <a:t> </a:t>
            </a:r>
            <a:r>
              <a:rPr lang="pl-PL" altLang="zh-CN" sz="1400" b="1" dirty="0" err="1"/>
              <a:t>meeting</a:t>
            </a:r>
            <a:r>
              <a:rPr lang="pl-PL" altLang="zh-CN" sz="14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200" dirty="0"/>
              <a:t>Complete normative work</a:t>
            </a:r>
            <a:endParaRPr lang="pl-PL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pl-PL" altLang="zh-CN" sz="10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0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301625" y="618348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</a:t>
            </a:r>
            <a:r>
              <a:rPr lang="pl-PL" sz="2000" dirty="0">
                <a:solidFill>
                  <a:srgbClr val="FF0000"/>
                </a:solidFill>
              </a:rPr>
              <a:t>FS_ACM_SBA</a:t>
            </a:r>
            <a:r>
              <a:rPr lang="en-US" sz="2000" dirty="0">
                <a:solidFill>
                  <a:srgbClr val="FF0000"/>
                </a:solidFill>
              </a:rPr>
              <a:t>’  status after SA3#1</a:t>
            </a:r>
            <a:r>
              <a:rPr lang="pl-PL" sz="2000" dirty="0">
                <a:solidFill>
                  <a:srgbClr val="FF0000"/>
                </a:solidFill>
              </a:rPr>
              <a:t>1</a:t>
            </a:r>
            <a:r>
              <a:rPr lang="en-US" sz="2000" dirty="0">
                <a:solidFill>
                  <a:srgbClr val="FF0000"/>
                </a:solidFill>
              </a:rPr>
              <a:t>1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8678413"/>
              </p:ext>
            </p:extLst>
          </p:nvPr>
        </p:nvGraphicFramePr>
        <p:xfrm>
          <a:off x="301625" y="128746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920022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0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</a:t>
                      </a:r>
                      <a:r>
                        <a:rPr lang="en-US" sz="1200" b="0" i="0" u="none" strike="noStrike" kern="1200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Standardising</a:t>
                      </a:r>
                      <a:r>
                        <a:rPr lang="en-US" sz="1200" b="0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Automated Certificate Management in SBA</a:t>
                      </a:r>
                      <a:endParaRPr lang="en-GB" sz="1200" b="0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FS_ACM_SBA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June</a:t>
                      </a: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-2023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80%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10</a:t>
                      </a:r>
                      <a:r>
                        <a:rPr lang="pl-PL" sz="1200" dirty="0">
                          <a:solidFill>
                            <a:srgbClr val="FF0000"/>
                          </a:solidFill>
                        </a:rPr>
                        <a:t>0</a:t>
                      </a: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TR 33.</a:t>
                      </a:r>
                      <a:r>
                        <a:rPr lang="pl-PL" sz="1200" dirty="0">
                          <a:solidFill>
                            <a:srgbClr val="FF0000"/>
                          </a:solidFill>
                        </a:rPr>
                        <a:t>876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pe:Receivers xmlns:spe="http://schemas.microsoft.com/sharepoint/events"/>
</file>

<file path=customXml/item3.xml><?xml version="1.0" encoding="utf-8"?>
<?mso-contentType ?>
<SharedContentType xmlns="Microsoft.SharePoint.Taxonomy.ContentTypeSync" SourceId="34c87397-5fc1-491e-85e7-d6110dbe9cbd" ContentTypeId="0x0101" PreviousValue="false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Props1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openxmlformats.org/package/2006/metadata/core-properties"/>
    <ds:schemaRef ds:uri="http://purl.org/dc/terms/"/>
    <ds:schemaRef ds:uri="71c5aaf6-e6ce-465b-b873-5148d2a4c105"/>
    <ds:schemaRef ds:uri="http://purl.org/dc/dcmitype/"/>
    <ds:schemaRef ds:uri="http://schemas.microsoft.com/office/2006/documentManagement/types"/>
    <ds:schemaRef ds:uri="e0d6c333-3612-4d65-a7f4-5976eb42d46a"/>
    <ds:schemaRef ds:uri="http://www.w3.org/XML/1998/namespace"/>
    <ds:schemaRef ds:uri="http://schemas.microsoft.com/office/infopath/2007/PartnerControls"/>
    <ds:schemaRef ds:uri="c67c731b-696e-4d20-8664-fee8943d9cc6"/>
    <ds:schemaRef ds:uri="http://purl.org/dc/elements/1.1/"/>
  </ds:schemaRefs>
</ds:datastoreItem>
</file>

<file path=docMetadata/LabelInfo.xml><?xml version="1.0" encoding="utf-8"?>
<clbl:labelList xmlns:clbl="http://schemas.microsoft.com/office/2020/mipLabelMetadata">
  <clbl:label id="{5d471751-9675-428d-917b-70f44f9630b0}" enabled="0" method="" siteId="{5d471751-9675-428d-917b-70f44f9630b0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18566</TotalTime>
  <Words>641</Words>
  <Application>Microsoft Office PowerPoint</Application>
  <PresentationFormat>On-screen Show (4:3)</PresentationFormat>
  <Paragraphs>244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Symbol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Nokia</cp:lastModifiedBy>
  <cp:revision>1341</cp:revision>
  <dcterms:created xsi:type="dcterms:W3CDTF">2008-08-30T09:32:10Z</dcterms:created>
  <dcterms:modified xsi:type="dcterms:W3CDTF">2023-06-02T08:21:47Z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