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9" r:id="rId6"/>
  </p:sldMasterIdLst>
  <p:notesMasterIdLst>
    <p:notesMasterId r:id="rId12"/>
  </p:notesMasterIdLst>
  <p:handoutMasterIdLst>
    <p:handoutMasterId r:id="rId13"/>
  </p:handoutMasterIdLst>
  <p:sldIdLst>
    <p:sldId id="303" r:id="rId7"/>
    <p:sldId id="793" r:id="rId8"/>
    <p:sldId id="796" r:id="rId9"/>
    <p:sldId id="792" r:id="rId10"/>
    <p:sldId id="795" r:id="rId11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693679-0BDD-4DD3-B7CD-D339CC24A1B9}" v="8" dt="2022-07-09T10:24:30.113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191" autoAdjust="0"/>
    <p:restoredTop sz="94980" autoAdjust="0"/>
  </p:normalViewPr>
  <p:slideViewPr>
    <p:cSldViewPr snapToGrid="0">
      <p:cViewPr>
        <p:scale>
          <a:sx n="100" d="100"/>
          <a:sy n="100" d="100"/>
        </p:scale>
        <p:origin x="-1998" y="-4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80" d="100"/>
          <a:sy n="80" d="100"/>
        </p:scale>
        <p:origin x="-4044" y="-10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ine Jost" userId="f856f163-953b-44f3-8ab3-03b09ab01720" providerId="ADAL" clId="{00693679-0BDD-4DD3-B7CD-D339CC24A1B9}"/>
    <pc:docChg chg="undo custSel modSld">
      <pc:chgData name="Christine Jost" userId="f856f163-953b-44f3-8ab3-03b09ab01720" providerId="ADAL" clId="{00693679-0BDD-4DD3-B7CD-D339CC24A1B9}" dt="2022-07-09T10:59:50.497" v="3213" actId="20577"/>
      <pc:docMkLst>
        <pc:docMk/>
      </pc:docMkLst>
      <pc:sldChg chg="modSp mod">
        <pc:chgData name="Christine Jost" userId="f856f163-953b-44f3-8ab3-03b09ab01720" providerId="ADAL" clId="{00693679-0BDD-4DD3-B7CD-D339CC24A1B9}" dt="2022-07-09T09:45:51.892" v="39" actId="20577"/>
        <pc:sldMkLst>
          <pc:docMk/>
          <pc:sldMk cId="0" sldId="303"/>
        </pc:sldMkLst>
        <pc:spChg chg="mod">
          <ac:chgData name="Christine Jost" userId="f856f163-953b-44f3-8ab3-03b09ab01720" providerId="ADAL" clId="{00693679-0BDD-4DD3-B7CD-D339CC24A1B9}" dt="2022-07-09T09:45:51.892" v="39" actId="20577"/>
          <ac:spMkLst>
            <pc:docMk/>
            <pc:sldMk cId="0" sldId="303"/>
            <ac:spMk id="6147" creationId="{00000000-0000-0000-0000-000000000000}"/>
          </ac:spMkLst>
        </pc:spChg>
        <pc:spChg chg="mod">
          <ac:chgData name="Christine Jost" userId="f856f163-953b-44f3-8ab3-03b09ab01720" providerId="ADAL" clId="{00693679-0BDD-4DD3-B7CD-D339CC24A1B9}" dt="2022-07-09T09:45:40.527" v="14" actId="20577"/>
          <ac:spMkLst>
            <pc:docMk/>
            <pc:sldMk cId="0" sldId="303"/>
            <ac:spMk id="9219" creationId="{00000000-0000-0000-0000-000000000000}"/>
          </ac:spMkLst>
        </pc:spChg>
      </pc:sldChg>
      <pc:sldChg chg="modSp mod">
        <pc:chgData name="Christine Jost" userId="f856f163-953b-44f3-8ab3-03b09ab01720" providerId="ADAL" clId="{00693679-0BDD-4DD3-B7CD-D339CC24A1B9}" dt="2022-07-09T10:54:45.930" v="3109"/>
        <pc:sldMkLst>
          <pc:docMk/>
          <pc:sldMk cId="3452607634" sldId="791"/>
        </pc:sldMkLst>
        <pc:spChg chg="mod">
          <ac:chgData name="Christine Jost" userId="f856f163-953b-44f3-8ab3-03b09ab01720" providerId="ADAL" clId="{00693679-0BDD-4DD3-B7CD-D339CC24A1B9}" dt="2022-07-09T10:30:58.482" v="2128" actId="20577"/>
          <ac:spMkLst>
            <pc:docMk/>
            <pc:sldMk cId="3452607634" sldId="791"/>
            <ac:spMk id="4" creationId="{5D88E2AB-CBFF-4456-99B7-D64DA69227D9}"/>
          </ac:spMkLst>
        </pc:spChg>
        <pc:spChg chg="mod">
          <ac:chgData name="Christine Jost" userId="f856f163-953b-44f3-8ab3-03b09ab01720" providerId="ADAL" clId="{00693679-0BDD-4DD3-B7CD-D339CC24A1B9}" dt="2022-07-09T10:54:45.930" v="3109"/>
          <ac:spMkLst>
            <pc:docMk/>
            <pc:sldMk cId="3452607634" sldId="791"/>
            <ac:spMk id="29716" creationId="{00000000-0000-0000-0000-000000000000}"/>
          </ac:spMkLst>
        </pc:spChg>
      </pc:sldChg>
      <pc:sldChg chg="modSp mod">
        <pc:chgData name="Christine Jost" userId="f856f163-953b-44f3-8ab3-03b09ab01720" providerId="ADAL" clId="{00693679-0BDD-4DD3-B7CD-D339CC24A1B9}" dt="2022-07-09T10:47:24.725" v="2889" actId="20577"/>
        <pc:sldMkLst>
          <pc:docMk/>
          <pc:sldMk cId="2503194211" sldId="792"/>
        </pc:sldMkLst>
        <pc:spChg chg="mod">
          <ac:chgData name="Christine Jost" userId="f856f163-953b-44f3-8ab3-03b09ab01720" providerId="ADAL" clId="{00693679-0BDD-4DD3-B7CD-D339CC24A1B9}" dt="2022-07-09T10:23:56.511" v="1667" actId="20577"/>
          <ac:spMkLst>
            <pc:docMk/>
            <pc:sldMk cId="2503194211" sldId="792"/>
            <ac:spMk id="3" creationId="{AA3F033D-2F5F-4BA9-884E-0224675AD20F}"/>
          </ac:spMkLst>
        </pc:spChg>
        <pc:spChg chg="mod">
          <ac:chgData name="Christine Jost" userId="f856f163-953b-44f3-8ab3-03b09ab01720" providerId="ADAL" clId="{00693679-0BDD-4DD3-B7CD-D339CC24A1B9}" dt="2022-07-09T10:47:24.725" v="2889" actId="20577"/>
          <ac:spMkLst>
            <pc:docMk/>
            <pc:sldMk cId="2503194211" sldId="792"/>
            <ac:spMk id="29716" creationId="{00000000-0000-0000-0000-000000000000}"/>
          </ac:spMkLst>
        </pc:spChg>
        <pc:graphicFrameChg chg="mod modGraphic">
          <ac:chgData name="Christine Jost" userId="f856f163-953b-44f3-8ab3-03b09ab01720" providerId="ADAL" clId="{00693679-0BDD-4DD3-B7CD-D339CC24A1B9}" dt="2022-07-09T10:25:33.873" v="1702" actId="207"/>
          <ac:graphicFrameMkLst>
            <pc:docMk/>
            <pc:sldMk cId="2503194211" sldId="792"/>
            <ac:graphicFrameMk id="6" creationId="{2CC3822B-8EE6-43D0-AD7D-D7B78ECF3BE1}"/>
          </ac:graphicFrameMkLst>
        </pc:graphicFrameChg>
      </pc:sldChg>
      <pc:sldChg chg="modSp mod">
        <pc:chgData name="Christine Jost" userId="f856f163-953b-44f3-8ab3-03b09ab01720" providerId="ADAL" clId="{00693679-0BDD-4DD3-B7CD-D339CC24A1B9}" dt="2022-07-09T10:59:50.497" v="3213" actId="20577"/>
        <pc:sldMkLst>
          <pc:docMk/>
          <pc:sldMk cId="539970028" sldId="793"/>
        </pc:sldMkLst>
        <pc:spChg chg="mod">
          <ac:chgData name="Christine Jost" userId="f856f163-953b-44f3-8ab3-03b09ab01720" providerId="ADAL" clId="{00693679-0BDD-4DD3-B7CD-D339CC24A1B9}" dt="2022-07-09T09:46:20.501" v="55" actId="207"/>
          <ac:spMkLst>
            <pc:docMk/>
            <pc:sldMk cId="539970028" sldId="793"/>
            <ac:spMk id="4" creationId="{A6A27327-DB1C-4EF3-8FA2-A10DF7DB2B50}"/>
          </ac:spMkLst>
        </pc:spChg>
        <pc:spChg chg="mod">
          <ac:chgData name="Christine Jost" userId="f856f163-953b-44f3-8ab3-03b09ab01720" providerId="ADAL" clId="{00693679-0BDD-4DD3-B7CD-D339CC24A1B9}" dt="2022-07-09T10:59:50.497" v="3213" actId="20577"/>
          <ac:spMkLst>
            <pc:docMk/>
            <pc:sldMk cId="539970028" sldId="793"/>
            <ac:spMk id="29716" creationId="{00000000-0000-0000-0000-000000000000}"/>
          </ac:spMkLst>
        </pc:spChg>
      </pc:sldChg>
      <pc:sldChg chg="modSp mod">
        <pc:chgData name="Christine Jost" userId="f856f163-953b-44f3-8ab3-03b09ab01720" providerId="ADAL" clId="{00693679-0BDD-4DD3-B7CD-D339CC24A1B9}" dt="2022-07-09T10:23:45.069" v="1652" actId="6549"/>
        <pc:sldMkLst>
          <pc:docMk/>
          <pc:sldMk cId="3491595708" sldId="794"/>
        </pc:sldMkLst>
        <pc:spChg chg="mod">
          <ac:chgData name="Christine Jost" userId="f856f163-953b-44f3-8ab3-03b09ab01720" providerId="ADAL" clId="{00693679-0BDD-4DD3-B7CD-D339CC24A1B9}" dt="2022-07-09T10:22:40.897" v="1605" actId="20577"/>
          <ac:spMkLst>
            <pc:docMk/>
            <pc:sldMk cId="3491595708" sldId="794"/>
            <ac:spMk id="3" creationId="{156B83FC-25A3-44B2-9ABF-4705626AB921}"/>
          </ac:spMkLst>
        </pc:spChg>
        <pc:spChg chg="mod">
          <ac:chgData name="Christine Jost" userId="f856f163-953b-44f3-8ab3-03b09ab01720" providerId="ADAL" clId="{00693679-0BDD-4DD3-B7CD-D339CC24A1B9}" dt="2022-07-09T10:21:51.221" v="1598" actId="207"/>
          <ac:spMkLst>
            <pc:docMk/>
            <pc:sldMk cId="3491595708" sldId="794"/>
            <ac:spMk id="4" creationId="{A6A27327-DB1C-4EF3-8FA2-A10DF7DB2B50}"/>
          </ac:spMkLst>
        </pc:spChg>
        <pc:spChg chg="mod">
          <ac:chgData name="Christine Jost" userId="f856f163-953b-44f3-8ab3-03b09ab01720" providerId="ADAL" clId="{00693679-0BDD-4DD3-B7CD-D339CC24A1B9}" dt="2022-07-09T10:23:41.158" v="1651" actId="6549"/>
          <ac:spMkLst>
            <pc:docMk/>
            <pc:sldMk cId="3491595708" sldId="794"/>
            <ac:spMk id="6" creationId="{2B2A4A03-A875-40D1-8E06-0598F52A6477}"/>
          </ac:spMkLst>
        </pc:spChg>
        <pc:spChg chg="mod">
          <ac:chgData name="Christine Jost" userId="f856f163-953b-44f3-8ab3-03b09ab01720" providerId="ADAL" clId="{00693679-0BDD-4DD3-B7CD-D339CC24A1B9}" dt="2022-07-09T10:23:29.132" v="1650"/>
          <ac:spMkLst>
            <pc:docMk/>
            <pc:sldMk cId="3491595708" sldId="794"/>
            <ac:spMk id="8" creationId="{30CB9F6F-DD1C-48EF-984D-30E6EB63D340}"/>
          </ac:spMkLst>
        </pc:spChg>
        <pc:spChg chg="mod">
          <ac:chgData name="Christine Jost" userId="f856f163-953b-44f3-8ab3-03b09ab01720" providerId="ADAL" clId="{00693679-0BDD-4DD3-B7CD-D339CC24A1B9}" dt="2022-07-09T10:23:45.069" v="1652" actId="6549"/>
          <ac:spMkLst>
            <pc:docMk/>
            <pc:sldMk cId="3491595708" sldId="794"/>
            <ac:spMk id="10" creationId="{F489ECE7-6035-426A-B9FF-70F6248303BD}"/>
          </ac:spMkLst>
        </pc:spChg>
        <pc:graphicFrameChg chg="modGraphic">
          <ac:chgData name="Christine Jost" userId="f856f163-953b-44f3-8ab3-03b09ab01720" providerId="ADAL" clId="{00693679-0BDD-4DD3-B7CD-D339CC24A1B9}" dt="2022-07-09T10:23:00.659" v="1647" actId="20577"/>
          <ac:graphicFrameMkLst>
            <pc:docMk/>
            <pc:sldMk cId="3491595708" sldId="794"/>
            <ac:graphicFrameMk id="2" creationId="{0C460251-77A8-48CE-AADB-326E505C80B5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6/1/2023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6/1/2023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 dirty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150652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1465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=""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=""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 smtClean="0">
                <a:solidFill>
                  <a:schemeClr val="bg1"/>
                </a:solidFill>
              </a:rPr>
              <a:t>SA3#108-e August 22</a:t>
            </a:r>
            <a:r>
              <a:rPr lang="en-GB" altLang="de-DE" sz="1200" baseline="30000" dirty="0" smtClean="0">
                <a:solidFill>
                  <a:schemeClr val="bg1"/>
                </a:solidFill>
              </a:rPr>
              <a:t>th</a:t>
            </a:r>
            <a:r>
              <a:rPr lang="en-GB" altLang="de-DE" sz="1200" dirty="0" smtClean="0">
                <a:solidFill>
                  <a:schemeClr val="bg1"/>
                </a:solidFill>
              </a:rPr>
              <a:t> –26</a:t>
            </a:r>
            <a:r>
              <a:rPr lang="en-GB" altLang="de-DE" sz="1200" baseline="30000" dirty="0" smtClean="0">
                <a:solidFill>
                  <a:schemeClr val="bg1"/>
                </a:solidFill>
              </a:rPr>
              <a:t>th</a:t>
            </a:r>
            <a:r>
              <a:rPr lang="en-GB" altLang="de-DE" sz="1200" dirty="0" smtClean="0">
                <a:solidFill>
                  <a:schemeClr val="bg1"/>
                </a:solidFill>
              </a:rPr>
              <a:t>, 2022</a:t>
            </a:r>
            <a:endParaRPr lang="en-GB" altLang="de-DE" sz="1200" dirty="0">
              <a:solidFill>
                <a:schemeClr val="bg1"/>
              </a:solidFill>
            </a:endParaRP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timing>
    <p:tnLst>
      <p:par>
        <p:cTn id="1" dur="indefinite" restart="never" nodeType="tmRoot"/>
      </p:par>
    </p:tnLst>
  </p:timing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Status report for FS_5G_ProSe_Ph2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000" b="1" dirty="0"/>
              <a:t/>
            </a:r>
            <a:br>
              <a:rPr lang="en-US" altLang="en-US" sz="2000" b="1" dirty="0"/>
            </a:br>
            <a:r>
              <a:rPr lang="en-GB" altLang="en-US" sz="1800" b="1" dirty="0" smtClean="0">
                <a:latin typeface="Arial" charset="0"/>
              </a:rPr>
              <a:t>Wei Zhou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 smtClean="0">
                <a:latin typeface="Arial" charset="0"/>
              </a:rPr>
              <a:t>CATT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124075"/>
            <a:ext cx="8554481" cy="5181032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4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August </a:t>
            </a:r>
            <a:r>
              <a:rPr lang="en-US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meeting (SA3#108-e, Aug 22-26</a:t>
            </a:r>
            <a:r>
              <a:rPr lang="en-US" altLang="zh-CN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 , 2022</a:t>
            </a:r>
            <a:r>
              <a:rPr lang="en-US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):</a:t>
            </a:r>
            <a:endParaRPr lang="en-US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New </a:t>
            </a:r>
            <a:r>
              <a:rPr lang="en-US" altLang="zh-CN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key </a:t>
            </a:r>
            <a:r>
              <a:rPr lang="en-US" altLang="zh-CN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issues, new  </a:t>
            </a:r>
            <a:r>
              <a:rPr lang="en-US" altLang="zh-CN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solutions</a:t>
            </a:r>
            <a:endParaRPr lang="en-US" altLang="zh-CN" sz="1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October </a:t>
            </a: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meeting (SA3#108-bis-e, Oct 10-14, 2022):</a:t>
            </a:r>
            <a:endParaRPr lang="en-US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New </a:t>
            </a:r>
            <a:r>
              <a:rPr lang="en-US" altLang="zh-CN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key </a:t>
            </a:r>
            <a:r>
              <a:rPr lang="en-US" altLang="zh-CN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issues, new  </a:t>
            </a:r>
            <a:r>
              <a:rPr lang="en-US" altLang="zh-CN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solutions</a:t>
            </a:r>
            <a:endParaRPr lang="en-US" altLang="zh-CN" sz="1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November </a:t>
            </a: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meeting (SA3#109, Nov 14-18</a:t>
            </a:r>
            <a:r>
              <a:rPr lang="en-US" altLang="zh-CN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 , 2022</a:t>
            </a: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):</a:t>
            </a:r>
            <a:endParaRPr lang="en-US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New key issues, new  solutions, </a:t>
            </a:r>
            <a:r>
              <a:rPr lang="en-US" altLang="zh-CN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solution evaluation, conclusion</a:t>
            </a:r>
            <a:endParaRPr lang="en-US" altLang="zh-CN" sz="1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January meeting (SA3#109Bis, Jan 16-20 , 2023):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New solutions, solution evaluation, conclusion</a:t>
            </a:r>
            <a:endParaRPr lang="en-US" altLang="zh-CN" sz="1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February meeting (SA3#110, Feb20-24 , 2023):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>
                <a:latin typeface="Calibri" panose="020F0502020204030204" pitchFamily="34" charset="0"/>
                <a:ea typeface="Calibri" panose="020F0502020204030204" pitchFamily="34" charset="0"/>
              </a:rPr>
              <a:t>New solutions, solution evaluation, conclusion</a:t>
            </a:r>
            <a:r>
              <a:rPr lang="en-US" altLang="zh-CN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,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WID </a:t>
            </a:r>
            <a:r>
              <a:rPr lang="en-US" altLang="zh-CN" sz="1400" dirty="0">
                <a:latin typeface="Calibri" panose="020F0502020204030204" pitchFamily="34" charset="0"/>
                <a:ea typeface="Calibri" panose="020F0502020204030204" pitchFamily="34" charset="0"/>
              </a:rPr>
              <a:t>proposal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April </a:t>
            </a: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meeting (110Bis, </a:t>
            </a: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Apr17-21</a:t>
            </a:r>
            <a:r>
              <a:rPr lang="en-US" altLang="zh-CN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altLang="zh-CN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, 2023</a:t>
            </a: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):</a:t>
            </a:r>
            <a:endParaRPr lang="en-US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>
                <a:latin typeface="Calibri" panose="020F0502020204030204" pitchFamily="34" charset="0"/>
                <a:ea typeface="Calibri" panose="020F0502020204030204" pitchFamily="34" charset="0"/>
              </a:rPr>
              <a:t>New solutions, solution evaluation, </a:t>
            </a:r>
            <a:r>
              <a:rPr lang="en-US" altLang="zh-CN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conclusion</a:t>
            </a:r>
            <a:endParaRPr lang="en-US" altLang="zh-CN" sz="1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Start normative </a:t>
            </a:r>
            <a:r>
              <a:rPr lang="en-US" altLang="zh-CN" sz="1400" dirty="0">
                <a:latin typeface="Calibri" panose="020F0502020204030204" pitchFamily="34" charset="0"/>
                <a:ea typeface="Calibri" panose="020F0502020204030204" pitchFamily="34" charset="0"/>
              </a:rPr>
              <a:t>work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May </a:t>
            </a:r>
            <a:r>
              <a:rPr lang="en-US" altLang="zh-CN" sz="1400" dirty="0">
                <a:latin typeface="Calibri" panose="020F0502020204030204" pitchFamily="34" charset="0"/>
                <a:ea typeface="Calibri" panose="020F0502020204030204" pitchFamily="34" charset="0"/>
              </a:rPr>
              <a:t>meeting (</a:t>
            </a:r>
            <a:r>
              <a:rPr lang="en-US" altLang="zh-CN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111, </a:t>
            </a:r>
            <a:r>
              <a:rPr lang="en-US" altLang="zh-CN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May22-26 </a:t>
            </a:r>
            <a:r>
              <a:rPr lang="en-US" altLang="zh-CN" sz="1400" dirty="0">
                <a:latin typeface="Calibri" panose="020F0502020204030204" pitchFamily="34" charset="0"/>
                <a:ea typeface="Calibri" panose="020F0502020204030204" pitchFamily="34" charset="0"/>
              </a:rPr>
              <a:t>, 2023):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Solution evaluation, conclusion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Normative </a:t>
            </a:r>
            <a:r>
              <a:rPr lang="en-US" altLang="zh-CN" sz="1400" dirty="0">
                <a:latin typeface="Calibri" panose="020F0502020204030204" pitchFamily="34" charset="0"/>
                <a:ea typeface="Calibri" panose="020F0502020204030204" pitchFamily="34" charset="0"/>
              </a:rPr>
              <a:t>work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altLang="zh-CN" sz="1400" dirty="0">
                <a:latin typeface="Calibri" panose="020F0502020204030204" pitchFamily="34" charset="0"/>
                <a:ea typeface="Calibri" panose="020F0502020204030204" pitchFamily="34" charset="0"/>
              </a:rPr>
              <a:t>August</a:t>
            </a:r>
            <a:r>
              <a:rPr lang="en-US" altLang="zh-CN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altLang="zh-CN" sz="1400" dirty="0">
                <a:latin typeface="Calibri" panose="020F0502020204030204" pitchFamily="34" charset="0"/>
                <a:ea typeface="Calibri" panose="020F0502020204030204" pitchFamily="34" charset="0"/>
              </a:rPr>
              <a:t>meeting (</a:t>
            </a:r>
            <a:r>
              <a:rPr lang="en-US" altLang="zh-CN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SA3#112, </a:t>
            </a:r>
            <a:r>
              <a:rPr lang="en-US" altLang="zh-CN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Aug14-18 </a:t>
            </a:r>
            <a:r>
              <a:rPr lang="en-US" altLang="zh-CN" sz="1400" dirty="0">
                <a:latin typeface="Calibri" panose="020F0502020204030204" pitchFamily="34" charset="0"/>
                <a:ea typeface="Calibri" panose="020F0502020204030204" pitchFamily="34" charset="0"/>
              </a:rPr>
              <a:t>, 2023):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>
                <a:latin typeface="Calibri" panose="020F0502020204030204" pitchFamily="34" charset="0"/>
                <a:ea typeface="Calibri" panose="020F0502020204030204" pitchFamily="34" charset="0"/>
              </a:rPr>
              <a:t>Finalize study </a:t>
            </a:r>
            <a:r>
              <a:rPr lang="en-US" altLang="zh-CN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work (only TR cleanup)</a:t>
            </a:r>
            <a:endParaRPr lang="en-US" altLang="zh-CN" sz="1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Finalize normative work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zh-CN" sz="1400" dirty="0"/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</a:rPr>
              <a:t>Overall </a:t>
            </a:r>
            <a:r>
              <a:rPr lang="fr-FR" sz="1800" dirty="0" smtClean="0">
                <a:solidFill>
                  <a:srgbClr val="FF0000"/>
                </a:solidFill>
              </a:rPr>
              <a:t>plan (new)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223301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FS_5G_ProSe_Ph2 Status  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614052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</a:rPr>
              <a:t>TR </a:t>
            </a:r>
            <a:r>
              <a:rPr lang="fr-FR" sz="1800" dirty="0" smtClean="0">
                <a:solidFill>
                  <a:srgbClr val="FF0000"/>
                </a:solidFill>
              </a:rPr>
              <a:t>33.740 </a:t>
            </a:r>
            <a:r>
              <a:rPr lang="fr-FR" sz="1800" dirty="0">
                <a:solidFill>
                  <a:srgbClr val="FF0000"/>
                </a:solidFill>
              </a:rPr>
              <a:t>Summary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223301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FS_5G_ProSe_Ph2 Status  </a:t>
            </a:r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5226063"/>
              </p:ext>
            </p:extLst>
          </p:nvPr>
        </p:nvGraphicFramePr>
        <p:xfrm>
          <a:off x="556591" y="983402"/>
          <a:ext cx="5739434" cy="53507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99652"/>
                <a:gridCol w="615396"/>
                <a:gridCol w="573606"/>
                <a:gridCol w="572933"/>
                <a:gridCol w="573606"/>
                <a:gridCol w="668646"/>
                <a:gridCol w="668646"/>
                <a:gridCol w="668646"/>
                <a:gridCol w="698303"/>
              </a:tblGrid>
              <a:tr h="1371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 b="1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 gridSpan="8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Key Issues</a:t>
                      </a:r>
                      <a:endParaRPr lang="zh-CN" sz="800" b="1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1371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Solutions</a:t>
                      </a:r>
                      <a:endParaRPr lang="zh-CN" sz="800" b="1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1</a:t>
                      </a:r>
                      <a:endParaRPr lang="zh-CN" sz="800" b="1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2</a:t>
                      </a:r>
                      <a:endParaRPr lang="zh-CN" sz="800" b="1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3</a:t>
                      </a:r>
                      <a:endParaRPr lang="zh-CN" sz="800" b="1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4</a:t>
                      </a:r>
                      <a:endParaRPr lang="zh-CN" sz="800" b="1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5</a:t>
                      </a:r>
                      <a:endParaRPr lang="zh-CN" sz="800" b="1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6</a:t>
                      </a:r>
                      <a:endParaRPr lang="zh-CN" sz="800" b="1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 b="1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 b="1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</a:tr>
              <a:tr h="1371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1</a:t>
                      </a:r>
                      <a:endParaRPr lang="zh-CN" sz="800" b="1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</a:tr>
              <a:tr h="1371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2</a:t>
                      </a:r>
                      <a:endParaRPr lang="zh-CN" sz="800" b="1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</a:tr>
              <a:tr h="1371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3</a:t>
                      </a:r>
                      <a:endParaRPr lang="zh-CN" sz="800" b="1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</a:tr>
              <a:tr h="1371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4</a:t>
                      </a:r>
                      <a:endParaRPr lang="zh-CN" sz="800" b="1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</a:tr>
              <a:tr h="1371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5</a:t>
                      </a:r>
                      <a:endParaRPr lang="zh-CN" sz="800" b="1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</a:tr>
              <a:tr h="1371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6</a:t>
                      </a:r>
                      <a:endParaRPr lang="zh-CN" sz="800" b="1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</a:tr>
              <a:tr h="1371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7</a:t>
                      </a:r>
                      <a:endParaRPr lang="zh-CN" sz="800" b="1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</a:tr>
              <a:tr h="1371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8</a:t>
                      </a:r>
                      <a:endParaRPr lang="zh-CN" sz="800" b="1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</a:tr>
              <a:tr h="1371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9</a:t>
                      </a:r>
                      <a:endParaRPr lang="zh-CN" sz="800" b="1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</a:tr>
              <a:tr h="1371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10</a:t>
                      </a:r>
                      <a:endParaRPr lang="zh-CN" sz="800" b="1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</a:tr>
              <a:tr h="1371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11</a:t>
                      </a:r>
                      <a:endParaRPr lang="zh-CN" sz="800" b="1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</a:tr>
              <a:tr h="1371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12</a:t>
                      </a:r>
                      <a:endParaRPr lang="zh-CN" sz="800" b="1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</a:tr>
              <a:tr h="1371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13</a:t>
                      </a:r>
                      <a:endParaRPr lang="zh-CN" sz="800" b="1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</a:tr>
              <a:tr h="1371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14</a:t>
                      </a:r>
                      <a:endParaRPr lang="zh-CN" sz="800" b="1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</a:tr>
              <a:tr h="1371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15</a:t>
                      </a:r>
                      <a:endParaRPr lang="zh-CN" sz="800" b="1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</a:tr>
              <a:tr h="1371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16</a:t>
                      </a:r>
                      <a:endParaRPr lang="zh-CN" sz="800" b="1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</a:tr>
              <a:tr h="1371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17</a:t>
                      </a:r>
                      <a:endParaRPr lang="zh-CN" sz="800" b="1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</a:tr>
              <a:tr h="1371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18</a:t>
                      </a:r>
                      <a:endParaRPr lang="zh-CN" sz="800" b="1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</a:tr>
              <a:tr h="1371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19</a:t>
                      </a:r>
                      <a:endParaRPr lang="zh-CN" sz="800" b="1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</a:tr>
              <a:tr h="1371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20</a:t>
                      </a:r>
                      <a:endParaRPr lang="zh-CN" sz="800" b="1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</a:tr>
              <a:tr h="1371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21</a:t>
                      </a:r>
                      <a:endParaRPr lang="zh-CN" sz="800" b="1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</a:tr>
              <a:tr h="1371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22</a:t>
                      </a:r>
                      <a:endParaRPr lang="zh-CN" sz="800" b="1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</a:tr>
              <a:tr h="1371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23</a:t>
                      </a:r>
                      <a:endParaRPr lang="zh-CN" sz="800" b="1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</a:tr>
              <a:tr h="1371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24</a:t>
                      </a:r>
                      <a:endParaRPr lang="zh-CN" sz="800" b="1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</a:tr>
              <a:tr h="1371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25</a:t>
                      </a:r>
                      <a:endParaRPr lang="zh-CN" sz="800" b="1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</a:tr>
              <a:tr h="1371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26</a:t>
                      </a:r>
                      <a:endParaRPr lang="zh-CN" sz="800" b="1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</a:tr>
              <a:tr h="1371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27</a:t>
                      </a:r>
                      <a:endParaRPr lang="zh-CN" sz="800" b="1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</a:tr>
              <a:tr h="1371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28</a:t>
                      </a:r>
                      <a:endParaRPr lang="zh-CN" sz="800" b="1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</a:tr>
              <a:tr h="1371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29</a:t>
                      </a:r>
                      <a:endParaRPr lang="zh-CN" sz="800" b="1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</a:tr>
              <a:tr h="1371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30</a:t>
                      </a:r>
                      <a:endParaRPr lang="zh-CN" sz="800" b="1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</a:tr>
              <a:tr h="1371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31</a:t>
                      </a:r>
                      <a:endParaRPr lang="zh-CN" sz="800" b="1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</a:tr>
              <a:tr h="1371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32</a:t>
                      </a:r>
                      <a:endParaRPr lang="zh-CN" sz="800" b="1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</a:tr>
              <a:tr h="1371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33</a:t>
                      </a:r>
                      <a:endParaRPr lang="zh-CN" sz="800" b="1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</a:tr>
              <a:tr h="1371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34</a:t>
                      </a:r>
                      <a:endParaRPr lang="zh-CN" sz="800" b="1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</a:tr>
              <a:tr h="1371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35</a:t>
                      </a:r>
                      <a:endParaRPr lang="zh-CN" sz="800" b="1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</a:tr>
              <a:tr h="1371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36</a:t>
                      </a:r>
                      <a:endParaRPr lang="zh-CN" sz="800" b="1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</a:tr>
              <a:tr h="1371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37</a:t>
                      </a:r>
                      <a:endParaRPr lang="zh-CN" sz="800" b="1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zh-CN" sz="80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 </a:t>
                      </a:r>
                      <a:endParaRPr lang="zh-CN" sz="800" dirty="0">
                        <a:effectLst/>
                        <a:latin typeface="Arial"/>
                        <a:ea typeface="DengXian"/>
                        <a:cs typeface="Times New Roman"/>
                      </a:endParaRPr>
                    </a:p>
                  </a:txBody>
                  <a:tcPr marL="61933" marR="61933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04369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General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TR </a:t>
            </a: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33.740 </a:t>
            </a:r>
            <a:r>
              <a:rPr lang="en-US" altLang="zh-CN" sz="1400" dirty="0" smtClean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v0.7.0 </a:t>
            </a:r>
            <a:r>
              <a:rPr lang="en-US" altLang="zh-CN" sz="1400" dirty="0" smtClean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contains: </a:t>
            </a: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6 key issues , </a:t>
            </a:r>
            <a:r>
              <a:rPr lang="en-US" altLang="zh-CN" sz="1400" dirty="0" smtClean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37 </a:t>
            </a:r>
            <a:r>
              <a:rPr lang="en-US" altLang="zh-CN" sz="1400" dirty="0" smtClean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solutions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There are conclusions for </a:t>
            </a: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KI#1, KI#2</a:t>
            </a:r>
            <a:r>
              <a:rPr lang="en-US" altLang="zh-CN" sz="1400" dirty="0" smtClean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, KI#3, KI#4, KI#6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There are no conclusions for </a:t>
            </a:r>
            <a:r>
              <a:rPr lang="en-US" altLang="zh-CN" sz="1400" dirty="0" smtClean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KI#5</a:t>
            </a:r>
            <a:endParaRPr lang="en-US" altLang="zh-CN" sz="1400" dirty="0">
              <a:solidFill>
                <a:prstClr val="black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US" altLang="zh-CN" sz="1600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smtClean="0"/>
              <a:t>Dependencies:</a:t>
            </a:r>
            <a:endParaRPr lang="de-DE" altLang="de-DE" sz="1600" b="1" dirty="0"/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SA2’s sturdy work </a:t>
            </a: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on </a:t>
            </a:r>
            <a:r>
              <a:rPr lang="en-US" altLang="zh-CN" sz="1400" dirty="0" smtClean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FS_5G_ProSe_Ph2 (TR 23.700-33)</a:t>
            </a:r>
            <a:endParaRPr lang="en-US" altLang="zh-CN" sz="1400" dirty="0">
              <a:solidFill>
                <a:prstClr val="black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SA2’s normative work on FS_5G_ProSe_Ph2(TS </a:t>
            </a:r>
            <a:r>
              <a:rPr lang="en-US" altLang="zh-CN" sz="1400" dirty="0" smtClean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23.304</a:t>
            </a: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400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=""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1844644"/>
              </p:ext>
            </p:extLst>
          </p:nvPr>
        </p:nvGraphicFramePr>
        <p:xfrm>
          <a:off x="301625" y="1287463"/>
          <a:ext cx="8687186" cy="8712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j-lt"/>
                          <a:ea typeface="Arial Unicode MS" panose="020B0604020202020204" pitchFamily="34" charset="-122"/>
                          <a:cs typeface="Arial" panose="020B0604020202020204" pitchFamily="34" charset="0"/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950024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Security Aspects of Proximity Based Services in 5GS Phase 2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FS_5G_ProSe_Ph2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May-2023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90%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Arial Unicode MS" panose="020B0604020202020204" pitchFamily="34" charset="-122"/>
                          <a:cs typeface="Arial" panose="020B0604020202020204" pitchFamily="34" charset="0"/>
                        </a:rPr>
                        <a:t>90%</a:t>
                      </a:r>
                      <a:endParaRPr lang="en-GB" sz="12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Arial Unicode MS" panose="020B0604020202020204" pitchFamily="34" charset="-122"/>
                        <a:cs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 </a:t>
                      </a:r>
                      <a:r>
                        <a:rPr lang="en-GB" sz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33.740</a:t>
                      </a:r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223301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</a:rPr>
              <a:t>FS_5G_ProSe_Ph2 </a:t>
            </a:r>
            <a:r>
              <a:rPr lang="en-US" altLang="zh-CN" sz="2400" dirty="0" smtClean="0">
                <a:solidFill>
                  <a:srgbClr val="FF0000"/>
                </a:solidFill>
              </a:rPr>
              <a:t>status </a:t>
            </a:r>
            <a:r>
              <a:rPr lang="en-US" altLang="zh-CN" sz="2400" dirty="0">
                <a:solidFill>
                  <a:srgbClr val="FF0000"/>
                </a:solidFill>
              </a:rPr>
              <a:t>after </a:t>
            </a:r>
            <a:r>
              <a:rPr lang="en-US" altLang="zh-CN" sz="2400" dirty="0" smtClean="0">
                <a:solidFill>
                  <a:srgbClr val="FF0000"/>
                </a:solidFill>
              </a:rPr>
              <a:t>SA3#110</a:t>
            </a:r>
            <a:endParaRPr lang="en-US" altLang="zh-CN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r>
              <a:rPr lang="en-US" sz="1600" b="1" dirty="0">
                <a:ea typeface="+mn-ea"/>
                <a:cs typeface="+mn-cs"/>
              </a:rPr>
              <a:t>SA2/RAN impacts and dependencies</a:t>
            </a:r>
            <a:r>
              <a:rPr lang="en-US" sz="1600" dirty="0">
                <a:ea typeface="+mn-ea"/>
                <a:cs typeface="+mn-cs"/>
              </a:rPr>
              <a:t>:</a:t>
            </a:r>
            <a:endParaRPr lang="de-DE" sz="1600" dirty="0">
              <a:ea typeface="+mn-ea"/>
              <a:cs typeface="+mn-cs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None </a:t>
            </a: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for RAN and none determined yet for </a:t>
            </a:r>
            <a:r>
              <a:rPr lang="en-US" altLang="zh-CN" sz="1400" dirty="0" smtClean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SA2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US" sz="1400" dirty="0" smtClean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600" b="1" dirty="0" smtClean="0"/>
              <a:t>Focus of the </a:t>
            </a:r>
            <a:r>
              <a:rPr lang="de-DE" sz="1600" b="1" dirty="0"/>
              <a:t>Next Meeting </a:t>
            </a:r>
            <a:r>
              <a:rPr lang="de-DE" sz="1600" dirty="0"/>
              <a:t>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altLang="zh-CN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TR cleanup</a:t>
            </a:r>
            <a:endParaRPr lang="en-US" sz="1400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CA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altLang="zh-CN" sz="1600" b="1" dirty="0"/>
              <a:t>Contentious </a:t>
            </a:r>
            <a:r>
              <a:rPr lang="de-DE" altLang="zh-CN" sz="1600" b="1" dirty="0" smtClean="0"/>
              <a:t>Issues</a:t>
            </a:r>
            <a:r>
              <a:rPr lang="de-DE" altLang="zh-CN" sz="1600" dirty="0" smtClean="0"/>
              <a:t>:</a:t>
            </a:r>
            <a:endParaRPr lang="de-DE" altLang="zh-CN" sz="1600" dirty="0"/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Key issue #1: In Model A, how to ensure validity of protected discovery sets in relay announcements messages is to be addressed during the normative work.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Key issue #2: L2 U2U E2E security with relay reselection using pre-established communication security keys.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Key issue #2: DCR message protection in U2U relay communication with integrated discovery.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Key issue #4: Privacy of End UE (KNRP ID) in L2 U2U during relay reselection.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Key issue #5: It has not yet reached a conclusion.</a:t>
            </a:r>
          </a:p>
          <a:p>
            <a:pPr marL="285750" lvl="1" indent="0">
              <a:buNone/>
            </a:pPr>
            <a:endParaRPr lang="en-US" altLang="zh-CN" sz="1400" dirty="0" smtClean="0">
              <a:solidFill>
                <a:prstClr val="black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600" b="1" dirty="0" smtClean="0"/>
              <a:t>Risks</a:t>
            </a:r>
            <a:r>
              <a:rPr lang="en-US" altLang="zh-CN" sz="1600" b="1" dirty="0" smtClean="0"/>
              <a:t>:</a:t>
            </a:r>
            <a:endParaRPr lang="en-US" altLang="zh-CN" sz="1600" b="1" dirty="0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223301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solidFill>
                  <a:srgbClr val="FF0000"/>
                </a:solidFill>
              </a:rPr>
              <a:t>FS_5G_ProSe_Ph2 status after </a:t>
            </a:r>
            <a:r>
              <a:rPr lang="en-US" altLang="zh-CN" sz="2400" dirty="0" smtClean="0">
                <a:solidFill>
                  <a:srgbClr val="FF0000"/>
                </a:solidFill>
              </a:rPr>
              <a:t>SA3#111</a:t>
            </a:r>
            <a:endParaRPr lang="en-US" altLang="zh-CN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922725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pe:Receivers xmlns:spe="http://schemas.microsoft.com/sharepoint/events"/>
</file>

<file path=customXml/item2.xml><?xml version="1.0" encoding="utf-8"?>
<?mso-contentType ?>
<SharedContentType xmlns="Microsoft.SharePoint.Taxonomy.ContentTypeSync" SourceId="34c87397-5fc1-491e-85e7-d6110dbe9cbd" ContentTypeId="0x0101" PreviousValue="false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1DD099C7-CF44-471D-B7DF-D246DF2BD038}">
  <ds:schemaRefs>
    <ds:schemaRef ds:uri="http://schemas.microsoft.com/office/2006/documentManagement/types"/>
    <ds:schemaRef ds:uri="http://purl.org/dc/dcmitype/"/>
    <ds:schemaRef ds:uri="http://www.w3.org/XML/1998/namespace"/>
    <ds:schemaRef ds:uri="http://purl.org/dc/terms/"/>
    <ds:schemaRef ds:uri="http://schemas.microsoft.com/office/infopath/2007/PartnerControls"/>
    <ds:schemaRef ds:uri="e0d6c333-3612-4d65-a7f4-5976eb42d46a"/>
    <ds:schemaRef ds:uri="http://schemas.openxmlformats.org/package/2006/metadata/core-properties"/>
    <ds:schemaRef ds:uri="http://schemas.microsoft.com/office/2006/metadata/properties"/>
    <ds:schemaRef ds:uri="c67c731b-696e-4d20-8664-fee8943d9cc6"/>
    <ds:schemaRef ds:uri="71c5aaf6-e6ce-465b-b873-5148d2a4c105"/>
    <ds:schemaRef ds:uri="http://purl.org/dc/elements/1.1/"/>
  </ds:schemaRefs>
</ds:datastoreItem>
</file>

<file path=customXml/itemProps5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8665</TotalTime>
  <Words>487</Words>
  <Application>Microsoft Office PowerPoint</Application>
  <PresentationFormat>全屏显示(4:3)</PresentationFormat>
  <Paragraphs>418</Paragraphs>
  <Slides>5</Slides>
  <Notes>5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6" baseType="lpstr">
      <vt:lpstr>Office Theme</vt:lpstr>
      <vt:lpstr>SA WG3 Status report for FS_5G_ProSe_Ph2</vt:lpstr>
      <vt:lpstr>PowerPoint 演示文稿</vt:lpstr>
      <vt:lpstr>PowerPoint 演示文稿</vt:lpstr>
      <vt:lpstr>PowerPoint 演示文稿</vt:lpstr>
      <vt:lpstr>PowerPoint 演示文稿</vt:lpstr>
    </vt:vector>
  </TitlesOfParts>
  <Company>3GPP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Zhou Wei</cp:lastModifiedBy>
  <cp:revision>1361</cp:revision>
  <dcterms:created xsi:type="dcterms:W3CDTF">2008-08-30T09:32:10Z</dcterms:created>
  <dcterms:modified xsi:type="dcterms:W3CDTF">2023-06-01T10:02:01Z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