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7"/>
  </p:handoutMasterIdLst>
  <p:sldIdLst>
    <p:sldId id="303" r:id="rId3"/>
    <p:sldId id="792" r:id="rId5"/>
    <p:sldId id="791" r:id="rId6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3300"/>
    <a:srgbClr val="2A6EA8"/>
    <a:srgbClr val="FF7C8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>
        <p:scale>
          <a:sx n="70" d="100"/>
          <a:sy n="70" d="100"/>
        </p:scale>
        <p:origin x="-852" y="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45" d="100"/>
          <a:sy n="45" d="100"/>
        </p:scale>
        <p:origin x="-2804" y="-7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handoutMaster" Target="handoutMasters/handoutMaster1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commentAuthors" Target="commentAuthors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/>
          <a:p>
            <a:pPr lvl="0"/>
            <a:r>
              <a:rPr lang="en-GB" noProof="0"/>
              <a:t>Click to edit Master text styles</a:t>
            </a:r>
            <a:endParaRPr lang="en-GB" noProof="0"/>
          </a:p>
          <a:p>
            <a:pPr lvl="1"/>
            <a:r>
              <a:rPr lang="en-GB" noProof="0"/>
              <a:t>Second level</a:t>
            </a:r>
            <a:endParaRPr lang="en-GB" noProof="0"/>
          </a:p>
          <a:p>
            <a:pPr lvl="2"/>
            <a:r>
              <a:rPr lang="en-GB" noProof="0"/>
              <a:t>Third level</a:t>
            </a:r>
            <a:endParaRPr lang="en-GB" noProof="0"/>
          </a:p>
          <a:p>
            <a:pPr lvl="3"/>
            <a:r>
              <a:rPr lang="en-GB" noProof="0"/>
              <a:t>Fourth level</a:t>
            </a:r>
            <a:endParaRPr lang="en-GB" noProof="0"/>
          </a:p>
          <a:p>
            <a:pPr lvl="4"/>
            <a:r>
              <a:rPr lang="en-GB" noProof="0"/>
              <a:t>Fifth level</a:t>
            </a:r>
            <a:endParaRPr lang="en-GB" noProof="0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</a:fld>
            <a:endParaRPr lang="en-GB" alt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</a:fld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2" name="文本框 1"/>
          <p:cNvSpPr txBox="1"/>
          <p:nvPr userDrawn="1"/>
        </p:nvSpPr>
        <p:spPr>
          <a:xfrm>
            <a:off x="1481455" y="6503035"/>
            <a:ext cx="309880" cy="24511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endParaRPr lang="zh-CN" altLang="en-US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7" Type="http://schemas.openxmlformats.org/officeDocument/2006/relationships/theme" Target="../theme/theme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725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GB" altLang="de-DE" sz="1200" smtClean="0">
                <a:solidFill>
                  <a:schemeClr val="bg1"/>
                </a:solidFill>
              </a:rPr>
              <a:t>SA3#11</a:t>
            </a:r>
            <a:r>
              <a:rPr lang="en-US" altLang="en-GB" sz="1200" smtClean="0">
                <a:solidFill>
                  <a:schemeClr val="bg1"/>
                </a:solidFill>
              </a:rPr>
              <a:t>1</a:t>
            </a:r>
            <a:r>
              <a:rPr lang="en-GB" altLang="de-DE" sz="1200" smtClean="0">
                <a:solidFill>
                  <a:schemeClr val="bg1"/>
                </a:solidFill>
              </a:rPr>
              <a:t> </a:t>
            </a:r>
            <a:r>
              <a:rPr lang="en-US" altLang="en-GB" sz="1200" smtClean="0">
                <a:solidFill>
                  <a:schemeClr val="bg1"/>
                </a:solidFill>
              </a:rPr>
              <a:t>Ma</a:t>
            </a:r>
            <a:r>
              <a:rPr lang="en-GB" altLang="de-DE" sz="1200" smtClean="0">
                <a:solidFill>
                  <a:schemeClr val="bg1"/>
                </a:solidFill>
              </a:rPr>
              <a:t>y 2</a:t>
            </a:r>
            <a:r>
              <a:rPr lang="en-US" altLang="en-GB" sz="1200" smtClean="0">
                <a:solidFill>
                  <a:schemeClr val="bg1"/>
                </a:solidFill>
              </a:rPr>
              <a:t>2</a:t>
            </a:r>
            <a:r>
              <a:rPr lang="en-GB" altLang="de-DE" sz="1200" baseline="30000" smtClean="0">
                <a:solidFill>
                  <a:schemeClr val="bg1"/>
                </a:solidFill>
              </a:rPr>
              <a:t>th</a:t>
            </a:r>
            <a:r>
              <a:rPr lang="en-GB" altLang="de-DE" sz="1200" smtClean="0">
                <a:solidFill>
                  <a:schemeClr val="bg1"/>
                </a:solidFill>
              </a:rPr>
              <a:t> –2</a:t>
            </a:r>
            <a:r>
              <a:rPr lang="en-US" altLang="en-GB" sz="1200" smtClean="0">
                <a:solidFill>
                  <a:schemeClr val="bg1"/>
                </a:solidFill>
              </a:rPr>
              <a:t>6</a:t>
            </a:r>
            <a:r>
              <a:rPr lang="en-GB" altLang="de-DE" sz="1200" baseline="30000" smtClean="0">
                <a:solidFill>
                  <a:schemeClr val="bg1"/>
                </a:solidFill>
              </a:rPr>
              <a:t>th</a:t>
            </a:r>
            <a:r>
              <a:rPr lang="en-GB" altLang="de-DE" sz="1200" smtClean="0">
                <a:solidFill>
                  <a:schemeClr val="bg1"/>
                </a:solidFill>
              </a:rPr>
              <a:t>, </a:t>
            </a:r>
            <a:r>
              <a:rPr lang="en-GB" altLang="de-DE" sz="1200" smtClean="0">
                <a:solidFill>
                  <a:schemeClr val="bg1"/>
                </a:solidFill>
              </a:rPr>
              <a:t>2023</a:t>
            </a:r>
            <a:endParaRPr lang="en-GB" altLang="de-DE" sz="1200" dirty="0">
              <a:solidFill>
                <a:schemeClr val="bg1"/>
              </a:solidFill>
            </a:endParaRP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  <a:endParaRPr lang="en-GB" altLang="en-US" sz="800" dirty="0"/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</a:t>
            </a:r>
            <a:r>
              <a:rPr lang="fr-FR"/>
              <a:t>for </a:t>
            </a:r>
            <a:r>
              <a:rPr lang="fr-FR" smtClean="0"/>
              <a:t>‘FS_AKMA_Ph2’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/>
            </a:br>
            <a:r>
              <a:rPr lang="en-GB" altLang="en-US" sz="1800" b="1" smtClean="0">
                <a:latin typeface="Arial" panose="020B0604020202020204" pitchFamily="34" charset="0"/>
              </a:rPr>
              <a:t>Xiaoting Huang</a:t>
            </a:r>
            <a:endParaRPr lang="en-GB" sz="1800" b="1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en-GB" sz="1800" b="1" smtClean="0">
                <a:latin typeface="Arial" panose="020B0604020202020204" pitchFamily="34" charset="0"/>
              </a:rPr>
              <a:t>China Mobile</a:t>
            </a:r>
            <a:endParaRPr lang="en-GB" sz="1800" b="1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  <a:endParaRPr lang="de-DE" altLang="de-DE" sz="18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de-DE" sz="12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600" smtClean="0"/>
              <a:t>TR 33.737 v</a:t>
            </a:r>
            <a:r>
              <a:rPr lang="en-US" altLang="de-DE" sz="1600" smtClean="0"/>
              <a:t>1.0</a:t>
            </a:r>
            <a:r>
              <a:rPr lang="de-DE" altLang="de-DE" sz="1600" smtClean="0"/>
              <a:t>.0 </a:t>
            </a:r>
            <a:r>
              <a:rPr lang="de-DE" altLang="de-DE" sz="1600" smtClean="0"/>
              <a:t>contains 2 key issues and 16 solutions, </a:t>
            </a:r>
            <a:endParaRPr lang="de-DE" altLang="de-DE" sz="1600" smtClean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600" smtClean="0"/>
              <a:t>Key issue#1 is partially concluded, pending for the LI conclusion for case 1 and case 3</a:t>
            </a:r>
            <a:endParaRPr lang="de-DE" altLang="de-DE" sz="1600" smtClean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600" smtClean="0"/>
              <a:t>Key issue#2 is already concluded</a:t>
            </a:r>
            <a:endParaRPr lang="de-DE" altLang="de-DE" sz="1600" smtClean="0"/>
          </a:p>
          <a:p>
            <a:pPr lvl="1"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  <a:endParaRPr lang="de-DE" altLang="de-DE" sz="16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fr-FR" sz="1600"/>
              <a:t>None 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/>
          <p:cNvSpPr txBox="1"/>
          <p:nvPr/>
        </p:nvSpPr>
        <p:spPr>
          <a:xfrm>
            <a:off x="811530" y="411480"/>
            <a:ext cx="580644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>
                <a:solidFill>
                  <a:srgbClr val="FF0000"/>
                </a:solidFill>
              </a:rPr>
              <a:t>‘FS_AKMA_Ph2’  </a:t>
            </a:r>
            <a:r>
              <a:rPr lang="en-US" sz="2000" dirty="0">
                <a:solidFill>
                  <a:srgbClr val="FF0000"/>
                </a:solidFill>
              </a:rPr>
              <a:t>status </a:t>
            </a:r>
            <a:r>
              <a:rPr lang="en-US" sz="2000">
                <a:solidFill>
                  <a:srgbClr val="FF0000"/>
                </a:solidFill>
              </a:rPr>
              <a:t>after </a:t>
            </a:r>
            <a:r>
              <a:rPr lang="en-US" sz="2000" smtClean="0">
                <a:solidFill>
                  <a:srgbClr val="FF0000"/>
                </a:solidFill>
              </a:rPr>
              <a:t>SA3#111 </a:t>
            </a:r>
            <a:endParaRPr lang="en-US" sz="2000" dirty="0">
              <a:solidFill>
                <a:srgbClr val="FF0000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01625" y="128746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/>
                <a:gridCol w="2720340"/>
                <a:gridCol w="929191"/>
                <a:gridCol w="556709"/>
                <a:gridCol w="323284"/>
                <a:gridCol w="667362"/>
                <a:gridCol w="456211"/>
                <a:gridCol w="722689"/>
                <a:gridCol w="1378585"/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950018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200" b="1" i="0" u="none" strike="noStrike" kern="120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AKMA Phase 2</a:t>
                      </a:r>
                      <a:endParaRPr lang="en-US" altLang="zh-CN" sz="1200" b="1" i="0" u="none" strike="noStrike" kern="1200" smtClean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  <a:p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FS_AKMA_Ph2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Dec-2022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en-GB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</a:t>
                      </a:r>
                      <a:r>
                        <a:rPr lang="en-GB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altLang="en-GB" sz="1200" smtClean="0">
                          <a:solidFill>
                            <a:srgbClr val="FF0000"/>
                          </a:solidFill>
                        </a:rPr>
                        <a:t>95</a:t>
                      </a:r>
                      <a:r>
                        <a:rPr lang="en-GB" sz="1200" smtClean="0">
                          <a:solidFill>
                            <a:srgbClr val="FF0000"/>
                          </a:solidFill>
                        </a:rPr>
                        <a:t>%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altLang="en-GB" sz="1200" baseline="0" dirty="0" smtClean="0">
                          <a:solidFill>
                            <a:srgbClr val="FF0000"/>
                          </a:solidFill>
                        </a:rPr>
                        <a:t>Conclusions finalized</a:t>
                      </a:r>
                      <a:endParaRPr lang="en-US" altLang="en-GB" sz="1200" baseline="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</a:tr>
            </a:tbl>
          </a:graphicData>
        </a:graphic>
      </p:graphicFrame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1"/>
              </a:buBlip>
            </a:pPr>
            <a:r>
              <a:rPr lang="en-US" sz="1400" b="1" smtClean="0">
                <a:ea typeface="+mn-ea"/>
                <a:cs typeface="+mn-cs"/>
              </a:rPr>
              <a:t>SA2/RAN impacts and dependencies</a:t>
            </a:r>
            <a:r>
              <a:rPr lang="en-US" sz="1400" smtClean="0">
                <a:ea typeface="+mn-ea"/>
                <a:cs typeface="+mn-cs"/>
              </a:rPr>
              <a:t>:</a:t>
            </a:r>
            <a:endParaRPr lang="de-DE" sz="1400" smtClean="0">
              <a:ea typeface="+mn-ea"/>
              <a:cs typeface="+mn-cs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smtClean="0">
                <a:latin typeface="Calibri" panose="020F0502020204030204" pitchFamily="34" charset="0"/>
                <a:ea typeface="Times New Roman" panose="02020603050405020304" pitchFamily="18" charset="0"/>
              </a:rPr>
              <a:t>None </a:t>
            </a:r>
            <a:endParaRPr lang="en-US" sz="140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285750" lvl="1" indent="0">
              <a:buFont typeface="Symbol" panose="05050102010706020507" pitchFamily="18" charset="2"/>
              <a:buNone/>
            </a:pPr>
            <a:endParaRPr lang="en-US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/>
              <a:t>Contentious </a:t>
            </a:r>
            <a:r>
              <a:rPr lang="de-DE" sz="1400" b="1" smtClean="0"/>
              <a:t>Issue</a:t>
            </a:r>
            <a:r>
              <a:rPr lang="de-DE" sz="1400" smtClean="0"/>
              <a:t>:</a:t>
            </a:r>
            <a:endParaRPr lang="de-DE" sz="1400" smtClean="0"/>
          </a:p>
          <a:p>
            <a:pPr marL="628650" lvl="1" indent="-342900" algn="l">
              <a:spcBef>
                <a:spcPct val="20000"/>
              </a:spcBef>
              <a:buSzTx/>
              <a:buFont typeface="Symbol" panose="05050102010706020507" pitchFamily="18" charset="2"/>
              <a:buChar char=""/>
            </a:pPr>
            <a:r>
              <a:rPr lang="en-US" sz="1400" smtClean="0">
                <a:latin typeface="Calibri" panose="020F0502020204030204" pitchFamily="34" charset="0"/>
                <a:ea typeface="Times New Roman" panose="02020603050405020304" pitchFamily="18" charset="0"/>
                <a:cs typeface="+mn-ea"/>
                <a:sym typeface="+mn-ea"/>
              </a:rPr>
              <a:t>None </a:t>
            </a:r>
            <a:endParaRPr lang="en-US" sz="1400" smtClean="0">
              <a:latin typeface="Calibri" panose="020F0502020204030204" pitchFamily="34" charset="0"/>
              <a:ea typeface="Times New Roman" panose="02020603050405020304" pitchFamily="18" charset="0"/>
              <a:cs typeface="+mn-ea"/>
            </a:endParaRP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de-DE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Focus for the Next Meeting </a:t>
            </a:r>
            <a:r>
              <a:rPr lang="de-DE" sz="1400" dirty="0"/>
              <a:t>:</a:t>
            </a:r>
            <a:endParaRPr lang="de-DE" sz="1400" dirty="0"/>
          </a:p>
          <a:p>
            <a:pPr marL="628650" lvl="1" indent="-342900" algn="l">
              <a:spcBef>
                <a:spcPct val="20000"/>
              </a:spcBef>
              <a:buSzTx/>
              <a:buFont typeface="Symbol" panose="05050102010706020507" pitchFamily="18" charset="2"/>
              <a:buChar char=""/>
            </a:pPr>
            <a:r>
              <a:rPr lang="en-US" sz="1400" smtClean="0">
                <a:latin typeface="Calibri" panose="020F0502020204030204" pitchFamily="34" charset="0"/>
                <a:ea typeface="Times New Roman" panose="02020603050405020304" pitchFamily="18" charset="0"/>
                <a:cs typeface="+mn-ea"/>
              </a:rPr>
              <a:t>Clean up</a:t>
            </a:r>
            <a:endParaRPr lang="en-US" sz="1400" smtClean="0">
              <a:latin typeface="Calibri" panose="020F0502020204030204" pitchFamily="34" charset="0"/>
              <a:ea typeface="Times New Roman" panose="02020603050405020304" pitchFamily="18" charset="0"/>
              <a:cs typeface="+mn-ea"/>
            </a:endParaRP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Risks:</a:t>
            </a:r>
            <a:endParaRPr lang="en-US" altLang="zh-CN" sz="1400" b="1" dirty="0"/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smtClean="0">
                <a:latin typeface="Calibri" panose="020F0502020204030204" pitchFamily="34" charset="0"/>
                <a:ea typeface="Times New Roman" panose="02020603050405020304" pitchFamily="18" charset="0"/>
              </a:rPr>
              <a:t>None</a:t>
            </a:r>
            <a:endParaRPr lang="fr-FR" altLang="zh-CN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zh-CN" sz="1200" dirty="0"/>
          </a:p>
        </p:txBody>
      </p:sp>
      <p:sp>
        <p:nvSpPr>
          <p:cNvPr id="4" name="Title 3"/>
          <p:cNvSpPr txBox="1">
            <a:spLocks noGrp="1"/>
          </p:cNvSpPr>
          <p:nvPr>
            <p:ph type="title"/>
          </p:nvPr>
        </p:nvSpPr>
        <p:spPr>
          <a:xfrm>
            <a:off x="405791" y="311853"/>
            <a:ext cx="6827838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</a:rPr>
              <a:t>‘</a:t>
            </a:r>
            <a:r>
              <a:rPr lang="en-US" altLang="zh-CN" sz="2400" smtClean="0"/>
              <a:t>FS_AKMA_Ph2</a:t>
            </a:r>
            <a:r>
              <a:rPr lang="en-US" sz="2400" smtClean="0">
                <a:solidFill>
                  <a:srgbClr val="FF0000"/>
                </a:solidFill>
              </a:rPr>
              <a:t>’  </a:t>
            </a:r>
            <a:r>
              <a:rPr lang="en-US" sz="2400" dirty="0">
                <a:solidFill>
                  <a:srgbClr val="FF0000"/>
                </a:solidFill>
              </a:rPr>
              <a:t>status </a:t>
            </a:r>
            <a:r>
              <a:rPr lang="en-US" sz="2400">
                <a:solidFill>
                  <a:srgbClr val="FF0000"/>
                </a:solidFill>
              </a:rPr>
              <a:t>after </a:t>
            </a:r>
            <a:r>
              <a:rPr lang="en-US" sz="2400" smtClean="0">
                <a:solidFill>
                  <a:srgbClr val="FF0000"/>
                </a:solidFill>
              </a:rPr>
              <a:t>SA3#111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577</Words>
  <Application>WPS 演示</Application>
  <PresentationFormat>全屏显示(4:3)</PresentationFormat>
  <Paragraphs>72</Paragraphs>
  <Slides>3</Slides>
  <Notes>5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2" baseType="lpstr">
      <vt:lpstr>Arial</vt:lpstr>
      <vt:lpstr>宋体</vt:lpstr>
      <vt:lpstr>Wingdings</vt:lpstr>
      <vt:lpstr>Calibri</vt:lpstr>
      <vt:lpstr>Times New Roman</vt:lpstr>
      <vt:lpstr>Symbol</vt:lpstr>
      <vt:lpstr>微软雅黑</vt:lpstr>
      <vt:lpstr>Arial Unicode MS</vt:lpstr>
      <vt:lpstr>Office Theme</vt:lpstr>
      <vt:lpstr>SA WG3 Status report for ‘FS_AKMA_Ph2’</vt:lpstr>
      <vt:lpstr>PowerPoint 演示文稿</vt:lpstr>
      <vt:lpstr>‘FS_AKMA_Ph2’  status after SA3#110</vt:lpstr>
    </vt:vector>
  </TitlesOfParts>
  <Company>3GPP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cmcc</cp:lastModifiedBy>
  <cp:revision>1312</cp:revision>
  <dcterms:created xsi:type="dcterms:W3CDTF">2008-08-30T09:32:00Z</dcterms:created>
  <dcterms:modified xsi:type="dcterms:W3CDTF">2023-05-31T02:01:51Z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  <property fmtid="{D5CDD505-2E9C-101B-9397-08002B2CF9AE}" pid="13" name="ICV">
    <vt:lpwstr>A205AF97FE7D4CD485E254C4F8B4F570</vt:lpwstr>
  </property>
  <property fmtid="{D5CDD505-2E9C-101B-9397-08002B2CF9AE}" pid="14" name="KSOProductBuildVer">
    <vt:lpwstr>2052-11.8.2.11716</vt:lpwstr>
  </property>
</Properties>
</file>