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9" r:id="rId4"/>
  </p:sldMasterIdLst>
  <p:notesMasterIdLst>
    <p:notesMasterId r:id="rId7"/>
  </p:notesMasterIdLst>
  <p:handoutMasterIdLst>
    <p:handoutMasterId r:id="rId8"/>
  </p:handoutMasterIdLst>
  <p:sldIdLst>
    <p:sldId id="303" r:id="rId5"/>
    <p:sldId id="792" r:id="rId6"/>
  </p:sldIdLst>
  <p:sldSz cx="9144000" cy="6858000" type="screen4x3"/>
  <p:notesSz cx="6797675" cy="9928225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pporteur" initials="SS" lastIdx="1" clrIdx="0">
    <p:extLst>
      <p:ext uri="{19B8F6BF-5375-455C-9EA6-DF929625EA0E}">
        <p15:presenceInfo xmlns:p15="http://schemas.microsoft.com/office/powerpoint/2012/main" userId="rapporteu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3300"/>
    <a:srgbClr val="62A14D"/>
    <a:srgbClr val="2A6EA8"/>
    <a:srgbClr val="FF7C80"/>
    <a:srgbClr val="000000"/>
    <a:srgbClr val="C6D254"/>
    <a:srgbClr val="B1D254"/>
    <a:srgbClr val="72AF2F"/>
    <a:srgbClr val="5C88D0"/>
    <a:srgbClr val="7273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B289B28-083C-43A8-973F-921019C770B2}" v="35" dt="2022-08-30T17:17:43.771"/>
  </p1510:revLst>
</p1510:revInfo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1489" autoAdjust="0"/>
    <p:restoredTop sz="94980" autoAdjust="0"/>
  </p:normalViewPr>
  <p:slideViewPr>
    <p:cSldViewPr snapToGrid="0">
      <p:cViewPr varScale="1">
        <p:scale>
          <a:sx n="165" d="100"/>
          <a:sy n="165" d="100"/>
        </p:scale>
        <p:origin x="1580" y="9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77" d="100"/>
          <a:sy n="77" d="100"/>
        </p:scale>
        <p:origin x="3672" y="114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tableStyles" Target="tableStyles.xml"/><Relationship Id="rId18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theme" Target="theme/theme1.xml"/><Relationship Id="rId17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commentAuthors" Target="commentAuthor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lec Brusilovsky" userId="f4aaf3af-7629-4ade-81a6-99ee1ad33bcf" providerId="ADAL" clId="{2B289B28-083C-43A8-973F-921019C770B2}"/>
    <pc:docChg chg="custSel addSld delSld modSld">
      <pc:chgData name="Alec Brusilovsky" userId="f4aaf3af-7629-4ade-81a6-99ee1ad33bcf" providerId="ADAL" clId="{2B289B28-083C-43A8-973F-921019C770B2}" dt="2022-08-31T17:04:52.749" v="599" actId="122"/>
      <pc:docMkLst>
        <pc:docMk/>
      </pc:docMkLst>
      <pc:sldChg chg="addSp modSp mod">
        <pc:chgData name="Alec Brusilovsky" userId="f4aaf3af-7629-4ade-81a6-99ee1ad33bcf" providerId="ADAL" clId="{2B289B28-083C-43A8-973F-921019C770B2}" dt="2022-08-31T17:04:52.749" v="599" actId="122"/>
        <pc:sldMkLst>
          <pc:docMk/>
          <pc:sldMk cId="0" sldId="303"/>
        </pc:sldMkLst>
        <pc:spChg chg="add mod">
          <ac:chgData name="Alec Brusilovsky" userId="f4aaf3af-7629-4ade-81a6-99ee1ad33bcf" providerId="ADAL" clId="{2B289B28-083C-43A8-973F-921019C770B2}" dt="2022-08-31T17:04:52.749" v="599" actId="122"/>
          <ac:spMkLst>
            <pc:docMk/>
            <pc:sldMk cId="0" sldId="303"/>
            <ac:spMk id="2" creationId="{4E4CDE1C-22BB-D77D-2F89-25D354C1C2F9}"/>
          </ac:spMkLst>
        </pc:spChg>
        <pc:spChg chg="mod">
          <ac:chgData name="Alec Brusilovsky" userId="f4aaf3af-7629-4ade-81a6-99ee1ad33bcf" providerId="ADAL" clId="{2B289B28-083C-43A8-973F-921019C770B2}" dt="2022-08-31T17:02:48.017" v="467" actId="14100"/>
          <ac:spMkLst>
            <pc:docMk/>
            <pc:sldMk cId="0" sldId="303"/>
            <ac:spMk id="6147" creationId="{00000000-0000-0000-0000-000000000000}"/>
          </ac:spMkLst>
        </pc:spChg>
      </pc:sldChg>
      <pc:sldChg chg="modSp mod">
        <pc:chgData name="Alec Brusilovsky" userId="f4aaf3af-7629-4ade-81a6-99ee1ad33bcf" providerId="ADAL" clId="{2B289B28-083C-43A8-973F-921019C770B2}" dt="2022-08-30T17:36:06.131" v="466" actId="20577"/>
        <pc:sldMkLst>
          <pc:docMk/>
          <pc:sldMk cId="3452607634" sldId="791"/>
        </pc:sldMkLst>
        <pc:spChg chg="mod">
          <ac:chgData name="Alec Brusilovsky" userId="f4aaf3af-7629-4ade-81a6-99ee1ad33bcf" providerId="ADAL" clId="{2B289B28-083C-43A8-973F-921019C770B2}" dt="2022-08-30T17:36:06.131" v="466" actId="20577"/>
          <ac:spMkLst>
            <pc:docMk/>
            <pc:sldMk cId="3452607634" sldId="791"/>
            <ac:spMk id="4" creationId="{5D88E2AB-CBFF-4456-99B7-D64DA69227D9}"/>
          </ac:spMkLst>
        </pc:spChg>
      </pc:sldChg>
      <pc:sldChg chg="modSp new del mod">
        <pc:chgData name="Alec Brusilovsky" userId="f4aaf3af-7629-4ade-81a6-99ee1ad33bcf" providerId="ADAL" clId="{2B289B28-083C-43A8-973F-921019C770B2}" dt="2022-08-30T17:34:38.181" v="435" actId="47"/>
        <pc:sldMkLst>
          <pc:docMk/>
          <pc:sldMk cId="222784193" sldId="795"/>
        </pc:sldMkLst>
        <pc:spChg chg="mod">
          <ac:chgData name="Alec Brusilovsky" userId="f4aaf3af-7629-4ade-81a6-99ee1ad33bcf" providerId="ADAL" clId="{2B289B28-083C-43A8-973F-921019C770B2}" dt="2022-08-30T17:18:07.299" v="431" actId="20577"/>
          <ac:spMkLst>
            <pc:docMk/>
            <pc:sldMk cId="222784193" sldId="795"/>
            <ac:spMk id="2" creationId="{250CBDA9-910B-8C8B-F8BF-4898B6C21968}"/>
          </ac:spMkLst>
        </pc:spChg>
        <pc:spChg chg="mod">
          <ac:chgData name="Alec Brusilovsky" userId="f4aaf3af-7629-4ade-81a6-99ee1ad33bcf" providerId="ADAL" clId="{2B289B28-083C-43A8-973F-921019C770B2}" dt="2022-08-30T17:18:42.856" v="434" actId="20577"/>
          <ac:spMkLst>
            <pc:docMk/>
            <pc:sldMk cId="222784193" sldId="795"/>
            <ac:spMk id="3" creationId="{B5E85EA5-4E56-CFC0-7063-50C2452AB7F2}"/>
          </ac:spMkLst>
        </pc:spChg>
        <pc:spChg chg="mod">
          <ac:chgData name="Alec Brusilovsky" userId="f4aaf3af-7629-4ade-81a6-99ee1ad33bcf" providerId="ADAL" clId="{2B289B28-083C-43A8-973F-921019C770B2}" dt="2022-08-30T17:09:44.328" v="16" actId="20577"/>
          <ac:spMkLst>
            <pc:docMk/>
            <pc:sldMk cId="222784193" sldId="795"/>
            <ac:spMk id="4" creationId="{E15BDCE9-0720-5DAD-7A4E-DFECDE33506B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E436C27-80EF-4A0D-A875-AA5301B61E12}" type="datetime1">
              <a:rPr lang="en-US"/>
              <a:pPr>
                <a:defRPr/>
              </a:pPr>
              <a:t>8/30/2023</a:t>
            </a:fld>
            <a:endParaRPr lang="en-US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84896699-8EAF-425A-91DC-02EF736CA54C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636622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63FBF7EF-8678-4E88-BD87-1D3EF3670A8E}" type="datetime1">
              <a:rPr lang="en-US"/>
              <a:pPr>
                <a:defRPr/>
              </a:pPr>
              <a:t>8/30/2023</a:t>
            </a:fld>
            <a:endParaRPr lang="en-US" dirty="0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5988" y="742950"/>
            <a:ext cx="496570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6463"/>
            <a:ext cx="4984750" cy="4468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E0B2C6-996E-45E1-BA1D-CBDA9768A258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7366768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E31A0830-7958-478F-A687-980EFBB47EC2}" type="slidenum">
              <a:rPr lang="en-GB" altLang="en-US" sz="1200" smtClean="0"/>
              <a:pPr>
                <a:spcBef>
                  <a:spcPct val="0"/>
                </a:spcBef>
              </a:pPr>
              <a:t>1</a:t>
            </a:fld>
            <a:endParaRPr lang="en-GB" altLang="en-US" sz="120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5988" y="742950"/>
            <a:ext cx="4967287" cy="3725863"/>
          </a:xfrm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25343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2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1653317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dirty="0"/>
              <a:t>Click to edit Master tit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19417900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775" y="1200150"/>
            <a:ext cx="8388350" cy="508476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57954627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="" xmlns:a16="http://schemas.microsoft.com/office/drawing/2014/main" id="{641FA1F3-DE19-45FD-B8B5-3A2B074D368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47252697"/>
      </p:ext>
    </p:extLst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6" name="Title 1">
            <a:extLst>
              <a:ext uri="{FF2B5EF4-FFF2-40B4-BE49-F238E27FC236}">
                <a16:creationId xmlns="" xmlns:a16="http://schemas.microsoft.com/office/drawing/2014/main" id="{6E4C6B85-7DC2-4461-9553-374FD2539E1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SA2 150E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29777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/>
          <p:cNvSpPr>
            <a:spLocks noChangeArrowheads="1"/>
          </p:cNvSpPr>
          <p:nvPr userDrawn="1"/>
        </p:nvSpPr>
        <p:spPr bwMode="auto">
          <a:xfrm>
            <a:off x="590550" y="6373813"/>
            <a:ext cx="6169025" cy="323850"/>
          </a:xfrm>
          <a:prstGeom prst="homePlate">
            <a:avLst>
              <a:gd name="adj" fmla="val 91541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488950" y="228600"/>
            <a:ext cx="6827838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85775" y="1454150"/>
            <a:ext cx="8388350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14" name="TextBox 13"/>
          <p:cNvSpPr txBox="1"/>
          <p:nvPr userDrawn="1"/>
        </p:nvSpPr>
        <p:spPr>
          <a:xfrm>
            <a:off x="538163" y="6462713"/>
            <a:ext cx="5473170" cy="242887"/>
          </a:xfrm>
          <a:prstGeom prst="rect">
            <a:avLst/>
          </a:prstGeom>
          <a:noFill/>
        </p:spPr>
        <p:txBody>
          <a:bodyPr anchor="ctr">
            <a:normAutofit fontScale="92500" lnSpcReduction="10000"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altLang="de-DE" sz="1200" dirty="0" smtClean="0">
                <a:solidFill>
                  <a:schemeClr val="bg1"/>
                </a:solidFill>
              </a:rPr>
              <a:t>SA3 Work plan August, 2023</a:t>
            </a:r>
            <a:endParaRPr lang="en-GB" altLang="de-DE" sz="1200" dirty="0">
              <a:solidFill>
                <a:schemeClr val="bg1"/>
              </a:solidFill>
            </a:endParaRPr>
          </a:p>
          <a:p>
            <a:pPr>
              <a:defRPr/>
            </a:pPr>
            <a:endParaRPr lang="en-GB" sz="1200" spc="300" dirty="0">
              <a:solidFill>
                <a:schemeClr val="bg1"/>
              </a:solidFill>
            </a:endParaRPr>
          </a:p>
        </p:txBody>
      </p:sp>
      <p:sp>
        <p:nvSpPr>
          <p:cNvPr id="12" name="Oval 11"/>
          <p:cNvSpPr/>
          <p:nvPr userDrawn="1"/>
        </p:nvSpPr>
        <p:spPr bwMode="auto">
          <a:xfrm>
            <a:off x="8318500" y="6383338"/>
            <a:ext cx="511175" cy="296862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1E10F64A-668A-451F-BD49-32A860AAC750}" type="slidenum">
              <a:rPr lang="en-GB" altLang="en-US" b="1" smtClean="0"/>
              <a:pPr algn="ctr">
                <a:defRPr/>
              </a:pPr>
              <a:t>‹#›</a:t>
            </a:fld>
            <a:endParaRPr lang="en-GB" altLang="en-US" b="1" dirty="0"/>
          </a:p>
          <a:p>
            <a:pPr>
              <a:defRPr/>
            </a:pPr>
            <a:endParaRPr lang="en-GB" altLang="en-US" dirty="0"/>
          </a:p>
        </p:txBody>
      </p:sp>
      <p:sp>
        <p:nvSpPr>
          <p:cNvPr id="1031" name="Rectangle 15"/>
          <p:cNvSpPr>
            <a:spLocks noChangeArrowheads="1"/>
          </p:cNvSpPr>
          <p:nvPr userDrawn="1"/>
        </p:nvSpPr>
        <p:spPr bwMode="auto">
          <a:xfrm>
            <a:off x="4086225" y="3303588"/>
            <a:ext cx="97155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dirty="0">
                <a:solidFill>
                  <a:schemeClr val="bg1"/>
                </a:solidFill>
              </a:rPr>
              <a:t>© 3GPP 2012</a:t>
            </a:r>
            <a:endParaRPr lang="en-GB" altLang="en-US" dirty="0"/>
          </a:p>
        </p:txBody>
      </p:sp>
      <p:sp>
        <p:nvSpPr>
          <p:cNvPr id="1032" name="Rectangle 16"/>
          <p:cNvSpPr>
            <a:spLocks noChangeArrowheads="1"/>
          </p:cNvSpPr>
          <p:nvPr userDrawn="1"/>
        </p:nvSpPr>
        <p:spPr bwMode="auto">
          <a:xfrm>
            <a:off x="7439025" y="6462713"/>
            <a:ext cx="82426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/>
              <a:t>© 3GPP 2020</a:t>
            </a:r>
          </a:p>
        </p:txBody>
      </p:sp>
      <p:pic>
        <p:nvPicPr>
          <p:cNvPr id="1033" name="Picture 10" descr="3GPP_TM_RD.jpg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6338" y="415925"/>
            <a:ext cx="13081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70" r:id="rId1"/>
    <p:sldLayoutId id="2147483767" r:id="rId2"/>
    <p:sldLayoutId id="2147483768" r:id="rId3"/>
    <p:sldLayoutId id="2147483769" r:id="rId4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457200" indent="-457200" algn="l" rtl="0" eaLnBrk="0" fontAlgn="base" hangingPunct="0">
        <a:spcBef>
          <a:spcPct val="20000"/>
        </a:spcBef>
        <a:spcAft>
          <a:spcPct val="0"/>
        </a:spcAft>
        <a:buBlip>
          <a:blip r:embed="rId7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/>
          <p:cNvSpPr>
            <a:spLocks noGrp="1" noChangeArrowheads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pPr>
              <a:defRPr/>
            </a:pPr>
            <a:r>
              <a:rPr lang="fr-FR" dirty="0"/>
              <a:t>SA WG3 S</a:t>
            </a:r>
            <a:r>
              <a:rPr lang="fr-FR" dirty="0" smtClean="0"/>
              <a:t>tatus </a:t>
            </a:r>
            <a:r>
              <a:rPr lang="fr-FR" dirty="0"/>
              <a:t>report for </a:t>
            </a:r>
            <a:r>
              <a:rPr lang="fr-FR" dirty="0" smtClean="0"/>
              <a:t>MnF SCAS</a:t>
            </a:r>
            <a:endParaRPr lang="en-GB" sz="3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6147" name="Subtitle 6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934375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altLang="en-US" sz="2000" b="1" dirty="0"/>
              <a:t/>
            </a:r>
            <a:br>
              <a:rPr lang="en-US" altLang="en-US" sz="2000" b="1" dirty="0"/>
            </a:br>
            <a:r>
              <a:rPr lang="en-GB" altLang="en-US" sz="1800" b="1" dirty="0" smtClean="0">
                <a:latin typeface="Arial" charset="0"/>
              </a:rPr>
              <a:t>Noamen Ben Henda</a:t>
            </a:r>
            <a:endParaRPr lang="en-GB" sz="1800" b="1" dirty="0">
              <a:latin typeface="Arial" charset="0"/>
            </a:endParaRPr>
          </a:p>
          <a:p>
            <a:pPr>
              <a:lnSpc>
                <a:spcPct val="80000"/>
              </a:lnSpc>
            </a:pPr>
            <a:r>
              <a:rPr lang="en-GB" sz="1800" b="1" dirty="0" smtClean="0">
                <a:latin typeface="Arial" charset="0"/>
              </a:rPr>
              <a:t>Huawei</a:t>
            </a:r>
            <a:endParaRPr lang="en-GB" sz="1800" b="1" dirty="0">
              <a:latin typeface="Arial" charset="0"/>
            </a:endParaRPr>
          </a:p>
          <a:p>
            <a:pPr>
              <a:lnSpc>
                <a:spcPct val="80000"/>
              </a:lnSpc>
              <a:defRPr/>
            </a:pPr>
            <a:endParaRPr lang="en-US" altLang="en-US" sz="2000" dirty="0"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  <a:defRPr/>
            </a:pPr>
            <a:endParaRPr lang="en-GB" altLang="en-US" sz="2000" dirty="0">
              <a:latin typeface="Arial" panose="020B0604020202020204" pitchFamily="34" charset="0"/>
            </a:endParaRPr>
          </a:p>
        </p:txBody>
      </p:sp>
      <p:sp>
        <p:nvSpPr>
          <p:cNvPr id="2" name="Subtitle 6">
            <a:extLst>
              <a:ext uri="{FF2B5EF4-FFF2-40B4-BE49-F238E27FC236}">
                <a16:creationId xmlns="" xmlns:a16="http://schemas.microsoft.com/office/drawing/2014/main" id="{4E4CDE1C-22BB-D77D-2F89-25D354C1C2F9}"/>
              </a:ext>
            </a:extLst>
          </p:cNvPr>
          <p:cNvSpPr txBox="1">
            <a:spLocks/>
          </p:cNvSpPr>
          <p:nvPr/>
        </p:nvSpPr>
        <p:spPr bwMode="auto">
          <a:xfrm>
            <a:off x="1399711" y="4980373"/>
            <a:ext cx="6400800" cy="7649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Font typeface="Arial" panose="020B0604020202020204" pitchFamily="34" charset="0"/>
              <a:buNone/>
              <a:defRPr sz="2400">
                <a:solidFill>
                  <a:schemeClr val="tx1"/>
                </a:solidFill>
                <a:latin typeface="+mn-lt"/>
              </a:defRPr>
            </a:lvl2pPr>
            <a:lvl3pPr marL="9144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000">
                <a:solidFill>
                  <a:schemeClr val="tx1"/>
                </a:solidFill>
                <a:latin typeface="+mn-lt"/>
              </a:defRPr>
            </a:lvl3pPr>
            <a:lvl4pPr marL="13716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000">
                <a:solidFill>
                  <a:schemeClr val="tx1"/>
                </a:solidFill>
                <a:latin typeface="+mn-lt"/>
              </a:defRPr>
            </a:lvl4pPr>
            <a:lvl5pPr marL="18288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1600">
                <a:solidFill>
                  <a:schemeClr val="tx1"/>
                </a:solidFill>
                <a:latin typeface="+mn-lt"/>
              </a:defRPr>
            </a:lvl5pPr>
            <a:lvl6pPr marL="22860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1600">
                <a:solidFill>
                  <a:schemeClr val="tx1"/>
                </a:solidFill>
                <a:latin typeface="+mn-lt"/>
              </a:defRPr>
            </a:lvl6pPr>
            <a:lvl7pPr marL="27432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1600">
                <a:solidFill>
                  <a:schemeClr val="tx1"/>
                </a:solidFill>
                <a:latin typeface="+mn-lt"/>
              </a:defRPr>
            </a:lvl7pPr>
            <a:lvl8pPr marL="32004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1600">
                <a:solidFill>
                  <a:schemeClr val="tx1"/>
                </a:solidFill>
                <a:latin typeface="+mn-lt"/>
              </a:defRPr>
            </a:lvl8pPr>
            <a:lvl9pPr marL="36576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lnSpc>
                <a:spcPct val="80000"/>
              </a:lnSpc>
              <a:defRPr/>
            </a:pPr>
            <a:endParaRPr lang="en-GB" altLang="en-US" sz="2000" kern="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34975" y="2456862"/>
            <a:ext cx="3867060" cy="3548284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600" b="1" dirty="0" smtClean="0"/>
              <a:t>Dependencies</a:t>
            </a:r>
            <a:r>
              <a:rPr lang="de-DE" altLang="de-DE" sz="1600" b="1" dirty="0"/>
              <a:t>: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sz="1200" dirty="0" smtClean="0"/>
              <a:t>None</a:t>
            </a:r>
            <a:endParaRPr lang="en-US" sz="12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sz="1600" dirty="0" smtClean="0"/>
          </a:p>
          <a:p>
            <a:pPr marL="457200" lvl="1" indent="-457200">
              <a:spcBef>
                <a:spcPts val="0"/>
              </a:spcBef>
              <a:spcAft>
                <a:spcPts val="300"/>
              </a:spcAft>
              <a:buBlip>
                <a:blip r:embed="rId3"/>
              </a:buBlip>
            </a:pPr>
            <a:r>
              <a:rPr lang="en-US" sz="1400" b="1" dirty="0"/>
              <a:t>SA2/RAN impacts and dependencies</a:t>
            </a:r>
            <a:r>
              <a:rPr lang="en-US" sz="1400" dirty="0"/>
              <a:t>:</a:t>
            </a:r>
            <a:endParaRPr lang="de-DE" sz="1400" dirty="0"/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sz="1200" dirty="0" smtClean="0"/>
              <a:t>None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endParaRPr lang="en-US" sz="1400" b="1" dirty="0"/>
          </a:p>
          <a:p>
            <a:pPr lvl="0">
              <a:spcBef>
                <a:spcPts val="0"/>
              </a:spcBef>
              <a:spcAft>
                <a:spcPts val="300"/>
              </a:spcAft>
            </a:pPr>
            <a:r>
              <a:rPr lang="de-DE" sz="1400" b="1" dirty="0"/>
              <a:t>Contentious Issue</a:t>
            </a:r>
            <a:r>
              <a:rPr lang="de-DE" sz="1400" dirty="0"/>
              <a:t>: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US" sz="1200" dirty="0" smtClean="0"/>
              <a:t>None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endParaRPr lang="de-DE" sz="1400" b="1" dirty="0"/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de-DE" sz="1400" b="1" dirty="0"/>
              <a:t>Focus for the Next Meeting </a:t>
            </a:r>
            <a:r>
              <a:rPr lang="de-DE" sz="1400" dirty="0"/>
              <a:t>: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CA" sz="1200" dirty="0" smtClean="0"/>
              <a:t>Editorial fixes</a:t>
            </a:r>
            <a:endParaRPr lang="en-CA" sz="1200" dirty="0"/>
          </a:p>
        </p:txBody>
      </p:sp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AA3F033D-2F5F-4BA9-884E-0224675AD20F}"/>
              </a:ext>
            </a:extLst>
          </p:cNvPr>
          <p:cNvSpPr txBox="1"/>
          <p:nvPr/>
        </p:nvSpPr>
        <p:spPr>
          <a:xfrm>
            <a:off x="811530" y="411480"/>
            <a:ext cx="58064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FF0000"/>
                </a:solidFill>
              </a:rPr>
              <a:t>MnF SCAS  </a:t>
            </a:r>
            <a:r>
              <a:rPr lang="en-US" sz="2000" dirty="0">
                <a:solidFill>
                  <a:srgbClr val="FF0000"/>
                </a:solidFill>
              </a:rPr>
              <a:t>status after </a:t>
            </a:r>
            <a:r>
              <a:rPr lang="en-US" sz="2000" dirty="0" smtClean="0">
                <a:solidFill>
                  <a:srgbClr val="FF0000"/>
                </a:solidFill>
              </a:rPr>
              <a:t>SA3#112 </a:t>
            </a:r>
            <a:endParaRPr lang="en-US" sz="2000" dirty="0">
              <a:solidFill>
                <a:srgbClr val="FF0000"/>
              </a:solidFill>
            </a:endParaRPr>
          </a:p>
        </p:txBody>
      </p:sp>
      <p:graphicFrame>
        <p:nvGraphicFramePr>
          <p:cNvPr id="6" name="Table 5">
            <a:extLst>
              <a:ext uri="{FF2B5EF4-FFF2-40B4-BE49-F238E27FC236}">
                <a16:creationId xmlns="" xmlns:a16="http://schemas.microsoft.com/office/drawing/2014/main" id="{2CC3822B-8EE6-43D0-AD7D-D7B78ECF3BE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42120287"/>
              </p:ext>
            </p:extLst>
          </p:nvPr>
        </p:nvGraphicFramePr>
        <p:xfrm>
          <a:off x="301625" y="1287463"/>
          <a:ext cx="8687186" cy="688345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825839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2589609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204332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519275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323284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667362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  <a:gridCol w="456211">
                  <a:extLst>
                    <a:ext uri="{9D8B030D-6E8A-4147-A177-3AD203B41FA5}">
                      <a16:colId xmlns="" xmlns:a16="http://schemas.microsoft.com/office/drawing/2014/main" val="20006"/>
                    </a:ext>
                  </a:extLst>
                </a:gridCol>
                <a:gridCol w="722689">
                  <a:extLst>
                    <a:ext uri="{9D8B030D-6E8A-4147-A177-3AD203B41FA5}">
                      <a16:colId xmlns="" xmlns:a16="http://schemas.microsoft.com/office/drawing/2014/main" val="20007"/>
                    </a:ext>
                  </a:extLst>
                </a:gridCol>
                <a:gridCol w="1378585">
                  <a:extLst>
                    <a:ext uri="{9D8B030D-6E8A-4147-A177-3AD203B41FA5}">
                      <a16:colId xmlns="" xmlns:a16="http://schemas.microsoft.com/office/drawing/2014/main" val="20008"/>
                    </a:ext>
                  </a:extLst>
                </a:gridCol>
              </a:tblGrid>
              <a:tr h="23130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UID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Name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Acronym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 err="1"/>
                        <a:t>Rel</a:t>
                      </a:r>
                      <a:endParaRPr lang="en-GB" sz="1200" dirty="0"/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WG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Target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Old 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New 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chemeClr val="tx1"/>
                          </a:solidFill>
                        </a:rPr>
                        <a:t>Change or comment</a:t>
                      </a: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65595"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940014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r>
                        <a:rPr lang="en-US" sz="1200" b="1" i="0" u="none" strike="noStrike" kern="1200" dirty="0" smtClean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Security Assurance Specification for Management Function (MnF)</a:t>
                      </a:r>
                      <a:endParaRPr lang="en-GB" sz="1200" b="1" i="0" u="none" strike="noStrike" kern="1200" dirty="0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r>
                        <a:rPr lang="en-GB" sz="12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SCAS_5G_MF</a:t>
                      </a:r>
                      <a:endParaRPr lang="en-GB" sz="1200" b="1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1448" marR="91448" marT="45640" marB="4564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Rel-18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S3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Jun-2023</a:t>
                      </a:r>
                      <a:endParaRPr lang="en-GB" sz="1200" b="0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95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b="0" i="0" u="none" strike="noStrike" dirty="0" smtClean="0">
                          <a:solidFill>
                            <a:srgbClr val="FF3300"/>
                          </a:solidFill>
                          <a:effectLst/>
                          <a:latin typeface="Arial" panose="020B0604020202020204" pitchFamily="34" charset="0"/>
                        </a:rPr>
                        <a:t>100</a:t>
                      </a:r>
                      <a:endParaRPr lang="en-GB" sz="1200" dirty="0">
                        <a:solidFill>
                          <a:srgbClr val="FF3300"/>
                        </a:solidFill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 smtClean="0">
                          <a:solidFill>
                            <a:schemeClr val="tx1"/>
                          </a:solidFill>
                        </a:rPr>
                        <a:t>CRs</a:t>
                      </a:r>
                      <a:r>
                        <a:rPr lang="en-GB" sz="1200" baseline="0" dirty="0" smtClean="0">
                          <a:solidFill>
                            <a:schemeClr val="tx1"/>
                          </a:solidFill>
                        </a:rPr>
                        <a:t> to</a:t>
                      </a:r>
                      <a:r>
                        <a:rPr lang="en-GB" sz="1200" dirty="0" smtClean="0">
                          <a:solidFill>
                            <a:schemeClr val="tx1"/>
                          </a:solidFill>
                        </a:rPr>
                        <a:t> TS 33.526</a:t>
                      </a:r>
                      <a:endParaRPr lang="en-GB" sz="1200" dirty="0">
                        <a:solidFill>
                          <a:schemeClr val="tx1"/>
                        </a:solidFill>
                      </a:endParaRP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5" name="Content Placeholder 7"/>
          <p:cNvSpPr>
            <a:spLocks noGrp="1"/>
          </p:cNvSpPr>
          <p:nvPr>
            <p:ph sz="half" idx="2"/>
          </p:nvPr>
        </p:nvSpPr>
        <p:spPr>
          <a:xfrm>
            <a:off x="5037455" y="2456862"/>
            <a:ext cx="3867060" cy="3548284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en-US" altLang="zh-CN" sz="1400" b="1" dirty="0"/>
              <a:t>Overall Plan</a:t>
            </a:r>
            <a:r>
              <a:rPr lang="en-US" altLang="zh-CN" sz="1400" dirty="0"/>
              <a:t>: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US" altLang="zh-CN" sz="1200" dirty="0" smtClean="0"/>
              <a:t>Work completed, no further CRs expected</a:t>
            </a:r>
            <a:endParaRPr lang="en-US" altLang="zh-CN" sz="1600" dirty="0"/>
          </a:p>
          <a:p>
            <a:pPr>
              <a:spcBef>
                <a:spcPts val="0"/>
              </a:spcBef>
              <a:spcAft>
                <a:spcPts val="300"/>
              </a:spcAft>
            </a:pPr>
            <a:endParaRPr lang="en-US" altLang="zh-CN" sz="1400" b="1" dirty="0" smtClean="0"/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en-US" altLang="zh-CN" sz="1400" b="1" dirty="0" smtClean="0"/>
              <a:t>Risks</a:t>
            </a:r>
            <a:r>
              <a:rPr lang="en-US" altLang="zh-CN" sz="1400" b="1" dirty="0"/>
              <a:t>: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US" sz="1200" dirty="0" smtClean="0"/>
              <a:t>None</a:t>
            </a:r>
            <a:endParaRPr lang="en-US" altLang="zh-CN" sz="1600" dirty="0" smtClean="0"/>
          </a:p>
        </p:txBody>
      </p:sp>
    </p:spTree>
    <p:extLst>
      <p:ext uri="{BB962C8B-B14F-4D97-AF65-F5344CB8AC3E}">
        <p14:creationId xmlns:p14="http://schemas.microsoft.com/office/powerpoint/2010/main" val="2503194211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C8E648E97429F4A9C700CA2B719F885" ma:contentTypeVersion="17" ma:contentTypeDescription="Create a new document." ma:contentTypeScope="" ma:versionID="6e3ee49c1194d28eca38e3887a0c9fa5">
  <xsd:schema xmlns:xsd="http://www.w3.org/2001/XMLSchema" xmlns:xs="http://www.w3.org/2001/XMLSchema" xmlns:p="http://schemas.microsoft.com/office/2006/metadata/properties" xmlns:ns2="5a888943-97ca-4c93-b605-714bb5e9e285" xmlns:ns3="e32f50e1-6846-4d7d-ad60-ccd6877e6c5e" xmlns:ns4="http://schemas.microsoft.com/sharepoint/v4" targetNamespace="http://schemas.microsoft.com/office/2006/metadata/properties" ma:root="true" ma:fieldsID="8d383a2459015e6354274af988eab965" ns2:_="" ns3:_="" ns4:_="">
    <xsd:import namespace="5a888943-97ca-4c93-b605-714bb5e9e285"/>
    <xsd:import namespace="e32f50e1-6846-4d7d-ad60-ccd6877e6c5e"/>
    <xsd:import namespace="http://schemas.microsoft.com/sharepoint/v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4:IconOverlay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a888943-97ca-4c93-b605-714bb5e9e28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32f50e1-6846-4d7d-ad60-ccd6877e6c5e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4" elementFormDefault="qualified">
    <xsd:import namespace="http://schemas.microsoft.com/office/2006/documentManagement/types"/>
    <xsd:import namespace="http://schemas.microsoft.com/office/infopath/2007/PartnerControls"/>
    <xsd:element name="IconOverlay" ma:index="19" nillable="true" ma:displayName="IconOverlay" ma:hidden="true" ma:internalName="IconOverlay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conOverlay xmlns="http://schemas.microsoft.com/sharepoint/v4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4240D7DC-F113-4490-B4D3-A90F23706BA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a888943-97ca-4c93-b605-714bb5e9e285"/>
    <ds:schemaRef ds:uri="e32f50e1-6846-4d7d-ad60-ccd6877e6c5e"/>
    <ds:schemaRef ds:uri="http://schemas.microsoft.com/sharepoint/v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1DD099C7-CF44-471D-B7DF-D246DF2BD038}">
  <ds:schemaRefs>
    <ds:schemaRef ds:uri="http://schemas.microsoft.com/office/2006/documentManagement/types"/>
    <ds:schemaRef ds:uri="http://purl.org/dc/elements/1.1/"/>
    <ds:schemaRef ds:uri="http://schemas.microsoft.com/office/2006/metadata/properties"/>
    <ds:schemaRef ds:uri="5a888943-97ca-4c93-b605-714bb5e9e285"/>
    <ds:schemaRef ds:uri="http://schemas.openxmlformats.org/package/2006/metadata/core-properties"/>
    <ds:schemaRef ds:uri="http://schemas.microsoft.com/office/infopath/2007/PartnerControls"/>
    <ds:schemaRef ds:uri="http://www.w3.org/XML/1998/namespace"/>
    <ds:schemaRef ds:uri="http://schemas.microsoft.com/sharepoint/v4"/>
    <ds:schemaRef ds:uri="e32f50e1-6846-4d7d-ad60-ccd6877e6c5e"/>
    <ds:schemaRef ds:uri="http://purl.org/dc/dcmitype/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6C244691-0162-45DC-8925-D69A4F52A0C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11105</TotalTime>
  <Words>81</Words>
  <Application>Microsoft Office PowerPoint</Application>
  <PresentationFormat>On-screen Show (4:3)</PresentationFormat>
  <Paragraphs>40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宋体</vt:lpstr>
      <vt:lpstr>Arial</vt:lpstr>
      <vt:lpstr>Calibri</vt:lpstr>
      <vt:lpstr>Times New Roman</vt:lpstr>
      <vt:lpstr>Office Theme</vt:lpstr>
      <vt:lpstr>SA WG3 Status report for MnF SCAS</vt:lpstr>
      <vt:lpstr>PowerPoint Presentation</vt:lpstr>
    </vt:vector>
  </TitlesOfParts>
  <Company>3GPP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Scrase</dc:creator>
  <cp:keywords>CTPClassification=CTP_NT</cp:keywords>
  <dc:description>© 2009  All rights reserved</dc:description>
  <cp:lastModifiedBy>Noamen</cp:lastModifiedBy>
  <cp:revision>1323</cp:revision>
  <dcterms:created xsi:type="dcterms:W3CDTF">2008-08-30T09:32:10Z</dcterms:created>
  <dcterms:modified xsi:type="dcterms:W3CDTF">2023-08-30T11:02:10Z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readonly">
    <vt:lpwstr/>
  </property>
  <property fmtid="{D5CDD505-2E9C-101B-9397-08002B2CF9AE}" pid="3" name="_change">
    <vt:lpwstr/>
  </property>
  <property fmtid="{D5CDD505-2E9C-101B-9397-08002B2CF9AE}" pid="4" name="_full-control">
    <vt:lpwstr/>
  </property>
  <property fmtid="{D5CDD505-2E9C-101B-9397-08002B2CF9AE}" pid="5" name="sflag">
    <vt:lpwstr>1559122847</vt:lpwstr>
  </property>
  <property fmtid="{D5CDD505-2E9C-101B-9397-08002B2CF9AE}" pid="6" name="TitusGUID">
    <vt:lpwstr>2c7635f8-94c0-4125-af53-3ffb066031e5</vt:lpwstr>
  </property>
  <property fmtid="{D5CDD505-2E9C-101B-9397-08002B2CF9AE}" pid="7" name="CTP_TimeStamp">
    <vt:lpwstr>2020-01-29 20:41:49Z</vt:lpwstr>
  </property>
  <property fmtid="{D5CDD505-2E9C-101B-9397-08002B2CF9AE}" pid="8" name="CTP_BU">
    <vt:lpwstr>NA</vt:lpwstr>
  </property>
  <property fmtid="{D5CDD505-2E9C-101B-9397-08002B2CF9AE}" pid="9" name="CTP_IDSID">
    <vt:lpwstr>NA</vt:lpwstr>
  </property>
  <property fmtid="{D5CDD505-2E9C-101B-9397-08002B2CF9AE}" pid="10" name="CTP_WWID">
    <vt:lpwstr>NA</vt:lpwstr>
  </property>
  <property fmtid="{D5CDD505-2E9C-101B-9397-08002B2CF9AE}" pid="11" name="CTPClassification">
    <vt:lpwstr>CTP_NT</vt:lpwstr>
  </property>
  <property fmtid="{D5CDD505-2E9C-101B-9397-08002B2CF9AE}" pid="12" name="ContentTypeId">
    <vt:lpwstr>0x0101006C8E648E97429F4A9C700CA2B719F885</vt:lpwstr>
  </property>
</Properties>
</file>