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2"/>
  </p:notesMasterIdLst>
  <p:sldIdLst>
    <p:sldId id="256" r:id="rId2"/>
    <p:sldId id="257" r:id="rId3"/>
    <p:sldId id="258" r:id="rId4"/>
    <p:sldId id="259" r:id="rId5"/>
    <p:sldId id="264" r:id="rId6"/>
    <p:sldId id="260" r:id="rId7"/>
    <p:sldId id="263" r:id="rId8"/>
    <p:sldId id="265" r:id="rId9"/>
    <p:sldId id="262" r:id="rId10"/>
    <p:sldId id="261" r:id="rId11"/>
  </p:sldIdLst>
  <p:sldSz cx="12192000" cy="6858000"/>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0B1F23-2E8A-4922-B3D7-7D1CCC6EDAFE}" type="datetimeFigureOut">
              <a:rPr lang="zh-CN" altLang="en-US" smtClean="0"/>
              <a:t>2023-10-16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213044-6DA6-4251-A6DE-DC5DF49D903C}" type="slidenum">
              <a:rPr lang="zh-CN" altLang="en-US" smtClean="0"/>
              <a:t>‹#›</a:t>
            </a:fld>
            <a:endParaRPr lang="zh-CN" altLang="en-US"/>
          </a:p>
        </p:txBody>
      </p:sp>
    </p:spTree>
    <p:extLst>
      <p:ext uri="{BB962C8B-B14F-4D97-AF65-F5344CB8AC3E}">
        <p14:creationId xmlns:p14="http://schemas.microsoft.com/office/powerpoint/2010/main" val="762142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009698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9081241"/>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237535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pic>
        <p:nvPicPr>
          <p:cNvPr id="3" name="图片 9" descr="ppt模板-0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7"/>
          <p:cNvSpPr txBox="1">
            <a:spLocks noChangeArrowheads="1"/>
          </p:cNvSpPr>
          <p:nvPr userDrawn="1"/>
        </p:nvSpPr>
        <p:spPr bwMode="auto">
          <a:xfrm>
            <a:off x="11664950" y="6608763"/>
            <a:ext cx="5270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defRPr/>
            </a:pPr>
            <a:fld id="{8CDA4396-14E5-49DE-A440-47B2529401EE}" type="slidenum">
              <a:rPr lang="zh-CN" altLang="en-US" sz="1200" b="1" smtClean="0">
                <a:solidFill>
                  <a:srgbClr val="A5A5A5"/>
                </a:solidFill>
                <a:latin typeface="微软雅黑" panose="020B0503020204020204" pitchFamily="34" charset="-122"/>
                <a:ea typeface="微软雅黑" panose="020B0503020204020204" pitchFamily="34" charset="-122"/>
              </a:rPr>
              <a:pPr algn="r">
                <a:defRPr/>
              </a:pPr>
              <a:t>‹#›</a:t>
            </a:fld>
            <a:endParaRPr lang="zh-CN" altLang="en-US" sz="1200" b="1" smtClean="0">
              <a:solidFill>
                <a:srgbClr val="A5A5A5"/>
              </a:solidFill>
              <a:latin typeface="微软雅黑" panose="020B0503020204020204" pitchFamily="34" charset="-122"/>
              <a:ea typeface="微软雅黑" panose="020B0503020204020204" pitchFamily="34" charset="-122"/>
            </a:endParaRPr>
          </a:p>
        </p:txBody>
      </p:sp>
      <p:sp>
        <p:nvSpPr>
          <p:cNvPr id="4" name="标题 3"/>
          <p:cNvSpPr>
            <a:spLocks noGrp="1"/>
          </p:cNvSpPr>
          <p:nvPr>
            <p:ph type="title"/>
          </p:nvPr>
        </p:nvSpPr>
        <p:spPr>
          <a:xfrm>
            <a:off x="0" y="58614"/>
            <a:ext cx="10972800" cy="634082"/>
          </a:xfrm>
          <a:prstGeom prst="rect">
            <a:avLst/>
          </a:prstGeom>
        </p:spPr>
        <p:txBody>
          <a:bodyPr/>
          <a:lstStyle>
            <a:lvl1pPr algn="l">
              <a:defRPr sz="2800" b="1">
                <a:solidFill>
                  <a:schemeClr val="bg1"/>
                </a:solidFill>
                <a:latin typeface="黑体" panose="02010609060101010101" pitchFamily="49" charset="-122"/>
                <a:ea typeface="黑体" panose="02010609060101010101" pitchFamily="49" charset="-122"/>
              </a:defRPr>
            </a:lvl1pPr>
          </a:lstStyle>
          <a:p>
            <a:r>
              <a:rPr lang="zh-CN" altLang="en-US"/>
              <a:t>单击此处编辑母版标题样式</a:t>
            </a:r>
          </a:p>
        </p:txBody>
      </p:sp>
    </p:spTree>
    <p:extLst>
      <p:ext uri="{BB962C8B-B14F-4D97-AF65-F5344CB8AC3E}">
        <p14:creationId xmlns:p14="http://schemas.microsoft.com/office/powerpoint/2010/main" val="3486454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867900" y="54737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p:nvSpPr>
        <p:spPr bwMode="auto">
          <a:xfrm>
            <a:off x="133349" y="36513"/>
            <a:ext cx="37394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sv-SE" altLang="en-US" sz="1200" b="1" dirty="0" smtClean="0">
                <a:latin typeface="Arial "/>
              </a:rPr>
              <a:t>SA3#113</a:t>
            </a:r>
          </a:p>
          <a:p>
            <a:pPr eaLnBrk="1" hangingPunct="1">
              <a:defRPr/>
            </a:pPr>
            <a:r>
              <a:rPr lang="sv-SE" altLang="en-US" sz="1200" b="1" dirty="0" smtClean="0">
                <a:latin typeface="Arial "/>
              </a:rPr>
              <a:t>Chicago</a:t>
            </a:r>
            <a:r>
              <a:rPr lang="sv-SE" altLang="en-US" sz="1200" b="1" baseline="0" dirty="0" smtClean="0">
                <a:latin typeface="Arial "/>
              </a:rPr>
              <a:t> US</a:t>
            </a:r>
            <a:r>
              <a:rPr lang="sv-SE" altLang="en-US" sz="1200" b="1" dirty="0" smtClean="0">
                <a:latin typeface="Arial "/>
              </a:rPr>
              <a:t>, 6-10 November </a:t>
            </a:r>
            <a:r>
              <a:rPr lang="sv-SE" altLang="en-US" sz="1200" b="1" dirty="0">
                <a:latin typeface="Arial "/>
              </a:rPr>
              <a:t>2023</a:t>
            </a:r>
          </a:p>
        </p:txBody>
      </p:sp>
      <p:sp>
        <p:nvSpPr>
          <p:cNvPr id="10" name="Text Box 14">
            <a:extLst>
              <a:ext uri="{FF2B5EF4-FFF2-40B4-BE49-F238E27FC236}">
                <a16:creationId xmlns:a16="http://schemas.microsoft.com/office/drawing/2014/main" id="{AF4006C6-1A95-4284-A498-917EA49F0F95}"/>
              </a:ext>
            </a:extLst>
          </p:cNvPr>
          <p:cNvSpPr txBox="1">
            <a:spLocks noChangeArrowheads="1"/>
          </p:cNvSpPr>
          <p:nvPr/>
        </p:nvSpPr>
        <p:spPr bwMode="auto">
          <a:xfrm>
            <a:off x="9583271" y="133350"/>
            <a:ext cx="14098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smtClean="0">
                <a:latin typeface="Arial "/>
              </a:rPr>
              <a:t>S3-23xxxx</a:t>
            </a:r>
            <a:endParaRPr lang="sv-SE" altLang="en-US" sz="1200" b="1" dirty="0">
              <a:latin typeface="Arial "/>
            </a:endParaRPr>
          </a:p>
        </p:txBody>
      </p:sp>
    </p:spTree>
    <p:extLst>
      <p:ext uri="{BB962C8B-B14F-4D97-AF65-F5344CB8AC3E}">
        <p14:creationId xmlns:p14="http://schemas.microsoft.com/office/powerpoint/2010/main" val="49315382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transition>
    <p:wipe dir="r"/>
  </p:transition>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Blip>
          <a:blip r:embed="rId7"/>
        </a:buBlip>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A590-571A-8B59-9EC4-FCE682816CC2}"/>
              </a:ext>
            </a:extLst>
          </p:cNvPr>
          <p:cNvSpPr>
            <a:spLocks noGrp="1"/>
          </p:cNvSpPr>
          <p:nvPr>
            <p:ph type="ctrTitle"/>
          </p:nvPr>
        </p:nvSpPr>
        <p:spPr>
          <a:xfrm>
            <a:off x="825358" y="1944295"/>
            <a:ext cx="10281007" cy="1655762"/>
          </a:xfrm>
        </p:spPr>
        <p:txBody>
          <a:bodyPr/>
          <a:lstStyle/>
          <a:p>
            <a:r>
              <a:rPr lang="en-IN" dirty="0" smtClean="0"/>
              <a:t>S3-23</a:t>
            </a:r>
            <a:r>
              <a:rPr lang="en-US" altLang="zh-CN" dirty="0" err="1" smtClean="0"/>
              <a:t>xxxx</a:t>
            </a:r>
            <a:r>
              <a:rPr lang="en-IN" dirty="0" smtClean="0"/>
              <a:t/>
            </a:r>
            <a:br>
              <a:rPr lang="en-IN" dirty="0" smtClean="0"/>
            </a:br>
            <a:r>
              <a:rPr lang="en-IN" dirty="0" smtClean="0"/>
              <a:t>Security </a:t>
            </a:r>
            <a:r>
              <a:rPr lang="en-IN" dirty="0"/>
              <a:t>management service</a:t>
            </a:r>
          </a:p>
        </p:txBody>
      </p:sp>
      <p:sp>
        <p:nvSpPr>
          <p:cNvPr id="3" name="Subtitle 2">
            <a:extLst>
              <a:ext uri="{FF2B5EF4-FFF2-40B4-BE49-F238E27FC236}">
                <a16:creationId xmlns:a16="http://schemas.microsoft.com/office/drawing/2014/main" id="{B3EE4664-DC66-2078-6931-9CC9B2F79CC8}"/>
              </a:ext>
            </a:extLst>
          </p:cNvPr>
          <p:cNvSpPr>
            <a:spLocks noGrp="1"/>
          </p:cNvSpPr>
          <p:nvPr>
            <p:ph type="subTitle" idx="1"/>
          </p:nvPr>
        </p:nvSpPr>
        <p:spPr>
          <a:xfrm>
            <a:off x="1524000" y="4454793"/>
            <a:ext cx="9144000" cy="1655762"/>
          </a:xfrm>
        </p:spPr>
        <p:txBody>
          <a:bodyPr/>
          <a:lstStyle/>
          <a:p>
            <a:r>
              <a:rPr lang="en-US" dirty="0" err="1"/>
              <a:t>Minpeng</a:t>
            </a:r>
            <a:r>
              <a:rPr lang="en-US" dirty="0"/>
              <a:t> Qi</a:t>
            </a:r>
          </a:p>
          <a:p>
            <a:r>
              <a:rPr lang="en-US" dirty="0"/>
              <a:t>CMCC</a:t>
            </a:r>
            <a:endParaRPr lang="en-IN" dirty="0"/>
          </a:p>
        </p:txBody>
      </p:sp>
    </p:spTree>
    <p:extLst>
      <p:ext uri="{BB962C8B-B14F-4D97-AF65-F5344CB8AC3E}">
        <p14:creationId xmlns:p14="http://schemas.microsoft.com/office/powerpoint/2010/main" val="739944864"/>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8E95A-35D8-71E1-307F-DFF0A0C7A291}"/>
              </a:ext>
            </a:extLst>
          </p:cNvPr>
          <p:cNvSpPr>
            <a:spLocks noGrp="1"/>
          </p:cNvSpPr>
          <p:nvPr>
            <p:ph type="title"/>
          </p:nvPr>
        </p:nvSpPr>
        <p:spPr/>
        <p:txBody>
          <a:bodyPr/>
          <a:lstStyle/>
          <a:p>
            <a:r>
              <a:rPr lang="en-US" dirty="0"/>
              <a:t>Study proposal</a:t>
            </a:r>
            <a:endParaRPr lang="en-IN" dirty="0"/>
          </a:p>
        </p:txBody>
      </p:sp>
      <p:sp>
        <p:nvSpPr>
          <p:cNvPr id="3" name="Content Placeholder 2">
            <a:extLst>
              <a:ext uri="{FF2B5EF4-FFF2-40B4-BE49-F238E27FC236}">
                <a16:creationId xmlns:a16="http://schemas.microsoft.com/office/drawing/2014/main" id="{D1BC5C58-3BD3-A895-9957-D4A9DD51B830}"/>
              </a:ext>
            </a:extLst>
          </p:cNvPr>
          <p:cNvSpPr>
            <a:spLocks noGrp="1"/>
          </p:cNvSpPr>
          <p:nvPr>
            <p:ph idx="1"/>
          </p:nvPr>
        </p:nvSpPr>
        <p:spPr/>
        <p:txBody>
          <a:bodyPr/>
          <a:lstStyle/>
          <a:p>
            <a:r>
              <a:rPr lang="en-IN" dirty="0"/>
              <a:t>Proposal to study the concepts, use cases, requirements and possible solutions of security management under service based management architecture, including:</a:t>
            </a:r>
          </a:p>
          <a:p>
            <a:pPr lvl="1"/>
            <a:r>
              <a:rPr lang="en-IN" dirty="0" smtClean="0"/>
              <a:t>Identify </a:t>
            </a:r>
            <a:r>
              <a:rPr lang="en-IN" dirty="0"/>
              <a:t>new security management </a:t>
            </a:r>
            <a:r>
              <a:rPr lang="en-IN" dirty="0" smtClean="0"/>
              <a:t>service or capabilities for </a:t>
            </a:r>
            <a:r>
              <a:rPr lang="en-IN" dirty="0"/>
              <a:t>the SBMA architecture</a:t>
            </a:r>
          </a:p>
          <a:p>
            <a:pPr lvl="1"/>
            <a:r>
              <a:rPr lang="en-IN" dirty="0"/>
              <a:t>Potential requirements for the identified use cases</a:t>
            </a:r>
          </a:p>
          <a:p>
            <a:pPr lvl="1"/>
            <a:r>
              <a:rPr lang="en-IN" dirty="0"/>
              <a:t>Possible solutions to fulfil such </a:t>
            </a:r>
            <a:r>
              <a:rPr lang="en-IN" dirty="0" smtClean="0"/>
              <a:t>requirements if needed</a:t>
            </a:r>
            <a:endParaRPr lang="en-IN" dirty="0"/>
          </a:p>
        </p:txBody>
      </p:sp>
    </p:spTree>
    <p:extLst>
      <p:ext uri="{BB962C8B-B14F-4D97-AF65-F5344CB8AC3E}">
        <p14:creationId xmlns:p14="http://schemas.microsoft.com/office/powerpoint/2010/main" val="2136135291"/>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962FC-5528-AF84-CA76-15C4D18FB9E6}"/>
              </a:ext>
            </a:extLst>
          </p:cNvPr>
          <p:cNvSpPr>
            <a:spLocks noGrp="1"/>
          </p:cNvSpPr>
          <p:nvPr>
            <p:ph type="title"/>
          </p:nvPr>
        </p:nvSpPr>
        <p:spPr/>
        <p:txBody>
          <a:bodyPr/>
          <a:lstStyle/>
          <a:p>
            <a:r>
              <a:rPr lang="en-IN" dirty="0"/>
              <a:t>Security management aspects</a:t>
            </a:r>
          </a:p>
        </p:txBody>
      </p:sp>
      <p:sp>
        <p:nvSpPr>
          <p:cNvPr id="3" name="Content Placeholder 2">
            <a:extLst>
              <a:ext uri="{FF2B5EF4-FFF2-40B4-BE49-F238E27FC236}">
                <a16:creationId xmlns:a16="http://schemas.microsoft.com/office/drawing/2014/main" id="{FACC97BB-639F-398A-3F50-B8D8D9CAAB57}"/>
              </a:ext>
            </a:extLst>
          </p:cNvPr>
          <p:cNvSpPr>
            <a:spLocks noGrp="1"/>
          </p:cNvSpPr>
          <p:nvPr>
            <p:ph idx="1"/>
          </p:nvPr>
        </p:nvSpPr>
        <p:spPr/>
        <p:txBody>
          <a:bodyPr/>
          <a:lstStyle/>
          <a:p>
            <a:r>
              <a:rPr lang="en-IN" dirty="0"/>
              <a:t>For an operator, typically, security management includes key management, certificate management, </a:t>
            </a:r>
            <a:r>
              <a:rPr lang="en-IN" dirty="0" smtClean="0"/>
              <a:t>security </a:t>
            </a:r>
            <a:r>
              <a:rPr lang="en-IN" dirty="0"/>
              <a:t>hardening</a:t>
            </a:r>
          </a:p>
          <a:p>
            <a:r>
              <a:rPr lang="en-IN" dirty="0"/>
              <a:t>Usual implementation follows: configuration of NF management account credentials, issuing certificates for device authentication, applying port filtering rules for firewalls, etc.</a:t>
            </a:r>
          </a:p>
          <a:p>
            <a:r>
              <a:rPr lang="en-IN" dirty="0"/>
              <a:t>These aspects are still applicable for SBA</a:t>
            </a:r>
          </a:p>
        </p:txBody>
      </p:sp>
    </p:spTree>
    <p:extLst>
      <p:ext uri="{BB962C8B-B14F-4D97-AF65-F5344CB8AC3E}">
        <p14:creationId xmlns:p14="http://schemas.microsoft.com/office/powerpoint/2010/main" val="117393298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962FC-5528-AF84-CA76-15C4D18FB9E6}"/>
              </a:ext>
            </a:extLst>
          </p:cNvPr>
          <p:cNvSpPr>
            <a:spLocks noGrp="1"/>
          </p:cNvSpPr>
          <p:nvPr>
            <p:ph type="title"/>
          </p:nvPr>
        </p:nvSpPr>
        <p:spPr>
          <a:xfrm>
            <a:off x="786830" y="365125"/>
            <a:ext cx="10515600" cy="1325563"/>
          </a:xfrm>
        </p:spPr>
        <p:txBody>
          <a:bodyPr/>
          <a:lstStyle/>
          <a:p>
            <a:r>
              <a:rPr lang="en-IN" dirty="0"/>
              <a:t>Enhanced Intrusion detection analysis</a:t>
            </a:r>
          </a:p>
        </p:txBody>
      </p:sp>
      <p:sp>
        <p:nvSpPr>
          <p:cNvPr id="3" name="Content Placeholder 2">
            <a:extLst>
              <a:ext uri="{FF2B5EF4-FFF2-40B4-BE49-F238E27FC236}">
                <a16:creationId xmlns:a16="http://schemas.microsoft.com/office/drawing/2014/main" id="{FACC97BB-639F-398A-3F50-B8D8D9CAAB57}"/>
              </a:ext>
            </a:extLst>
          </p:cNvPr>
          <p:cNvSpPr>
            <a:spLocks noGrp="1"/>
          </p:cNvSpPr>
          <p:nvPr>
            <p:ph idx="1"/>
          </p:nvPr>
        </p:nvSpPr>
        <p:spPr>
          <a:xfrm>
            <a:off x="838200" y="1763980"/>
            <a:ext cx="10515600" cy="4605998"/>
          </a:xfrm>
        </p:spPr>
        <p:txBody>
          <a:bodyPr/>
          <a:lstStyle/>
          <a:p>
            <a:r>
              <a:rPr lang="en-IN" dirty="0"/>
              <a:t>Service-Based Architecture (SBA) introduces some new security management requirements</a:t>
            </a:r>
          </a:p>
          <a:p>
            <a:pPr lvl="1"/>
            <a:r>
              <a:rPr lang="en-IN" altLang="zh-CN" dirty="0"/>
              <a:t>SBA introduces more threat-vectors from other compromised NFs (VNFs or CNFs)</a:t>
            </a:r>
          </a:p>
          <a:p>
            <a:pPr lvl="1"/>
            <a:r>
              <a:rPr lang="en-IN" altLang="zh-CN" dirty="0"/>
              <a:t>SBA raises security policy management requirement for authorization</a:t>
            </a:r>
          </a:p>
          <a:p>
            <a:r>
              <a:rPr lang="en-IN" dirty="0" smtClean="0"/>
              <a:t>Enhancements </a:t>
            </a:r>
            <a:r>
              <a:rPr lang="en-IN" dirty="0"/>
              <a:t>required in the mechanisms for intrusion detection analysis</a:t>
            </a:r>
          </a:p>
          <a:p>
            <a:pPr lvl="1"/>
            <a:r>
              <a:rPr lang="en-IN" dirty="0" smtClean="0"/>
              <a:t>Compromised </a:t>
            </a:r>
            <a:r>
              <a:rPr lang="en-IN" dirty="0"/>
              <a:t>NFs can increase the attack surface towards other NFs</a:t>
            </a:r>
          </a:p>
          <a:p>
            <a:pPr lvl="1"/>
            <a:r>
              <a:rPr lang="en-IN" dirty="0"/>
              <a:t>Increased virtualization of 5GC </a:t>
            </a:r>
            <a:r>
              <a:rPr lang="en-IN" dirty="0" smtClean="0"/>
              <a:t>add </a:t>
            </a:r>
            <a:r>
              <a:rPr lang="en-IN" dirty="0"/>
              <a:t>to potential attack vectors due to possible vulnerabilities in the virtualization environment</a:t>
            </a:r>
          </a:p>
          <a:p>
            <a:pPr lvl="1"/>
            <a:r>
              <a:rPr lang="en-IN" dirty="0"/>
              <a:t>Therefore, security protection and detection capabilities of NF need to be strengthened</a:t>
            </a:r>
          </a:p>
        </p:txBody>
      </p:sp>
    </p:spTree>
    <p:extLst>
      <p:ext uri="{BB962C8B-B14F-4D97-AF65-F5344CB8AC3E}">
        <p14:creationId xmlns:p14="http://schemas.microsoft.com/office/powerpoint/2010/main" val="3779335173"/>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962FC-5528-AF84-CA76-15C4D18FB9E6}"/>
              </a:ext>
            </a:extLst>
          </p:cNvPr>
          <p:cNvSpPr>
            <a:spLocks noGrp="1"/>
          </p:cNvSpPr>
          <p:nvPr>
            <p:ph type="title"/>
          </p:nvPr>
        </p:nvSpPr>
        <p:spPr>
          <a:xfrm>
            <a:off x="365595" y="365125"/>
            <a:ext cx="10515600" cy="1325563"/>
          </a:xfrm>
        </p:spPr>
        <p:txBody>
          <a:bodyPr/>
          <a:lstStyle/>
          <a:p>
            <a:r>
              <a:rPr lang="en-IN" dirty="0"/>
              <a:t>Enhanced Intrusion detection analysis …</a:t>
            </a:r>
          </a:p>
        </p:txBody>
      </p:sp>
      <p:sp>
        <p:nvSpPr>
          <p:cNvPr id="3" name="Content Placeholder 2">
            <a:extLst>
              <a:ext uri="{FF2B5EF4-FFF2-40B4-BE49-F238E27FC236}">
                <a16:creationId xmlns:a16="http://schemas.microsoft.com/office/drawing/2014/main" id="{FACC97BB-639F-398A-3F50-B8D8D9CAAB57}"/>
              </a:ext>
            </a:extLst>
          </p:cNvPr>
          <p:cNvSpPr>
            <a:spLocks noGrp="1"/>
          </p:cNvSpPr>
          <p:nvPr>
            <p:ph idx="1"/>
          </p:nvPr>
        </p:nvSpPr>
        <p:spPr>
          <a:xfrm>
            <a:off x="838200" y="1763980"/>
            <a:ext cx="10515600" cy="4605998"/>
          </a:xfrm>
        </p:spPr>
        <p:txBody>
          <a:bodyPr/>
          <a:lstStyle/>
          <a:p>
            <a:r>
              <a:rPr lang="en-US" sz="2400" dirty="0"/>
              <a:t>SA3 has defined SCAS which helps guarantee NF security by means of testing and verification of NF security</a:t>
            </a:r>
          </a:p>
          <a:p>
            <a:pPr lvl="1"/>
            <a:r>
              <a:rPr lang="en-US" sz="2000" dirty="0"/>
              <a:t>However, this is done during development phase and does not assist in detecting compromised NFs in the live operator’s network</a:t>
            </a:r>
          </a:p>
          <a:p>
            <a:r>
              <a:rPr lang="en-US" sz="2400" dirty="0"/>
              <a:t>Security devices like gateways and firewalls deployed at the perimeter/borders of the network focus on traffic detection</a:t>
            </a:r>
          </a:p>
          <a:p>
            <a:pPr lvl="1"/>
            <a:r>
              <a:rPr lang="en-US" sz="2000" dirty="0"/>
              <a:t>Such devices don’t provide inputs for </a:t>
            </a:r>
            <a:r>
              <a:rPr lang="en-US" sz="2000" dirty="0" smtClean="0"/>
              <a:t>detection of attacks </a:t>
            </a:r>
            <a:r>
              <a:rPr lang="en-US" sz="2000" dirty="0"/>
              <a:t>on NFs like brute-force attacks, abnormal signaling, etc.</a:t>
            </a:r>
          </a:p>
          <a:p>
            <a:r>
              <a:rPr lang="en-US" sz="2400" dirty="0"/>
              <a:t>Due to such limitations in existing mechanisms, </a:t>
            </a:r>
            <a:r>
              <a:rPr lang="en-IN" sz="2400" dirty="0"/>
              <a:t>built-in attack detection feature should be developed in 5G network</a:t>
            </a:r>
          </a:p>
          <a:p>
            <a:pPr lvl="1"/>
            <a:r>
              <a:rPr lang="en-US" sz="2000" dirty="0"/>
              <a:t>Requires enhancements in security related information collected by </a:t>
            </a:r>
            <a:r>
              <a:rPr lang="en-US" sz="2000" dirty="0" smtClean="0"/>
              <a:t>NFs</a:t>
            </a:r>
          </a:p>
          <a:p>
            <a:pPr lvl="1"/>
            <a:r>
              <a:rPr lang="en-US" sz="2000" dirty="0" smtClean="0"/>
              <a:t>The information is generated from 3GPP feature</a:t>
            </a:r>
            <a:endParaRPr lang="en-US" sz="2000" dirty="0"/>
          </a:p>
          <a:p>
            <a:endParaRPr lang="en-IN" sz="2400" dirty="0"/>
          </a:p>
        </p:txBody>
      </p:sp>
    </p:spTree>
    <p:extLst>
      <p:ext uri="{BB962C8B-B14F-4D97-AF65-F5344CB8AC3E}">
        <p14:creationId xmlns:p14="http://schemas.microsoft.com/office/powerpoint/2010/main" val="692995487"/>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 name="组合 132"/>
          <p:cNvGrpSpPr/>
          <p:nvPr/>
        </p:nvGrpSpPr>
        <p:grpSpPr>
          <a:xfrm>
            <a:off x="6414176" y="1957657"/>
            <a:ext cx="4569929" cy="2921601"/>
            <a:chOff x="4977181" y="1622274"/>
            <a:chExt cx="5333146" cy="3472241"/>
          </a:xfrm>
        </p:grpSpPr>
        <p:grpSp>
          <p:nvGrpSpPr>
            <p:cNvPr id="135" name="组合 134"/>
            <p:cNvGrpSpPr/>
            <p:nvPr/>
          </p:nvGrpSpPr>
          <p:grpSpPr>
            <a:xfrm>
              <a:off x="4977181" y="1836739"/>
              <a:ext cx="4680003" cy="3257776"/>
              <a:chOff x="5219777" y="2191698"/>
              <a:chExt cx="5587488" cy="3986873"/>
            </a:xfrm>
          </p:grpSpPr>
          <p:sp>
            <p:nvSpPr>
              <p:cNvPr id="139" name="Freeform 47"/>
              <p:cNvSpPr>
                <a:spLocks noEditPoints="1"/>
              </p:cNvSpPr>
              <p:nvPr/>
            </p:nvSpPr>
            <p:spPr bwMode="auto">
              <a:xfrm>
                <a:off x="5719604" y="3233957"/>
                <a:ext cx="658812"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0" name="Freeform 47"/>
              <p:cNvSpPr>
                <a:spLocks noEditPoints="1"/>
              </p:cNvSpPr>
              <p:nvPr/>
            </p:nvSpPr>
            <p:spPr bwMode="auto">
              <a:xfrm>
                <a:off x="5719604" y="3958279"/>
                <a:ext cx="658813"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1" name="Freeform 47"/>
              <p:cNvSpPr>
                <a:spLocks noEditPoints="1"/>
              </p:cNvSpPr>
              <p:nvPr/>
            </p:nvSpPr>
            <p:spPr bwMode="auto">
              <a:xfrm>
                <a:off x="5719604" y="4682600"/>
                <a:ext cx="657225"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2" name="Freeform 47"/>
              <p:cNvSpPr>
                <a:spLocks noEditPoints="1"/>
              </p:cNvSpPr>
              <p:nvPr/>
            </p:nvSpPr>
            <p:spPr bwMode="auto">
              <a:xfrm flipH="1">
                <a:off x="8757608" y="3233742"/>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3" name="Freeform 47"/>
              <p:cNvSpPr>
                <a:spLocks noEditPoints="1"/>
              </p:cNvSpPr>
              <p:nvPr/>
            </p:nvSpPr>
            <p:spPr bwMode="auto">
              <a:xfrm flipH="1">
                <a:off x="8757608" y="3949728"/>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4" name="Freeform 47"/>
              <p:cNvSpPr>
                <a:spLocks noEditPoints="1"/>
              </p:cNvSpPr>
              <p:nvPr/>
            </p:nvSpPr>
            <p:spPr bwMode="auto">
              <a:xfrm flipH="1">
                <a:off x="8757608" y="4682385"/>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145" name="组合 32"/>
              <p:cNvGrpSpPr>
                <a:grpSpLocks/>
              </p:cNvGrpSpPr>
              <p:nvPr/>
            </p:nvGrpSpPr>
            <p:grpSpPr bwMode="auto">
              <a:xfrm>
                <a:off x="6592862" y="5518912"/>
                <a:ext cx="858837" cy="659659"/>
                <a:chOff x="3051176" y="2965451"/>
                <a:chExt cx="1127125" cy="1092200"/>
              </a:xfrm>
            </p:grpSpPr>
            <p:sp>
              <p:nvSpPr>
                <p:cNvPr id="191" name="Freeform 90"/>
                <p:cNvSpPr>
                  <a:spLocks/>
                </p:cNvSpPr>
                <p:nvPr/>
              </p:nvSpPr>
              <p:spPr bwMode="auto">
                <a:xfrm>
                  <a:off x="3051176" y="2965451"/>
                  <a:ext cx="1127125" cy="847725"/>
                </a:xfrm>
                <a:custGeom>
                  <a:avLst/>
                  <a:gdLst>
                    <a:gd name="T0" fmla="*/ 0 w 710"/>
                    <a:gd name="T1" fmla="*/ 2147483646 h 534"/>
                    <a:gd name="T2" fmla="*/ 0 w 710"/>
                    <a:gd name="T3" fmla="*/ 0 h 534"/>
                    <a:gd name="T4" fmla="*/ 2147483646 w 710"/>
                    <a:gd name="T5" fmla="*/ 0 h 534"/>
                    <a:gd name="T6" fmla="*/ 2147483646 w 710"/>
                    <a:gd name="T7" fmla="*/ 2147483646 h 5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10" h="534">
                      <a:moveTo>
                        <a:pt x="0" y="531"/>
                      </a:moveTo>
                      <a:lnTo>
                        <a:pt x="0" y="0"/>
                      </a:lnTo>
                      <a:lnTo>
                        <a:pt x="710" y="0"/>
                      </a:lnTo>
                      <a:lnTo>
                        <a:pt x="710" y="534"/>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92" name="Line 91"/>
                <p:cNvSpPr>
                  <a:spLocks noChangeShapeType="1"/>
                </p:cNvSpPr>
                <p:nvPr/>
              </p:nvSpPr>
              <p:spPr bwMode="auto">
                <a:xfrm>
                  <a:off x="3057526" y="3124201"/>
                  <a:ext cx="112077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3" name="Rectangle 92"/>
                <p:cNvSpPr>
                  <a:spLocks noChangeArrowheads="1"/>
                </p:cNvSpPr>
                <p:nvPr/>
              </p:nvSpPr>
              <p:spPr bwMode="auto">
                <a:xfrm>
                  <a:off x="3527426" y="3408363"/>
                  <a:ext cx="530225" cy="230188"/>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194" name="Rectangle 93"/>
                <p:cNvSpPr>
                  <a:spLocks noChangeArrowheads="1"/>
                </p:cNvSpPr>
                <p:nvPr/>
              </p:nvSpPr>
              <p:spPr bwMode="auto">
                <a:xfrm>
                  <a:off x="3527426" y="3638551"/>
                  <a:ext cx="530225" cy="234950"/>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195" name="Line 94"/>
                <p:cNvSpPr>
                  <a:spLocks noChangeShapeType="1"/>
                </p:cNvSpPr>
                <p:nvPr/>
              </p:nvSpPr>
              <p:spPr bwMode="auto">
                <a:xfrm>
                  <a:off x="3629026" y="3529013"/>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6" name="Line 95"/>
                <p:cNvSpPr>
                  <a:spLocks noChangeShapeType="1"/>
                </p:cNvSpPr>
                <p:nvPr/>
              </p:nvSpPr>
              <p:spPr bwMode="auto">
                <a:xfrm>
                  <a:off x="3752851" y="3529013"/>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7" name="Line 96"/>
                <p:cNvSpPr>
                  <a:spLocks noChangeShapeType="1"/>
                </p:cNvSpPr>
                <p:nvPr/>
              </p:nvSpPr>
              <p:spPr bwMode="auto">
                <a:xfrm>
                  <a:off x="3900488" y="3529013"/>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8" name="Line 97"/>
                <p:cNvSpPr>
                  <a:spLocks noChangeShapeType="1"/>
                </p:cNvSpPr>
                <p:nvPr/>
              </p:nvSpPr>
              <p:spPr bwMode="auto">
                <a:xfrm>
                  <a:off x="3629026" y="3748088"/>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99" name="Line 98"/>
                <p:cNvSpPr>
                  <a:spLocks noChangeShapeType="1"/>
                </p:cNvSpPr>
                <p:nvPr/>
              </p:nvSpPr>
              <p:spPr bwMode="auto">
                <a:xfrm>
                  <a:off x="3752851" y="3748088"/>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0" name="Line 99"/>
                <p:cNvSpPr>
                  <a:spLocks noChangeShapeType="1"/>
                </p:cNvSpPr>
                <p:nvPr/>
              </p:nvSpPr>
              <p:spPr bwMode="auto">
                <a:xfrm>
                  <a:off x="3900488" y="3748088"/>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1" name="Line 100"/>
                <p:cNvSpPr>
                  <a:spLocks noChangeShapeType="1"/>
                </p:cNvSpPr>
                <p:nvPr/>
              </p:nvSpPr>
              <p:spPr bwMode="auto">
                <a:xfrm>
                  <a:off x="3798888" y="3873501"/>
                  <a:ext cx="0" cy="18415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2" name="Line 101"/>
                <p:cNvSpPr>
                  <a:spLocks noChangeShapeType="1"/>
                </p:cNvSpPr>
                <p:nvPr/>
              </p:nvSpPr>
              <p:spPr bwMode="auto">
                <a:xfrm>
                  <a:off x="3521076" y="4057651"/>
                  <a:ext cx="53975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3" name="Line 102"/>
                <p:cNvSpPr>
                  <a:spLocks noChangeShapeType="1"/>
                </p:cNvSpPr>
                <p:nvPr/>
              </p:nvSpPr>
              <p:spPr bwMode="auto">
                <a:xfrm>
                  <a:off x="3365501" y="3594101"/>
                  <a:ext cx="0" cy="328613"/>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4" name="Freeform 103"/>
                <p:cNvSpPr>
                  <a:spLocks/>
                </p:cNvSpPr>
                <p:nvPr/>
              </p:nvSpPr>
              <p:spPr bwMode="auto">
                <a:xfrm>
                  <a:off x="3282951" y="3865563"/>
                  <a:ext cx="158750" cy="79375"/>
                </a:xfrm>
                <a:custGeom>
                  <a:avLst/>
                  <a:gdLst>
                    <a:gd name="T0" fmla="*/ 0 w 100"/>
                    <a:gd name="T1" fmla="*/ 0 h 50"/>
                    <a:gd name="T2" fmla="*/ 2147483646 w 100"/>
                    <a:gd name="T3" fmla="*/ 2147483646 h 50"/>
                    <a:gd name="T4" fmla="*/ 2147483646 w 100"/>
                    <a:gd name="T5" fmla="*/ 0 h 50"/>
                    <a:gd name="T6" fmla="*/ 0 60000 65536"/>
                    <a:gd name="T7" fmla="*/ 0 60000 65536"/>
                    <a:gd name="T8" fmla="*/ 0 60000 65536"/>
                  </a:gdLst>
                  <a:ahLst/>
                  <a:cxnLst>
                    <a:cxn ang="T6">
                      <a:pos x="T0" y="T1"/>
                    </a:cxn>
                    <a:cxn ang="T7">
                      <a:pos x="T2" y="T3"/>
                    </a:cxn>
                    <a:cxn ang="T8">
                      <a:pos x="T4" y="T5"/>
                    </a:cxn>
                  </a:cxnLst>
                  <a:rect l="0" t="0" r="r" b="b"/>
                  <a:pathLst>
                    <a:path w="100" h="50">
                      <a:moveTo>
                        <a:pt x="0" y="0"/>
                      </a:moveTo>
                      <a:lnTo>
                        <a:pt x="50" y="50"/>
                      </a:lnTo>
                      <a:lnTo>
                        <a:pt x="100" y="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05" name="Line 104"/>
                <p:cNvSpPr>
                  <a:spLocks noChangeShapeType="1"/>
                </p:cNvSpPr>
                <p:nvPr/>
              </p:nvSpPr>
              <p:spPr bwMode="auto">
                <a:xfrm flipV="1">
                  <a:off x="3216276" y="3613151"/>
                  <a:ext cx="0" cy="331788"/>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6" name="Freeform 105"/>
                <p:cNvSpPr>
                  <a:spLocks/>
                </p:cNvSpPr>
                <p:nvPr/>
              </p:nvSpPr>
              <p:spPr bwMode="auto">
                <a:xfrm>
                  <a:off x="3136901" y="3594101"/>
                  <a:ext cx="161925" cy="79375"/>
                </a:xfrm>
                <a:custGeom>
                  <a:avLst/>
                  <a:gdLst>
                    <a:gd name="T0" fmla="*/ 2147483646 w 102"/>
                    <a:gd name="T1" fmla="*/ 2147483646 h 50"/>
                    <a:gd name="T2" fmla="*/ 2147483646 w 102"/>
                    <a:gd name="T3" fmla="*/ 0 h 50"/>
                    <a:gd name="T4" fmla="*/ 0 w 102"/>
                    <a:gd name="T5" fmla="*/ 2147483646 h 50"/>
                    <a:gd name="T6" fmla="*/ 0 60000 65536"/>
                    <a:gd name="T7" fmla="*/ 0 60000 65536"/>
                    <a:gd name="T8" fmla="*/ 0 60000 65536"/>
                  </a:gdLst>
                  <a:ahLst/>
                  <a:cxnLst>
                    <a:cxn ang="T6">
                      <a:pos x="T0" y="T1"/>
                    </a:cxn>
                    <a:cxn ang="T7">
                      <a:pos x="T2" y="T3"/>
                    </a:cxn>
                    <a:cxn ang="T8">
                      <a:pos x="T4" y="T5"/>
                    </a:cxn>
                  </a:cxnLst>
                  <a:rect l="0" t="0" r="r" b="b"/>
                  <a:pathLst>
                    <a:path w="102" h="50">
                      <a:moveTo>
                        <a:pt x="102" y="50"/>
                      </a:moveTo>
                      <a:lnTo>
                        <a:pt x="52" y="0"/>
                      </a:lnTo>
                      <a:lnTo>
                        <a:pt x="0" y="5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07" name="Line 106"/>
                <p:cNvSpPr>
                  <a:spLocks noChangeShapeType="1"/>
                </p:cNvSpPr>
                <p:nvPr/>
              </p:nvSpPr>
              <p:spPr bwMode="auto">
                <a:xfrm>
                  <a:off x="3175001" y="3302001"/>
                  <a:ext cx="16192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08" name="Line 107"/>
                <p:cNvSpPr>
                  <a:spLocks noChangeShapeType="1"/>
                </p:cNvSpPr>
                <p:nvPr/>
              </p:nvSpPr>
              <p:spPr bwMode="auto">
                <a:xfrm>
                  <a:off x="3167063" y="3408363"/>
                  <a:ext cx="2413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146" name="组合 51"/>
              <p:cNvGrpSpPr>
                <a:grpSpLocks/>
              </p:cNvGrpSpPr>
              <p:nvPr/>
            </p:nvGrpSpPr>
            <p:grpSpPr bwMode="auto">
              <a:xfrm>
                <a:off x="8282374" y="5452456"/>
                <a:ext cx="823913" cy="652120"/>
                <a:chOff x="5594351" y="2927351"/>
                <a:chExt cx="1011238" cy="1011238"/>
              </a:xfrm>
            </p:grpSpPr>
            <p:sp>
              <p:nvSpPr>
                <p:cNvPr id="182" name="Freeform 28"/>
                <p:cNvSpPr>
                  <a:spLocks/>
                </p:cNvSpPr>
                <p:nvPr/>
              </p:nvSpPr>
              <p:spPr bwMode="auto">
                <a:xfrm>
                  <a:off x="6261101" y="3624263"/>
                  <a:ext cx="344488" cy="147638"/>
                </a:xfrm>
                <a:custGeom>
                  <a:avLst/>
                  <a:gdLst>
                    <a:gd name="T0" fmla="*/ 0 w 217"/>
                    <a:gd name="T1" fmla="*/ 0 h 93"/>
                    <a:gd name="T2" fmla="*/ 0 w 217"/>
                    <a:gd name="T3" fmla="*/ 2147483646 h 93"/>
                    <a:gd name="T4" fmla="*/ 2147483646 w 217"/>
                    <a:gd name="T5" fmla="*/ 2147483646 h 93"/>
                    <a:gd name="T6" fmla="*/ 2147483646 w 217"/>
                    <a:gd name="T7" fmla="*/ 2147483646 h 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7" h="93">
                      <a:moveTo>
                        <a:pt x="0" y="0"/>
                      </a:moveTo>
                      <a:lnTo>
                        <a:pt x="0" y="93"/>
                      </a:lnTo>
                      <a:lnTo>
                        <a:pt x="217" y="93"/>
                      </a:lnTo>
                      <a:lnTo>
                        <a:pt x="217" y="4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83" name="Freeform 29"/>
                <p:cNvSpPr>
                  <a:spLocks/>
                </p:cNvSpPr>
                <p:nvPr/>
              </p:nvSpPr>
              <p:spPr bwMode="auto">
                <a:xfrm>
                  <a:off x="6261101" y="3287713"/>
                  <a:ext cx="344488" cy="173038"/>
                </a:xfrm>
                <a:custGeom>
                  <a:avLst/>
                  <a:gdLst>
                    <a:gd name="T0" fmla="*/ 2147483646 w 217"/>
                    <a:gd name="T1" fmla="*/ 2147483646 h 109"/>
                    <a:gd name="T2" fmla="*/ 2147483646 w 217"/>
                    <a:gd name="T3" fmla="*/ 2147483646 h 109"/>
                    <a:gd name="T4" fmla="*/ 2147483646 w 217"/>
                    <a:gd name="T5" fmla="*/ 0 h 109"/>
                    <a:gd name="T6" fmla="*/ 0 w 217"/>
                    <a:gd name="T7" fmla="*/ 0 h 109"/>
                    <a:gd name="T8" fmla="*/ 0 w 217"/>
                    <a:gd name="T9" fmla="*/ 2147483646 h 1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09">
                      <a:moveTo>
                        <a:pt x="217" y="88"/>
                      </a:moveTo>
                      <a:lnTo>
                        <a:pt x="217" y="52"/>
                      </a:lnTo>
                      <a:lnTo>
                        <a:pt x="164" y="0"/>
                      </a:lnTo>
                      <a:lnTo>
                        <a:pt x="0" y="0"/>
                      </a:lnTo>
                      <a:lnTo>
                        <a:pt x="0" y="109"/>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84" name="Line 30"/>
                <p:cNvSpPr>
                  <a:spLocks noChangeShapeType="1"/>
                </p:cNvSpPr>
                <p:nvPr/>
              </p:nvSpPr>
              <p:spPr bwMode="auto">
                <a:xfrm>
                  <a:off x="5597526" y="3548063"/>
                  <a:ext cx="814388"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5" name="Freeform 31"/>
                <p:cNvSpPr>
                  <a:spLocks/>
                </p:cNvSpPr>
                <p:nvPr/>
              </p:nvSpPr>
              <p:spPr bwMode="auto">
                <a:xfrm>
                  <a:off x="6354763" y="3468688"/>
                  <a:ext cx="76200" cy="155575"/>
                </a:xfrm>
                <a:custGeom>
                  <a:avLst/>
                  <a:gdLst>
                    <a:gd name="T0" fmla="*/ 0 w 48"/>
                    <a:gd name="T1" fmla="*/ 0 h 98"/>
                    <a:gd name="T2" fmla="*/ 2147483646 w 48"/>
                    <a:gd name="T3" fmla="*/ 2147483646 h 98"/>
                    <a:gd name="T4" fmla="*/ 0 w 48"/>
                    <a:gd name="T5" fmla="*/ 2147483646 h 98"/>
                    <a:gd name="T6" fmla="*/ 0 60000 65536"/>
                    <a:gd name="T7" fmla="*/ 0 60000 65536"/>
                    <a:gd name="T8" fmla="*/ 0 60000 65536"/>
                  </a:gdLst>
                  <a:ahLst/>
                  <a:cxnLst>
                    <a:cxn ang="T6">
                      <a:pos x="T0" y="T1"/>
                    </a:cxn>
                    <a:cxn ang="T7">
                      <a:pos x="T2" y="T3"/>
                    </a:cxn>
                    <a:cxn ang="T8">
                      <a:pos x="T4" y="T5"/>
                    </a:cxn>
                  </a:cxnLst>
                  <a:rect l="0" t="0" r="r" b="b"/>
                  <a:pathLst>
                    <a:path w="48" h="98">
                      <a:moveTo>
                        <a:pt x="0" y="0"/>
                      </a:moveTo>
                      <a:lnTo>
                        <a:pt x="48" y="48"/>
                      </a:lnTo>
                      <a:lnTo>
                        <a:pt x="0" y="98"/>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86" name="Line 32"/>
                <p:cNvSpPr>
                  <a:spLocks noChangeShapeType="1"/>
                </p:cNvSpPr>
                <p:nvPr/>
              </p:nvSpPr>
              <p:spPr bwMode="auto">
                <a:xfrm>
                  <a:off x="5684838" y="3162301"/>
                  <a:ext cx="19367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7" name="Line 33"/>
                <p:cNvSpPr>
                  <a:spLocks noChangeShapeType="1"/>
                </p:cNvSpPr>
                <p:nvPr/>
              </p:nvSpPr>
              <p:spPr bwMode="auto">
                <a:xfrm>
                  <a:off x="5676901" y="3305176"/>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8" name="Line 34"/>
                <p:cNvSpPr>
                  <a:spLocks noChangeShapeType="1"/>
                </p:cNvSpPr>
                <p:nvPr/>
              </p:nvSpPr>
              <p:spPr bwMode="auto">
                <a:xfrm>
                  <a:off x="5676901" y="3738563"/>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89" name="Freeform 35"/>
                <p:cNvSpPr>
                  <a:spLocks/>
                </p:cNvSpPr>
                <p:nvPr/>
              </p:nvSpPr>
              <p:spPr bwMode="auto">
                <a:xfrm>
                  <a:off x="5594351" y="2927351"/>
                  <a:ext cx="773113" cy="1011238"/>
                </a:xfrm>
                <a:custGeom>
                  <a:avLst/>
                  <a:gdLst>
                    <a:gd name="T0" fmla="*/ 2147483646 w 487"/>
                    <a:gd name="T1" fmla="*/ 2147483646 h 637"/>
                    <a:gd name="T2" fmla="*/ 2147483646 w 487"/>
                    <a:gd name="T3" fmla="*/ 2147483646 h 637"/>
                    <a:gd name="T4" fmla="*/ 2147483646 w 487"/>
                    <a:gd name="T5" fmla="*/ 0 h 637"/>
                    <a:gd name="T6" fmla="*/ 0 w 487"/>
                    <a:gd name="T7" fmla="*/ 0 h 637"/>
                    <a:gd name="T8" fmla="*/ 0 w 487"/>
                    <a:gd name="T9" fmla="*/ 2147483646 h 637"/>
                    <a:gd name="T10" fmla="*/ 2147483646 w 487"/>
                    <a:gd name="T11" fmla="*/ 2147483646 h 637"/>
                    <a:gd name="T12" fmla="*/ 2147483646 w 487"/>
                    <a:gd name="T13" fmla="*/ 2147483646 h 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87" h="637">
                      <a:moveTo>
                        <a:pt x="487" y="169"/>
                      </a:moveTo>
                      <a:lnTo>
                        <a:pt x="487" y="110"/>
                      </a:lnTo>
                      <a:lnTo>
                        <a:pt x="379" y="0"/>
                      </a:lnTo>
                      <a:lnTo>
                        <a:pt x="0" y="0"/>
                      </a:lnTo>
                      <a:lnTo>
                        <a:pt x="0" y="637"/>
                      </a:lnTo>
                      <a:lnTo>
                        <a:pt x="487" y="637"/>
                      </a:lnTo>
                      <a:lnTo>
                        <a:pt x="487" y="587"/>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190" name="Freeform 36"/>
                <p:cNvSpPr>
                  <a:spLocks/>
                </p:cNvSpPr>
                <p:nvPr/>
              </p:nvSpPr>
              <p:spPr bwMode="auto">
                <a:xfrm>
                  <a:off x="6181726" y="2935288"/>
                  <a:ext cx="173038" cy="192088"/>
                </a:xfrm>
                <a:custGeom>
                  <a:avLst/>
                  <a:gdLst>
                    <a:gd name="T0" fmla="*/ 0 w 109"/>
                    <a:gd name="T1" fmla="*/ 0 h 121"/>
                    <a:gd name="T2" fmla="*/ 0 w 109"/>
                    <a:gd name="T3" fmla="*/ 2147483646 h 121"/>
                    <a:gd name="T4" fmla="*/ 2147483646 w 109"/>
                    <a:gd name="T5" fmla="*/ 2147483646 h 121"/>
                    <a:gd name="T6" fmla="*/ 0 60000 65536"/>
                    <a:gd name="T7" fmla="*/ 0 60000 65536"/>
                    <a:gd name="T8" fmla="*/ 0 60000 65536"/>
                  </a:gdLst>
                  <a:ahLst/>
                  <a:cxnLst>
                    <a:cxn ang="T6">
                      <a:pos x="T0" y="T1"/>
                    </a:cxn>
                    <a:cxn ang="T7">
                      <a:pos x="T2" y="T3"/>
                    </a:cxn>
                    <a:cxn ang="T8">
                      <a:pos x="T4" y="T5"/>
                    </a:cxn>
                  </a:cxnLst>
                  <a:rect l="0" t="0" r="r" b="b"/>
                  <a:pathLst>
                    <a:path w="109" h="121">
                      <a:moveTo>
                        <a:pt x="0" y="0"/>
                      </a:moveTo>
                      <a:lnTo>
                        <a:pt x="0" y="121"/>
                      </a:lnTo>
                      <a:lnTo>
                        <a:pt x="109" y="12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147" name="TextBox 178"/>
              <p:cNvSpPr txBox="1">
                <a:spLocks noChangeArrowheads="1"/>
              </p:cNvSpPr>
              <p:nvPr/>
            </p:nvSpPr>
            <p:spPr bwMode="auto">
              <a:xfrm>
                <a:off x="5472189" y="5778808"/>
                <a:ext cx="1716088" cy="392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NRF</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48" name="TextBox 387"/>
              <p:cNvSpPr txBox="1"/>
              <p:nvPr/>
            </p:nvSpPr>
            <p:spPr>
              <a:xfrm>
                <a:off x="8172450" y="2930516"/>
                <a:ext cx="914400" cy="266039"/>
              </a:xfrm>
              <a:prstGeom prst="rect">
                <a:avLst/>
              </a:prstGeom>
              <a:noFill/>
            </p:spPr>
            <p:txBody>
              <a:bodyPr lIns="80584" tIns="40293" rIns="80584" bIns="40293">
                <a:spAutoFit/>
              </a:bodyPr>
              <a:lstStyle/>
              <a:p>
                <a:pPr algn="ctr" defTabSz="913167" eaLnBrk="1" fontAlgn="auto">
                  <a:spcBef>
                    <a:spcPts val="0"/>
                  </a:spcBef>
                  <a:spcAft>
                    <a:spcPts val="0"/>
                  </a:spcAft>
                  <a:defRPr/>
                </a:pPr>
                <a:r>
                  <a:rPr lang="en-US" altLang="zh-CN" sz="1200" kern="0" dirty="0" smtClean="0">
                    <a:solidFill>
                      <a:prstClr val="black"/>
                    </a:solidFill>
                    <a:latin typeface="微软雅黑" pitchFamily="34" charset="-122"/>
                    <a:ea typeface="微软雅黑" pitchFamily="34" charset="-122"/>
                    <a:cs typeface="+mn-cs"/>
                    <a:sym typeface="Calibri"/>
                  </a:rPr>
                  <a:t>OAM</a:t>
                </a:r>
                <a:endParaRPr lang="zh-CN" altLang="en-US" sz="1200" kern="0" dirty="0">
                  <a:solidFill>
                    <a:prstClr val="black"/>
                  </a:solidFill>
                  <a:latin typeface="微软雅黑" pitchFamily="34" charset="-122"/>
                  <a:ea typeface="微软雅黑" pitchFamily="34" charset="-122"/>
                  <a:cs typeface="+mn-cs"/>
                  <a:sym typeface="Calibri"/>
                </a:endParaRPr>
              </a:p>
            </p:txBody>
          </p:sp>
          <p:sp>
            <p:nvSpPr>
              <p:cNvPr id="149" name="Freeform 95"/>
              <p:cNvSpPr>
                <a:spLocks noEditPoints="1"/>
              </p:cNvSpPr>
              <p:nvPr/>
            </p:nvSpPr>
            <p:spPr bwMode="auto">
              <a:xfrm>
                <a:off x="8186738" y="2191698"/>
                <a:ext cx="852487" cy="669711"/>
              </a:xfrm>
              <a:custGeom>
                <a:avLst/>
                <a:gdLst>
                  <a:gd name="T0" fmla="*/ 1986 w 2635"/>
                  <a:gd name="T1" fmla="*/ 2250 h 2628"/>
                  <a:gd name="T2" fmla="*/ 2205 w 2635"/>
                  <a:gd name="T3" fmla="*/ 2254 h 2628"/>
                  <a:gd name="T4" fmla="*/ 2089 w 2635"/>
                  <a:gd name="T5" fmla="*/ 2363 h 2628"/>
                  <a:gd name="T6" fmla="*/ 1612 w 2635"/>
                  <a:gd name="T7" fmla="*/ 2250 h 2628"/>
                  <a:gd name="T8" fmla="*/ 1832 w 2635"/>
                  <a:gd name="T9" fmla="*/ 2254 h 2628"/>
                  <a:gd name="T10" fmla="*/ 1716 w 2635"/>
                  <a:gd name="T11" fmla="*/ 2363 h 2628"/>
                  <a:gd name="T12" fmla="*/ 1039 w 2635"/>
                  <a:gd name="T13" fmla="*/ 2146 h 2628"/>
                  <a:gd name="T14" fmla="*/ 383 w 2635"/>
                  <a:gd name="T15" fmla="*/ 2363 h 2628"/>
                  <a:gd name="T16" fmla="*/ 207 w 2635"/>
                  <a:gd name="T17" fmla="*/ 1883 h 2628"/>
                  <a:gd name="T18" fmla="*/ 10 w 2635"/>
                  <a:gd name="T19" fmla="*/ 2495 h 2628"/>
                  <a:gd name="T20" fmla="*/ 151 w 2635"/>
                  <a:gd name="T21" fmla="*/ 2626 h 2628"/>
                  <a:gd name="T22" fmla="*/ 2583 w 2635"/>
                  <a:gd name="T23" fmla="*/ 2589 h 2628"/>
                  <a:gd name="T24" fmla="*/ 2626 w 2635"/>
                  <a:gd name="T25" fmla="*/ 1883 h 2628"/>
                  <a:gd name="T26" fmla="*/ 2094 w 2635"/>
                  <a:gd name="T27" fmla="*/ 486 h 2628"/>
                  <a:gd name="T28" fmla="*/ 2078 w 2635"/>
                  <a:gd name="T29" fmla="*/ 268 h 2628"/>
                  <a:gd name="T30" fmla="*/ 2094 w 2635"/>
                  <a:gd name="T31" fmla="*/ 486 h 2628"/>
                  <a:gd name="T32" fmla="*/ 1612 w 2635"/>
                  <a:gd name="T33" fmla="*/ 433 h 2628"/>
                  <a:gd name="T34" fmla="*/ 1739 w 2635"/>
                  <a:gd name="T35" fmla="*/ 271 h 2628"/>
                  <a:gd name="T36" fmla="*/ 1801 w 2635"/>
                  <a:gd name="T37" fmla="*/ 453 h 2628"/>
                  <a:gd name="T38" fmla="*/ 383 w 2635"/>
                  <a:gd name="T39" fmla="*/ 266 h 2628"/>
                  <a:gd name="T40" fmla="*/ 1039 w 2635"/>
                  <a:gd name="T41" fmla="*/ 486 h 2628"/>
                  <a:gd name="T42" fmla="*/ 383 w 2635"/>
                  <a:gd name="T43" fmla="*/ 266 h 2628"/>
                  <a:gd name="T44" fmla="*/ 210 w 2635"/>
                  <a:gd name="T45" fmla="*/ 4 h 2628"/>
                  <a:gd name="T46" fmla="*/ 13 w 2635"/>
                  <a:gd name="T47" fmla="*/ 748 h 2628"/>
                  <a:gd name="T48" fmla="*/ 2635 w 2635"/>
                  <a:gd name="T49" fmla="*/ 188 h 2628"/>
                  <a:gd name="T50" fmla="*/ 383 w 2635"/>
                  <a:gd name="T51" fmla="*/ 1228 h 2628"/>
                  <a:gd name="T52" fmla="*/ 1039 w 2635"/>
                  <a:gd name="T53" fmla="*/ 1446 h 2628"/>
                  <a:gd name="T54" fmla="*/ 383 w 2635"/>
                  <a:gd name="T55" fmla="*/ 1228 h 2628"/>
                  <a:gd name="T56" fmla="*/ 1819 w 2635"/>
                  <a:gd name="T57" fmla="*/ 1294 h 2628"/>
                  <a:gd name="T58" fmla="*/ 1670 w 2635"/>
                  <a:gd name="T59" fmla="*/ 1438 h 2628"/>
                  <a:gd name="T60" fmla="*/ 1711 w 2635"/>
                  <a:gd name="T61" fmla="*/ 1228 h 2628"/>
                  <a:gd name="T62" fmla="*/ 2205 w 2635"/>
                  <a:gd name="T63" fmla="*/ 1333 h 2628"/>
                  <a:gd name="T64" fmla="*/ 1973 w 2635"/>
                  <a:gd name="T65" fmla="*/ 1341 h 2628"/>
                  <a:gd name="T66" fmla="*/ 10 w 2635"/>
                  <a:gd name="T67" fmla="*/ 1708 h 2628"/>
                  <a:gd name="T68" fmla="*/ 2622 w 2635"/>
                  <a:gd name="T69" fmla="*/ 966 h 2628"/>
                  <a:gd name="T70" fmla="*/ 10 w 2635"/>
                  <a:gd name="T71" fmla="*/ 1708 h 2628"/>
                  <a:gd name="T72" fmla="*/ 10 w 2635"/>
                  <a:gd name="T73" fmla="*/ 1708 h 2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35" h="2628">
                    <a:moveTo>
                      <a:pt x="2089" y="2363"/>
                    </a:moveTo>
                    <a:cubicBezTo>
                      <a:pt x="2029" y="2360"/>
                      <a:pt x="1984" y="2309"/>
                      <a:pt x="1986" y="2250"/>
                    </a:cubicBezTo>
                    <a:cubicBezTo>
                      <a:pt x="1988" y="2190"/>
                      <a:pt x="2038" y="2143"/>
                      <a:pt x="2098" y="2144"/>
                    </a:cubicBezTo>
                    <a:cubicBezTo>
                      <a:pt x="2157" y="2145"/>
                      <a:pt x="2205" y="2194"/>
                      <a:pt x="2205" y="2254"/>
                    </a:cubicBezTo>
                    <a:cubicBezTo>
                      <a:pt x="2205" y="2284"/>
                      <a:pt x="2192" y="2312"/>
                      <a:pt x="2170" y="2333"/>
                    </a:cubicBezTo>
                    <a:cubicBezTo>
                      <a:pt x="2149" y="2354"/>
                      <a:pt x="2119" y="2365"/>
                      <a:pt x="2089" y="2363"/>
                    </a:cubicBezTo>
                    <a:moveTo>
                      <a:pt x="1716" y="2363"/>
                    </a:moveTo>
                    <a:cubicBezTo>
                      <a:pt x="1656" y="2360"/>
                      <a:pt x="1610" y="2309"/>
                      <a:pt x="1612" y="2250"/>
                    </a:cubicBezTo>
                    <a:cubicBezTo>
                      <a:pt x="1615" y="2190"/>
                      <a:pt x="1664" y="2143"/>
                      <a:pt x="1724" y="2144"/>
                    </a:cubicBezTo>
                    <a:cubicBezTo>
                      <a:pt x="1784" y="2145"/>
                      <a:pt x="1832" y="2194"/>
                      <a:pt x="1832" y="2254"/>
                    </a:cubicBezTo>
                    <a:cubicBezTo>
                      <a:pt x="1831" y="2284"/>
                      <a:pt x="1819" y="2312"/>
                      <a:pt x="1797" y="2333"/>
                    </a:cubicBezTo>
                    <a:cubicBezTo>
                      <a:pt x="1775" y="2354"/>
                      <a:pt x="1746" y="2365"/>
                      <a:pt x="1716" y="2363"/>
                    </a:cubicBezTo>
                    <a:close/>
                    <a:moveTo>
                      <a:pt x="383" y="2146"/>
                    </a:moveTo>
                    <a:cubicBezTo>
                      <a:pt x="1039" y="2146"/>
                      <a:pt x="1039" y="2146"/>
                      <a:pt x="1039" y="2146"/>
                    </a:cubicBezTo>
                    <a:cubicBezTo>
                      <a:pt x="1039" y="2363"/>
                      <a:pt x="1039" y="2363"/>
                      <a:pt x="1039" y="2363"/>
                    </a:cubicBezTo>
                    <a:cubicBezTo>
                      <a:pt x="383" y="2363"/>
                      <a:pt x="383" y="2363"/>
                      <a:pt x="383" y="2363"/>
                    </a:cubicBezTo>
                    <a:lnTo>
                      <a:pt x="383" y="2146"/>
                    </a:lnTo>
                    <a:close/>
                    <a:moveTo>
                      <a:pt x="207" y="1883"/>
                    </a:moveTo>
                    <a:cubicBezTo>
                      <a:pt x="10" y="1883"/>
                      <a:pt x="10" y="1883"/>
                      <a:pt x="10" y="1883"/>
                    </a:cubicBezTo>
                    <a:cubicBezTo>
                      <a:pt x="10" y="2495"/>
                      <a:pt x="10" y="2495"/>
                      <a:pt x="10" y="2495"/>
                    </a:cubicBezTo>
                    <a:cubicBezTo>
                      <a:pt x="10" y="2531"/>
                      <a:pt x="26" y="2566"/>
                      <a:pt x="52" y="2590"/>
                    </a:cubicBezTo>
                    <a:cubicBezTo>
                      <a:pt x="79" y="2615"/>
                      <a:pt x="115" y="2628"/>
                      <a:pt x="151" y="2626"/>
                    </a:cubicBezTo>
                    <a:cubicBezTo>
                      <a:pt x="2486" y="2626"/>
                      <a:pt x="2486" y="2626"/>
                      <a:pt x="2486" y="2626"/>
                    </a:cubicBezTo>
                    <a:cubicBezTo>
                      <a:pt x="2522" y="2627"/>
                      <a:pt x="2557" y="2614"/>
                      <a:pt x="2583" y="2589"/>
                    </a:cubicBezTo>
                    <a:cubicBezTo>
                      <a:pt x="2610" y="2565"/>
                      <a:pt x="2625" y="2531"/>
                      <a:pt x="2626" y="2495"/>
                    </a:cubicBezTo>
                    <a:cubicBezTo>
                      <a:pt x="2626" y="1883"/>
                      <a:pt x="2626" y="1883"/>
                      <a:pt x="2626" y="1883"/>
                    </a:cubicBezTo>
                    <a:lnTo>
                      <a:pt x="207" y="1883"/>
                    </a:lnTo>
                    <a:close/>
                    <a:moveTo>
                      <a:pt x="2094" y="486"/>
                    </a:moveTo>
                    <a:cubicBezTo>
                      <a:pt x="2030" y="491"/>
                      <a:pt x="1974" y="444"/>
                      <a:pt x="1966" y="381"/>
                    </a:cubicBezTo>
                    <a:cubicBezTo>
                      <a:pt x="1969" y="320"/>
                      <a:pt x="2017" y="271"/>
                      <a:pt x="2078" y="268"/>
                    </a:cubicBezTo>
                    <a:cubicBezTo>
                      <a:pt x="2139" y="267"/>
                      <a:pt x="2191" y="312"/>
                      <a:pt x="2199" y="373"/>
                    </a:cubicBezTo>
                    <a:cubicBezTo>
                      <a:pt x="2198" y="432"/>
                      <a:pt x="2153" y="481"/>
                      <a:pt x="2094" y="486"/>
                    </a:cubicBezTo>
                    <a:close/>
                    <a:moveTo>
                      <a:pt x="1720" y="486"/>
                    </a:moveTo>
                    <a:cubicBezTo>
                      <a:pt x="1678" y="487"/>
                      <a:pt x="1637" y="468"/>
                      <a:pt x="1612" y="433"/>
                    </a:cubicBezTo>
                    <a:cubicBezTo>
                      <a:pt x="1591" y="400"/>
                      <a:pt x="1591" y="357"/>
                      <a:pt x="1612" y="324"/>
                    </a:cubicBezTo>
                    <a:cubicBezTo>
                      <a:pt x="1639" y="281"/>
                      <a:pt x="1690" y="260"/>
                      <a:pt x="1739" y="271"/>
                    </a:cubicBezTo>
                    <a:cubicBezTo>
                      <a:pt x="1788" y="281"/>
                      <a:pt x="1825" y="321"/>
                      <a:pt x="1832" y="371"/>
                    </a:cubicBezTo>
                    <a:cubicBezTo>
                      <a:pt x="1834" y="402"/>
                      <a:pt x="1823" y="431"/>
                      <a:pt x="1801" y="453"/>
                    </a:cubicBezTo>
                    <a:cubicBezTo>
                      <a:pt x="1780" y="475"/>
                      <a:pt x="1751" y="487"/>
                      <a:pt x="1720" y="486"/>
                    </a:cubicBezTo>
                    <a:close/>
                    <a:moveTo>
                      <a:pt x="383" y="266"/>
                    </a:moveTo>
                    <a:cubicBezTo>
                      <a:pt x="1039" y="266"/>
                      <a:pt x="1039" y="266"/>
                      <a:pt x="1039" y="266"/>
                    </a:cubicBezTo>
                    <a:cubicBezTo>
                      <a:pt x="1039" y="486"/>
                      <a:pt x="1039" y="486"/>
                      <a:pt x="1039" y="486"/>
                    </a:cubicBezTo>
                    <a:cubicBezTo>
                      <a:pt x="383" y="486"/>
                      <a:pt x="383" y="486"/>
                      <a:pt x="383" y="486"/>
                    </a:cubicBezTo>
                    <a:lnTo>
                      <a:pt x="383" y="266"/>
                    </a:lnTo>
                    <a:close/>
                    <a:moveTo>
                      <a:pt x="2430" y="4"/>
                    </a:moveTo>
                    <a:cubicBezTo>
                      <a:pt x="210" y="4"/>
                      <a:pt x="210" y="4"/>
                      <a:pt x="210" y="4"/>
                    </a:cubicBezTo>
                    <a:cubicBezTo>
                      <a:pt x="105" y="1"/>
                      <a:pt x="18" y="83"/>
                      <a:pt x="13" y="188"/>
                    </a:cubicBezTo>
                    <a:cubicBezTo>
                      <a:pt x="13" y="748"/>
                      <a:pt x="13" y="748"/>
                      <a:pt x="13" y="748"/>
                    </a:cubicBezTo>
                    <a:cubicBezTo>
                      <a:pt x="2635" y="748"/>
                      <a:pt x="2635" y="748"/>
                      <a:pt x="2635" y="748"/>
                    </a:cubicBezTo>
                    <a:cubicBezTo>
                      <a:pt x="2635" y="188"/>
                      <a:pt x="2635" y="188"/>
                      <a:pt x="2635" y="188"/>
                    </a:cubicBezTo>
                    <a:cubicBezTo>
                      <a:pt x="2627" y="81"/>
                      <a:pt x="2536" y="0"/>
                      <a:pt x="2430" y="4"/>
                    </a:cubicBezTo>
                    <a:close/>
                    <a:moveTo>
                      <a:pt x="383" y="1228"/>
                    </a:moveTo>
                    <a:cubicBezTo>
                      <a:pt x="1039" y="1228"/>
                      <a:pt x="1039" y="1228"/>
                      <a:pt x="1039" y="1228"/>
                    </a:cubicBezTo>
                    <a:cubicBezTo>
                      <a:pt x="1039" y="1446"/>
                      <a:pt x="1039" y="1446"/>
                      <a:pt x="1039" y="1446"/>
                    </a:cubicBezTo>
                    <a:cubicBezTo>
                      <a:pt x="383" y="1446"/>
                      <a:pt x="383" y="1446"/>
                      <a:pt x="383" y="1446"/>
                    </a:cubicBezTo>
                    <a:lnTo>
                      <a:pt x="383" y="1228"/>
                    </a:lnTo>
                    <a:close/>
                    <a:moveTo>
                      <a:pt x="1711" y="1228"/>
                    </a:moveTo>
                    <a:cubicBezTo>
                      <a:pt x="1756" y="1227"/>
                      <a:pt x="1798" y="1253"/>
                      <a:pt x="1819" y="1294"/>
                    </a:cubicBezTo>
                    <a:cubicBezTo>
                      <a:pt x="1838" y="1334"/>
                      <a:pt x="1828" y="1381"/>
                      <a:pt x="1796" y="1412"/>
                    </a:cubicBezTo>
                    <a:cubicBezTo>
                      <a:pt x="1761" y="1441"/>
                      <a:pt x="1713" y="1451"/>
                      <a:pt x="1670" y="1438"/>
                    </a:cubicBezTo>
                    <a:cubicBezTo>
                      <a:pt x="1627" y="1422"/>
                      <a:pt x="1597" y="1383"/>
                      <a:pt x="1594" y="1338"/>
                    </a:cubicBezTo>
                    <a:cubicBezTo>
                      <a:pt x="1599" y="1276"/>
                      <a:pt x="1649" y="1229"/>
                      <a:pt x="1711" y="1228"/>
                    </a:cubicBezTo>
                    <a:close/>
                    <a:moveTo>
                      <a:pt x="2084" y="1228"/>
                    </a:moveTo>
                    <a:cubicBezTo>
                      <a:pt x="2145" y="1227"/>
                      <a:pt x="2198" y="1272"/>
                      <a:pt x="2205" y="1333"/>
                    </a:cubicBezTo>
                    <a:cubicBezTo>
                      <a:pt x="2203" y="1394"/>
                      <a:pt x="2155" y="1443"/>
                      <a:pt x="2094" y="1446"/>
                    </a:cubicBezTo>
                    <a:cubicBezTo>
                      <a:pt x="2033" y="1447"/>
                      <a:pt x="1980" y="1402"/>
                      <a:pt x="1973" y="1341"/>
                    </a:cubicBezTo>
                    <a:cubicBezTo>
                      <a:pt x="1974" y="1280"/>
                      <a:pt x="2023" y="1230"/>
                      <a:pt x="2084" y="1228"/>
                    </a:cubicBezTo>
                    <a:close/>
                    <a:moveTo>
                      <a:pt x="10" y="1708"/>
                    </a:moveTo>
                    <a:cubicBezTo>
                      <a:pt x="2622" y="1708"/>
                      <a:pt x="2622" y="1708"/>
                      <a:pt x="2622" y="1708"/>
                    </a:cubicBezTo>
                    <a:cubicBezTo>
                      <a:pt x="2622" y="966"/>
                      <a:pt x="2622" y="966"/>
                      <a:pt x="2622" y="966"/>
                    </a:cubicBezTo>
                    <a:cubicBezTo>
                      <a:pt x="0" y="966"/>
                      <a:pt x="0" y="966"/>
                      <a:pt x="0" y="966"/>
                    </a:cubicBezTo>
                    <a:lnTo>
                      <a:pt x="10" y="1708"/>
                    </a:lnTo>
                    <a:close/>
                    <a:moveTo>
                      <a:pt x="10" y="1708"/>
                    </a:moveTo>
                    <a:cubicBezTo>
                      <a:pt x="10" y="1708"/>
                      <a:pt x="10" y="1708"/>
                      <a:pt x="10" y="1708"/>
                    </a:cubicBezTo>
                  </a:path>
                </a:pathLst>
              </a:custGeom>
              <a:solidFill>
                <a:srgbClr val="A6A6A6"/>
              </a:solid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50" name="TextBox 178"/>
              <p:cNvSpPr txBox="1">
                <a:spLocks noChangeArrowheads="1"/>
              </p:cNvSpPr>
              <p:nvPr/>
            </p:nvSpPr>
            <p:spPr bwMode="auto">
              <a:xfrm>
                <a:off x="7037388" y="2880256"/>
                <a:ext cx="842962" cy="34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a:lnSpc>
                    <a:spcPct val="100000"/>
                  </a:lnSpc>
                  <a:spcBef>
                    <a:spcPct val="0"/>
                  </a:spcBef>
                  <a:buFontTx/>
                  <a:buNone/>
                </a:pPr>
                <a:r>
                  <a:rPr lang="en-US" altLang="zh-CN" sz="1200" dirty="0" smtClean="0">
                    <a:latin typeface="微软雅黑" panose="020B0503020204020204" pitchFamily="34" charset="-122"/>
                    <a:ea typeface="微软雅黑" panose="020B0503020204020204" pitchFamily="34" charset="-122"/>
                    <a:sym typeface="Calibri" panose="020F0502020204030204" pitchFamily="34" charset="0"/>
                  </a:rPr>
                  <a:t>IDS</a:t>
                </a:r>
                <a:endParaRPr lang="en-US" altLang="zh-CN" sz="1200" dirty="0">
                  <a:latin typeface="微软雅黑" panose="020B0503020204020204" pitchFamily="34" charset="-122"/>
                  <a:ea typeface="微软雅黑" panose="020B0503020204020204" pitchFamily="34" charset="-122"/>
                  <a:sym typeface="Calibri" panose="020F0502020204030204" pitchFamily="34" charset="0"/>
                </a:endParaRPr>
              </a:p>
            </p:txBody>
          </p:sp>
          <p:grpSp>
            <p:nvGrpSpPr>
              <p:cNvPr id="151" name="组合 150"/>
              <p:cNvGrpSpPr/>
              <p:nvPr/>
            </p:nvGrpSpPr>
            <p:grpSpPr>
              <a:xfrm>
                <a:off x="6982668" y="2207565"/>
                <a:ext cx="785852" cy="612378"/>
                <a:chOff x="913930" y="1196752"/>
                <a:chExt cx="729776" cy="718492"/>
              </a:xfrm>
              <a:solidFill>
                <a:srgbClr val="A6A6A6"/>
              </a:solidFill>
            </p:grpSpPr>
            <p:sp>
              <p:nvSpPr>
                <p:cNvPr id="172" name="Line 9"/>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3" name="Line 10"/>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4" name="Freeform 11"/>
                <p:cNvSpPr>
                  <a:spLocks noEditPoints="1"/>
                </p:cNvSpPr>
                <p:nvPr/>
              </p:nvSpPr>
              <p:spPr bwMode="auto">
                <a:xfrm>
                  <a:off x="913930" y="1196752"/>
                  <a:ext cx="729776" cy="718492"/>
                </a:xfrm>
                <a:custGeom>
                  <a:avLst/>
                  <a:gdLst>
                    <a:gd name="T0" fmla="*/ 64 w 2393"/>
                    <a:gd name="T1" fmla="*/ 1029 h 2364"/>
                    <a:gd name="T2" fmla="*/ 0 w 2393"/>
                    <a:gd name="T3" fmla="*/ 1061 h 2364"/>
                    <a:gd name="T4" fmla="*/ 64 w 2393"/>
                    <a:gd name="T5" fmla="*/ 1221 h 2364"/>
                    <a:gd name="T6" fmla="*/ 0 w 2393"/>
                    <a:gd name="T7" fmla="*/ 1189 h 2364"/>
                    <a:gd name="T8" fmla="*/ 32 w 2393"/>
                    <a:gd name="T9" fmla="*/ 1573 h 2364"/>
                    <a:gd name="T10" fmla="*/ 32 w 2393"/>
                    <a:gd name="T11" fmla="*/ 1477 h 2364"/>
                    <a:gd name="T12" fmla="*/ 32 w 2393"/>
                    <a:gd name="T13" fmla="*/ 1573 h 2364"/>
                    <a:gd name="T14" fmla="*/ 64 w 2393"/>
                    <a:gd name="T15" fmla="*/ 1349 h 2364"/>
                    <a:gd name="T16" fmla="*/ 0 w 2393"/>
                    <a:gd name="T17" fmla="*/ 1381 h 2364"/>
                    <a:gd name="T18" fmla="*/ 64 w 2393"/>
                    <a:gd name="T19" fmla="*/ 581 h 2364"/>
                    <a:gd name="T20" fmla="*/ 0 w 2393"/>
                    <a:gd name="T21" fmla="*/ 549 h 2364"/>
                    <a:gd name="T22" fmla="*/ 32 w 2393"/>
                    <a:gd name="T23" fmla="*/ 773 h 2364"/>
                    <a:gd name="T24" fmla="*/ 32 w 2393"/>
                    <a:gd name="T25" fmla="*/ 677 h 2364"/>
                    <a:gd name="T26" fmla="*/ 32 w 2393"/>
                    <a:gd name="T27" fmla="*/ 773 h 2364"/>
                    <a:gd name="T28" fmla="*/ 64 w 2393"/>
                    <a:gd name="T29" fmla="*/ 421 h 2364"/>
                    <a:gd name="T30" fmla="*/ 5 w 2393"/>
                    <a:gd name="T31" fmla="*/ 382 h 2364"/>
                    <a:gd name="T32" fmla="*/ 32 w 2393"/>
                    <a:gd name="T33" fmla="*/ 1733 h 2364"/>
                    <a:gd name="T34" fmla="*/ 32 w 2393"/>
                    <a:gd name="T35" fmla="*/ 1637 h 2364"/>
                    <a:gd name="T36" fmla="*/ 32 w 2393"/>
                    <a:gd name="T37" fmla="*/ 1733 h 2364"/>
                    <a:gd name="T38" fmla="*/ 64 w 2393"/>
                    <a:gd name="T39" fmla="*/ 869 h 2364"/>
                    <a:gd name="T40" fmla="*/ 0 w 2393"/>
                    <a:gd name="T41" fmla="*/ 901 h 2364"/>
                    <a:gd name="T42" fmla="*/ 64 w 2393"/>
                    <a:gd name="T43" fmla="*/ 1861 h 2364"/>
                    <a:gd name="T44" fmla="*/ 0 w 2393"/>
                    <a:gd name="T45" fmla="*/ 1829 h 2364"/>
                    <a:gd name="T46" fmla="*/ 298 w 2393"/>
                    <a:gd name="T47" fmla="*/ 232 h 2364"/>
                    <a:gd name="T48" fmla="*/ 266 w 2393"/>
                    <a:gd name="T49" fmla="*/ 296 h 2364"/>
                    <a:gd name="T50" fmla="*/ 298 w 2393"/>
                    <a:gd name="T51" fmla="*/ 232 h 2364"/>
                    <a:gd name="T52" fmla="*/ 380 w 2393"/>
                    <a:gd name="T53" fmla="*/ 2160 h 2364"/>
                    <a:gd name="T54" fmla="*/ 476 w 2393"/>
                    <a:gd name="T55" fmla="*/ 2160 h 2364"/>
                    <a:gd name="T56" fmla="*/ 252 w 2393"/>
                    <a:gd name="T57" fmla="*/ 2128 h 2364"/>
                    <a:gd name="T58" fmla="*/ 284 w 2393"/>
                    <a:gd name="T59" fmla="*/ 2192 h 2364"/>
                    <a:gd name="T60" fmla="*/ 128 w 2393"/>
                    <a:gd name="T61" fmla="*/ 245 h 2364"/>
                    <a:gd name="T62" fmla="*/ 110 w 2393"/>
                    <a:gd name="T63" fmla="*/ 321 h 2364"/>
                    <a:gd name="T64" fmla="*/ 169 w 2393"/>
                    <a:gd name="T65" fmla="*/ 264 h 2364"/>
                    <a:gd name="T66" fmla="*/ 64 w 2393"/>
                    <a:gd name="T67" fmla="*/ 1989 h 2364"/>
                    <a:gd name="T68" fmla="*/ 0 w 2393"/>
                    <a:gd name="T69" fmla="*/ 2000 h 2364"/>
                    <a:gd name="T70" fmla="*/ 38 w 2393"/>
                    <a:gd name="T71" fmla="*/ 2052 h 2364"/>
                    <a:gd name="T72" fmla="*/ 140 w 2393"/>
                    <a:gd name="T73" fmla="*/ 2114 h 2364"/>
                    <a:gd name="T74" fmla="*/ 80 w 2393"/>
                    <a:gd name="T75" fmla="*/ 2153 h 2364"/>
                    <a:gd name="T76" fmla="*/ 155 w 2393"/>
                    <a:gd name="T77" fmla="*/ 2157 h 2364"/>
                    <a:gd name="T78" fmla="*/ 1767 w 2393"/>
                    <a:gd name="T79" fmla="*/ 200 h 2364"/>
                    <a:gd name="T80" fmla="*/ 581 w 2393"/>
                    <a:gd name="T81" fmla="*/ 224 h 2364"/>
                    <a:gd name="T82" fmla="*/ 431 w 2393"/>
                    <a:gd name="T83" fmla="*/ 141 h 2364"/>
                    <a:gd name="T84" fmla="*/ 429 w 2393"/>
                    <a:gd name="T85" fmla="*/ 386 h 2364"/>
                    <a:gd name="T86" fmla="*/ 580 w 2393"/>
                    <a:gd name="T87" fmla="*/ 2128 h 2364"/>
                    <a:gd name="T88" fmla="*/ 571 w 2393"/>
                    <a:gd name="T89" fmla="*/ 2192 h 2364"/>
                    <a:gd name="T90" fmla="*/ 1543 w 2393"/>
                    <a:gd name="T91" fmla="*/ 2364 h 2364"/>
                    <a:gd name="T92" fmla="*/ 2393 w 2393"/>
                    <a:gd name="T93" fmla="*/ 2000 h 2364"/>
                    <a:gd name="T94" fmla="*/ 1640 w 2393"/>
                    <a:gd name="T95" fmla="*/ 2140 h 2364"/>
                    <a:gd name="T96" fmla="*/ 709 w 2393"/>
                    <a:gd name="T97" fmla="*/ 2140 h 2364"/>
                    <a:gd name="T98" fmla="*/ 1544 w 2393"/>
                    <a:gd name="T99" fmla="*/ 129 h 2364"/>
                    <a:gd name="T100" fmla="*/ 2265 w 2393"/>
                    <a:gd name="T101" fmla="*/ 2000 h 2364"/>
                    <a:gd name="T102" fmla="*/ 1768 w 2393"/>
                    <a:gd name="T103" fmla="*/ 328 h 2364"/>
                    <a:gd name="T104" fmla="*/ 2266 w 2393"/>
                    <a:gd name="T105" fmla="*/ 2000 h 2364"/>
                    <a:gd name="T106" fmla="*/ 2265 w 2393"/>
                    <a:gd name="T107" fmla="*/ 2000 h 2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3" h="2364">
                      <a:moveTo>
                        <a:pt x="32" y="1093"/>
                      </a:moveTo>
                      <a:cubicBezTo>
                        <a:pt x="50" y="1093"/>
                        <a:pt x="64" y="1078"/>
                        <a:pt x="64" y="1061"/>
                      </a:cubicBezTo>
                      <a:cubicBezTo>
                        <a:pt x="64" y="1029"/>
                        <a:pt x="64" y="1029"/>
                        <a:pt x="64" y="1029"/>
                      </a:cubicBezTo>
                      <a:cubicBezTo>
                        <a:pt x="64" y="1011"/>
                        <a:pt x="50" y="997"/>
                        <a:pt x="32" y="997"/>
                      </a:cubicBezTo>
                      <a:cubicBezTo>
                        <a:pt x="14" y="997"/>
                        <a:pt x="0" y="1011"/>
                        <a:pt x="0" y="1029"/>
                      </a:cubicBezTo>
                      <a:cubicBezTo>
                        <a:pt x="0" y="1061"/>
                        <a:pt x="0" y="1061"/>
                        <a:pt x="0" y="1061"/>
                      </a:cubicBezTo>
                      <a:cubicBezTo>
                        <a:pt x="0" y="1078"/>
                        <a:pt x="14" y="1093"/>
                        <a:pt x="32" y="1093"/>
                      </a:cubicBezTo>
                      <a:close/>
                      <a:moveTo>
                        <a:pt x="32" y="1253"/>
                      </a:moveTo>
                      <a:cubicBezTo>
                        <a:pt x="50" y="1253"/>
                        <a:pt x="64" y="1238"/>
                        <a:pt x="64" y="1221"/>
                      </a:cubicBezTo>
                      <a:cubicBezTo>
                        <a:pt x="64" y="1189"/>
                        <a:pt x="64" y="1189"/>
                        <a:pt x="64" y="1189"/>
                      </a:cubicBezTo>
                      <a:cubicBezTo>
                        <a:pt x="64" y="1171"/>
                        <a:pt x="50" y="1157"/>
                        <a:pt x="32" y="1157"/>
                      </a:cubicBezTo>
                      <a:cubicBezTo>
                        <a:pt x="14" y="1157"/>
                        <a:pt x="0" y="1171"/>
                        <a:pt x="0" y="1189"/>
                      </a:cubicBezTo>
                      <a:cubicBezTo>
                        <a:pt x="0" y="1221"/>
                        <a:pt x="0" y="1221"/>
                        <a:pt x="0" y="1221"/>
                      </a:cubicBezTo>
                      <a:cubicBezTo>
                        <a:pt x="0" y="1238"/>
                        <a:pt x="14" y="1253"/>
                        <a:pt x="32" y="1253"/>
                      </a:cubicBezTo>
                      <a:close/>
                      <a:moveTo>
                        <a:pt x="32" y="1573"/>
                      </a:moveTo>
                      <a:cubicBezTo>
                        <a:pt x="50" y="1573"/>
                        <a:pt x="64" y="1558"/>
                        <a:pt x="64" y="1541"/>
                      </a:cubicBezTo>
                      <a:cubicBezTo>
                        <a:pt x="64" y="1509"/>
                        <a:pt x="64" y="1509"/>
                        <a:pt x="64" y="1509"/>
                      </a:cubicBezTo>
                      <a:cubicBezTo>
                        <a:pt x="64" y="1491"/>
                        <a:pt x="50" y="1477"/>
                        <a:pt x="32" y="1477"/>
                      </a:cubicBezTo>
                      <a:cubicBezTo>
                        <a:pt x="14" y="1477"/>
                        <a:pt x="0" y="1491"/>
                        <a:pt x="0" y="1509"/>
                      </a:cubicBezTo>
                      <a:cubicBezTo>
                        <a:pt x="0" y="1541"/>
                        <a:pt x="0" y="1541"/>
                        <a:pt x="0" y="1541"/>
                      </a:cubicBezTo>
                      <a:cubicBezTo>
                        <a:pt x="0" y="1558"/>
                        <a:pt x="14" y="1573"/>
                        <a:pt x="32" y="1573"/>
                      </a:cubicBezTo>
                      <a:close/>
                      <a:moveTo>
                        <a:pt x="32" y="1413"/>
                      </a:moveTo>
                      <a:cubicBezTo>
                        <a:pt x="50" y="1413"/>
                        <a:pt x="64" y="1398"/>
                        <a:pt x="64" y="1381"/>
                      </a:cubicBezTo>
                      <a:cubicBezTo>
                        <a:pt x="64" y="1349"/>
                        <a:pt x="64" y="1349"/>
                        <a:pt x="64" y="1349"/>
                      </a:cubicBezTo>
                      <a:cubicBezTo>
                        <a:pt x="64" y="1331"/>
                        <a:pt x="50" y="1317"/>
                        <a:pt x="32" y="1317"/>
                      </a:cubicBezTo>
                      <a:cubicBezTo>
                        <a:pt x="14" y="1317"/>
                        <a:pt x="0" y="1331"/>
                        <a:pt x="0" y="1349"/>
                      </a:cubicBezTo>
                      <a:cubicBezTo>
                        <a:pt x="0" y="1381"/>
                        <a:pt x="0" y="1381"/>
                        <a:pt x="0" y="1381"/>
                      </a:cubicBezTo>
                      <a:cubicBezTo>
                        <a:pt x="0" y="1398"/>
                        <a:pt x="14" y="1413"/>
                        <a:pt x="32" y="1413"/>
                      </a:cubicBezTo>
                      <a:close/>
                      <a:moveTo>
                        <a:pt x="32" y="613"/>
                      </a:moveTo>
                      <a:cubicBezTo>
                        <a:pt x="50" y="613"/>
                        <a:pt x="64" y="598"/>
                        <a:pt x="64" y="581"/>
                      </a:cubicBezTo>
                      <a:cubicBezTo>
                        <a:pt x="64" y="549"/>
                        <a:pt x="64" y="549"/>
                        <a:pt x="64" y="549"/>
                      </a:cubicBezTo>
                      <a:cubicBezTo>
                        <a:pt x="64" y="531"/>
                        <a:pt x="50" y="517"/>
                        <a:pt x="32" y="517"/>
                      </a:cubicBezTo>
                      <a:cubicBezTo>
                        <a:pt x="14" y="517"/>
                        <a:pt x="0" y="531"/>
                        <a:pt x="0" y="549"/>
                      </a:cubicBezTo>
                      <a:cubicBezTo>
                        <a:pt x="0" y="581"/>
                        <a:pt x="0" y="581"/>
                        <a:pt x="0" y="581"/>
                      </a:cubicBezTo>
                      <a:cubicBezTo>
                        <a:pt x="0" y="598"/>
                        <a:pt x="14" y="613"/>
                        <a:pt x="32" y="613"/>
                      </a:cubicBezTo>
                      <a:close/>
                      <a:moveTo>
                        <a:pt x="32" y="773"/>
                      </a:moveTo>
                      <a:cubicBezTo>
                        <a:pt x="50" y="773"/>
                        <a:pt x="64" y="758"/>
                        <a:pt x="64" y="741"/>
                      </a:cubicBezTo>
                      <a:cubicBezTo>
                        <a:pt x="64" y="709"/>
                        <a:pt x="64" y="709"/>
                        <a:pt x="64" y="709"/>
                      </a:cubicBezTo>
                      <a:cubicBezTo>
                        <a:pt x="64" y="691"/>
                        <a:pt x="50" y="677"/>
                        <a:pt x="32" y="677"/>
                      </a:cubicBezTo>
                      <a:cubicBezTo>
                        <a:pt x="14" y="677"/>
                        <a:pt x="0" y="691"/>
                        <a:pt x="0" y="709"/>
                      </a:cubicBezTo>
                      <a:cubicBezTo>
                        <a:pt x="0" y="741"/>
                        <a:pt x="0" y="741"/>
                        <a:pt x="0" y="741"/>
                      </a:cubicBezTo>
                      <a:cubicBezTo>
                        <a:pt x="0" y="758"/>
                        <a:pt x="14" y="773"/>
                        <a:pt x="32" y="773"/>
                      </a:cubicBezTo>
                      <a:close/>
                      <a:moveTo>
                        <a:pt x="31" y="453"/>
                      </a:moveTo>
                      <a:cubicBezTo>
                        <a:pt x="32" y="453"/>
                        <a:pt x="32" y="453"/>
                        <a:pt x="32" y="453"/>
                      </a:cubicBezTo>
                      <a:cubicBezTo>
                        <a:pt x="49" y="453"/>
                        <a:pt x="64" y="439"/>
                        <a:pt x="64" y="421"/>
                      </a:cubicBezTo>
                      <a:cubicBezTo>
                        <a:pt x="64" y="413"/>
                        <a:pt x="65" y="404"/>
                        <a:pt x="67" y="396"/>
                      </a:cubicBezTo>
                      <a:cubicBezTo>
                        <a:pt x="71" y="379"/>
                        <a:pt x="60" y="362"/>
                        <a:pt x="43" y="358"/>
                      </a:cubicBezTo>
                      <a:cubicBezTo>
                        <a:pt x="26" y="354"/>
                        <a:pt x="9" y="365"/>
                        <a:pt x="5" y="382"/>
                      </a:cubicBezTo>
                      <a:cubicBezTo>
                        <a:pt x="2" y="394"/>
                        <a:pt x="0" y="407"/>
                        <a:pt x="0" y="420"/>
                      </a:cubicBezTo>
                      <a:cubicBezTo>
                        <a:pt x="0" y="438"/>
                        <a:pt x="14" y="452"/>
                        <a:pt x="31" y="453"/>
                      </a:cubicBezTo>
                      <a:close/>
                      <a:moveTo>
                        <a:pt x="32" y="1733"/>
                      </a:moveTo>
                      <a:cubicBezTo>
                        <a:pt x="50" y="1733"/>
                        <a:pt x="64" y="1718"/>
                        <a:pt x="64" y="1701"/>
                      </a:cubicBezTo>
                      <a:cubicBezTo>
                        <a:pt x="64" y="1669"/>
                        <a:pt x="64" y="1669"/>
                        <a:pt x="64" y="1669"/>
                      </a:cubicBezTo>
                      <a:cubicBezTo>
                        <a:pt x="64" y="1651"/>
                        <a:pt x="50" y="1637"/>
                        <a:pt x="32" y="1637"/>
                      </a:cubicBezTo>
                      <a:cubicBezTo>
                        <a:pt x="14" y="1637"/>
                        <a:pt x="0" y="1651"/>
                        <a:pt x="0" y="1669"/>
                      </a:cubicBezTo>
                      <a:cubicBezTo>
                        <a:pt x="0" y="1701"/>
                        <a:pt x="0" y="1701"/>
                        <a:pt x="0" y="1701"/>
                      </a:cubicBezTo>
                      <a:cubicBezTo>
                        <a:pt x="0" y="1718"/>
                        <a:pt x="14" y="1733"/>
                        <a:pt x="32" y="1733"/>
                      </a:cubicBezTo>
                      <a:close/>
                      <a:moveTo>
                        <a:pt x="32" y="933"/>
                      </a:moveTo>
                      <a:cubicBezTo>
                        <a:pt x="50" y="933"/>
                        <a:pt x="64" y="918"/>
                        <a:pt x="64" y="901"/>
                      </a:cubicBezTo>
                      <a:cubicBezTo>
                        <a:pt x="64" y="869"/>
                        <a:pt x="64" y="869"/>
                        <a:pt x="64" y="869"/>
                      </a:cubicBezTo>
                      <a:cubicBezTo>
                        <a:pt x="64" y="851"/>
                        <a:pt x="50" y="837"/>
                        <a:pt x="32" y="837"/>
                      </a:cubicBezTo>
                      <a:cubicBezTo>
                        <a:pt x="14" y="837"/>
                        <a:pt x="0" y="851"/>
                        <a:pt x="0" y="869"/>
                      </a:cubicBezTo>
                      <a:cubicBezTo>
                        <a:pt x="0" y="901"/>
                        <a:pt x="0" y="901"/>
                        <a:pt x="0" y="901"/>
                      </a:cubicBezTo>
                      <a:cubicBezTo>
                        <a:pt x="0" y="918"/>
                        <a:pt x="14" y="933"/>
                        <a:pt x="32" y="933"/>
                      </a:cubicBezTo>
                      <a:close/>
                      <a:moveTo>
                        <a:pt x="32" y="1893"/>
                      </a:moveTo>
                      <a:cubicBezTo>
                        <a:pt x="50" y="1893"/>
                        <a:pt x="64" y="1878"/>
                        <a:pt x="64" y="1861"/>
                      </a:cubicBezTo>
                      <a:cubicBezTo>
                        <a:pt x="64" y="1829"/>
                        <a:pt x="64" y="1829"/>
                        <a:pt x="64" y="1829"/>
                      </a:cubicBezTo>
                      <a:cubicBezTo>
                        <a:pt x="64" y="1811"/>
                        <a:pt x="50" y="1797"/>
                        <a:pt x="32" y="1797"/>
                      </a:cubicBezTo>
                      <a:cubicBezTo>
                        <a:pt x="14" y="1797"/>
                        <a:pt x="0" y="1811"/>
                        <a:pt x="0" y="1829"/>
                      </a:cubicBezTo>
                      <a:cubicBezTo>
                        <a:pt x="0" y="1861"/>
                        <a:pt x="0" y="1861"/>
                        <a:pt x="0" y="1861"/>
                      </a:cubicBezTo>
                      <a:cubicBezTo>
                        <a:pt x="0" y="1878"/>
                        <a:pt x="14" y="1893"/>
                        <a:pt x="32" y="1893"/>
                      </a:cubicBezTo>
                      <a:close/>
                      <a:moveTo>
                        <a:pt x="298" y="232"/>
                      </a:moveTo>
                      <a:cubicBezTo>
                        <a:pt x="266" y="232"/>
                        <a:pt x="266" y="232"/>
                        <a:pt x="266" y="232"/>
                      </a:cubicBezTo>
                      <a:cubicBezTo>
                        <a:pt x="248" y="232"/>
                        <a:pt x="234" y="246"/>
                        <a:pt x="234" y="264"/>
                      </a:cubicBezTo>
                      <a:cubicBezTo>
                        <a:pt x="234" y="281"/>
                        <a:pt x="248" y="296"/>
                        <a:pt x="266" y="296"/>
                      </a:cubicBezTo>
                      <a:cubicBezTo>
                        <a:pt x="298" y="296"/>
                        <a:pt x="298" y="296"/>
                        <a:pt x="298" y="296"/>
                      </a:cubicBezTo>
                      <a:cubicBezTo>
                        <a:pt x="315" y="296"/>
                        <a:pt x="330" y="281"/>
                        <a:pt x="330" y="264"/>
                      </a:cubicBezTo>
                      <a:cubicBezTo>
                        <a:pt x="330" y="246"/>
                        <a:pt x="315" y="232"/>
                        <a:pt x="298" y="232"/>
                      </a:cubicBezTo>
                      <a:close/>
                      <a:moveTo>
                        <a:pt x="444" y="2128"/>
                      </a:moveTo>
                      <a:cubicBezTo>
                        <a:pt x="412" y="2128"/>
                        <a:pt x="412" y="2128"/>
                        <a:pt x="412" y="2128"/>
                      </a:cubicBezTo>
                      <a:cubicBezTo>
                        <a:pt x="394" y="2128"/>
                        <a:pt x="380" y="2142"/>
                        <a:pt x="380" y="2160"/>
                      </a:cubicBezTo>
                      <a:cubicBezTo>
                        <a:pt x="380" y="2177"/>
                        <a:pt x="394" y="2192"/>
                        <a:pt x="412" y="2192"/>
                      </a:cubicBezTo>
                      <a:cubicBezTo>
                        <a:pt x="444" y="2192"/>
                        <a:pt x="444" y="2192"/>
                        <a:pt x="444" y="2192"/>
                      </a:cubicBezTo>
                      <a:cubicBezTo>
                        <a:pt x="461" y="2192"/>
                        <a:pt x="476" y="2177"/>
                        <a:pt x="476" y="2160"/>
                      </a:cubicBezTo>
                      <a:cubicBezTo>
                        <a:pt x="476" y="2142"/>
                        <a:pt x="461" y="2128"/>
                        <a:pt x="444" y="2128"/>
                      </a:cubicBezTo>
                      <a:close/>
                      <a:moveTo>
                        <a:pt x="284" y="2128"/>
                      </a:moveTo>
                      <a:cubicBezTo>
                        <a:pt x="252" y="2128"/>
                        <a:pt x="252" y="2128"/>
                        <a:pt x="252" y="2128"/>
                      </a:cubicBezTo>
                      <a:cubicBezTo>
                        <a:pt x="234" y="2128"/>
                        <a:pt x="220" y="2142"/>
                        <a:pt x="220" y="2160"/>
                      </a:cubicBezTo>
                      <a:cubicBezTo>
                        <a:pt x="220" y="2177"/>
                        <a:pt x="234" y="2192"/>
                        <a:pt x="252" y="2192"/>
                      </a:cubicBezTo>
                      <a:cubicBezTo>
                        <a:pt x="284" y="2192"/>
                        <a:pt x="284" y="2192"/>
                        <a:pt x="284" y="2192"/>
                      </a:cubicBezTo>
                      <a:cubicBezTo>
                        <a:pt x="301" y="2192"/>
                        <a:pt x="316" y="2177"/>
                        <a:pt x="316" y="2160"/>
                      </a:cubicBezTo>
                      <a:cubicBezTo>
                        <a:pt x="316" y="2142"/>
                        <a:pt x="301" y="2128"/>
                        <a:pt x="284" y="2128"/>
                      </a:cubicBezTo>
                      <a:close/>
                      <a:moveTo>
                        <a:pt x="128" y="245"/>
                      </a:moveTo>
                      <a:cubicBezTo>
                        <a:pt x="116" y="249"/>
                        <a:pt x="104" y="255"/>
                        <a:pt x="94" y="262"/>
                      </a:cubicBezTo>
                      <a:cubicBezTo>
                        <a:pt x="79" y="271"/>
                        <a:pt x="74" y="290"/>
                        <a:pt x="83" y="305"/>
                      </a:cubicBezTo>
                      <a:cubicBezTo>
                        <a:pt x="89" y="315"/>
                        <a:pt x="100" y="321"/>
                        <a:pt x="110" y="321"/>
                      </a:cubicBezTo>
                      <a:cubicBezTo>
                        <a:pt x="116" y="321"/>
                        <a:pt x="122" y="319"/>
                        <a:pt x="127" y="316"/>
                      </a:cubicBezTo>
                      <a:cubicBezTo>
                        <a:pt x="134" y="312"/>
                        <a:pt x="142" y="308"/>
                        <a:pt x="150" y="305"/>
                      </a:cubicBezTo>
                      <a:cubicBezTo>
                        <a:pt x="167" y="299"/>
                        <a:pt x="175" y="280"/>
                        <a:pt x="169" y="264"/>
                      </a:cubicBezTo>
                      <a:cubicBezTo>
                        <a:pt x="163" y="247"/>
                        <a:pt x="144" y="239"/>
                        <a:pt x="128" y="245"/>
                      </a:cubicBezTo>
                      <a:close/>
                      <a:moveTo>
                        <a:pt x="64" y="2000"/>
                      </a:moveTo>
                      <a:cubicBezTo>
                        <a:pt x="64" y="1989"/>
                        <a:pt x="64" y="1989"/>
                        <a:pt x="64" y="1989"/>
                      </a:cubicBezTo>
                      <a:cubicBezTo>
                        <a:pt x="64" y="1971"/>
                        <a:pt x="50" y="1957"/>
                        <a:pt x="32" y="1957"/>
                      </a:cubicBezTo>
                      <a:cubicBezTo>
                        <a:pt x="14" y="1957"/>
                        <a:pt x="0" y="1971"/>
                        <a:pt x="0" y="1989"/>
                      </a:cubicBezTo>
                      <a:cubicBezTo>
                        <a:pt x="0" y="2000"/>
                        <a:pt x="0" y="2000"/>
                        <a:pt x="0" y="2000"/>
                      </a:cubicBezTo>
                      <a:cubicBezTo>
                        <a:pt x="0" y="2008"/>
                        <a:pt x="1" y="2017"/>
                        <a:pt x="2" y="2025"/>
                      </a:cubicBezTo>
                      <a:cubicBezTo>
                        <a:pt x="4" y="2041"/>
                        <a:pt x="18" y="2053"/>
                        <a:pt x="34" y="2053"/>
                      </a:cubicBezTo>
                      <a:cubicBezTo>
                        <a:pt x="35" y="2053"/>
                        <a:pt x="36" y="2053"/>
                        <a:pt x="38" y="2052"/>
                      </a:cubicBezTo>
                      <a:cubicBezTo>
                        <a:pt x="56" y="2050"/>
                        <a:pt x="68" y="2034"/>
                        <a:pt x="65" y="2016"/>
                      </a:cubicBezTo>
                      <a:cubicBezTo>
                        <a:pt x="64" y="2011"/>
                        <a:pt x="64" y="2005"/>
                        <a:pt x="64" y="2000"/>
                      </a:cubicBezTo>
                      <a:close/>
                      <a:moveTo>
                        <a:pt x="140" y="2114"/>
                      </a:moveTo>
                      <a:cubicBezTo>
                        <a:pt x="132" y="2110"/>
                        <a:pt x="124" y="2106"/>
                        <a:pt x="117" y="2101"/>
                      </a:cubicBezTo>
                      <a:cubicBezTo>
                        <a:pt x="103" y="2091"/>
                        <a:pt x="83" y="2094"/>
                        <a:pt x="73" y="2108"/>
                      </a:cubicBezTo>
                      <a:cubicBezTo>
                        <a:pt x="62" y="2123"/>
                        <a:pt x="66" y="2143"/>
                        <a:pt x="80" y="2153"/>
                      </a:cubicBezTo>
                      <a:cubicBezTo>
                        <a:pt x="90" y="2161"/>
                        <a:pt x="101" y="2167"/>
                        <a:pt x="113" y="2172"/>
                      </a:cubicBezTo>
                      <a:cubicBezTo>
                        <a:pt x="117" y="2174"/>
                        <a:pt x="122" y="2175"/>
                        <a:pt x="126" y="2175"/>
                      </a:cubicBezTo>
                      <a:cubicBezTo>
                        <a:pt x="138" y="2175"/>
                        <a:pt x="150" y="2169"/>
                        <a:pt x="155" y="2157"/>
                      </a:cubicBezTo>
                      <a:cubicBezTo>
                        <a:pt x="163" y="2141"/>
                        <a:pt x="156" y="2121"/>
                        <a:pt x="140" y="2114"/>
                      </a:cubicBezTo>
                      <a:close/>
                      <a:moveTo>
                        <a:pt x="2160" y="200"/>
                      </a:moveTo>
                      <a:cubicBezTo>
                        <a:pt x="1767" y="200"/>
                        <a:pt x="1767" y="200"/>
                        <a:pt x="1767" y="200"/>
                      </a:cubicBezTo>
                      <a:cubicBezTo>
                        <a:pt x="1754" y="88"/>
                        <a:pt x="1659" y="0"/>
                        <a:pt x="1544" y="0"/>
                      </a:cubicBezTo>
                      <a:cubicBezTo>
                        <a:pt x="805" y="0"/>
                        <a:pt x="805" y="0"/>
                        <a:pt x="805" y="0"/>
                      </a:cubicBezTo>
                      <a:cubicBezTo>
                        <a:pt x="681" y="0"/>
                        <a:pt x="581" y="101"/>
                        <a:pt x="581" y="224"/>
                      </a:cubicBezTo>
                      <a:cubicBezTo>
                        <a:pt x="581" y="232"/>
                        <a:pt x="581" y="232"/>
                        <a:pt x="581" y="232"/>
                      </a:cubicBezTo>
                      <a:cubicBezTo>
                        <a:pt x="566" y="234"/>
                        <a:pt x="554" y="246"/>
                        <a:pt x="553" y="262"/>
                      </a:cubicBezTo>
                      <a:cubicBezTo>
                        <a:pt x="431" y="141"/>
                        <a:pt x="431" y="141"/>
                        <a:pt x="431" y="141"/>
                      </a:cubicBezTo>
                      <a:cubicBezTo>
                        <a:pt x="416" y="127"/>
                        <a:pt x="391" y="137"/>
                        <a:pt x="391" y="157"/>
                      </a:cubicBezTo>
                      <a:cubicBezTo>
                        <a:pt x="390" y="370"/>
                        <a:pt x="390" y="370"/>
                        <a:pt x="390" y="370"/>
                      </a:cubicBezTo>
                      <a:cubicBezTo>
                        <a:pt x="390" y="390"/>
                        <a:pt x="415" y="400"/>
                        <a:pt x="429" y="386"/>
                      </a:cubicBezTo>
                      <a:cubicBezTo>
                        <a:pt x="553" y="267"/>
                        <a:pt x="553" y="267"/>
                        <a:pt x="553" y="267"/>
                      </a:cubicBezTo>
                      <a:cubicBezTo>
                        <a:pt x="555" y="281"/>
                        <a:pt x="566" y="293"/>
                        <a:pt x="580" y="295"/>
                      </a:cubicBezTo>
                      <a:cubicBezTo>
                        <a:pt x="580" y="2128"/>
                        <a:pt x="580" y="2128"/>
                        <a:pt x="580" y="2128"/>
                      </a:cubicBezTo>
                      <a:cubicBezTo>
                        <a:pt x="571" y="2128"/>
                        <a:pt x="571" y="2128"/>
                        <a:pt x="571" y="2128"/>
                      </a:cubicBezTo>
                      <a:cubicBezTo>
                        <a:pt x="553" y="2128"/>
                        <a:pt x="539" y="2142"/>
                        <a:pt x="539" y="2160"/>
                      </a:cubicBezTo>
                      <a:cubicBezTo>
                        <a:pt x="539" y="2177"/>
                        <a:pt x="553" y="2192"/>
                        <a:pt x="571" y="2192"/>
                      </a:cubicBezTo>
                      <a:cubicBezTo>
                        <a:pt x="586" y="2192"/>
                        <a:pt x="586" y="2192"/>
                        <a:pt x="586" y="2192"/>
                      </a:cubicBezTo>
                      <a:cubicBezTo>
                        <a:pt x="610" y="2290"/>
                        <a:pt x="698" y="2364"/>
                        <a:pt x="804" y="2364"/>
                      </a:cubicBezTo>
                      <a:cubicBezTo>
                        <a:pt x="1543" y="2364"/>
                        <a:pt x="1543" y="2364"/>
                        <a:pt x="1543" y="2364"/>
                      </a:cubicBezTo>
                      <a:cubicBezTo>
                        <a:pt x="1637" y="2364"/>
                        <a:pt x="1718" y="2306"/>
                        <a:pt x="1751" y="2224"/>
                      </a:cubicBezTo>
                      <a:cubicBezTo>
                        <a:pt x="2159" y="2224"/>
                        <a:pt x="2159" y="2224"/>
                        <a:pt x="2159" y="2224"/>
                      </a:cubicBezTo>
                      <a:cubicBezTo>
                        <a:pt x="2288" y="2224"/>
                        <a:pt x="2393" y="2123"/>
                        <a:pt x="2393" y="2000"/>
                      </a:cubicBezTo>
                      <a:cubicBezTo>
                        <a:pt x="2393" y="424"/>
                        <a:pt x="2393" y="424"/>
                        <a:pt x="2393" y="424"/>
                      </a:cubicBezTo>
                      <a:cubicBezTo>
                        <a:pt x="2393" y="300"/>
                        <a:pt x="2289" y="200"/>
                        <a:pt x="2160" y="200"/>
                      </a:cubicBezTo>
                      <a:close/>
                      <a:moveTo>
                        <a:pt x="1640" y="2140"/>
                      </a:moveTo>
                      <a:cubicBezTo>
                        <a:pt x="1640" y="2193"/>
                        <a:pt x="1597" y="2236"/>
                        <a:pt x="1544" y="2236"/>
                      </a:cubicBezTo>
                      <a:cubicBezTo>
                        <a:pt x="805" y="2236"/>
                        <a:pt x="805" y="2236"/>
                        <a:pt x="805" y="2236"/>
                      </a:cubicBezTo>
                      <a:cubicBezTo>
                        <a:pt x="752" y="2236"/>
                        <a:pt x="709" y="2193"/>
                        <a:pt x="709" y="2140"/>
                      </a:cubicBezTo>
                      <a:cubicBezTo>
                        <a:pt x="709" y="225"/>
                        <a:pt x="709" y="225"/>
                        <a:pt x="709" y="225"/>
                      </a:cubicBezTo>
                      <a:cubicBezTo>
                        <a:pt x="709" y="172"/>
                        <a:pt x="752" y="129"/>
                        <a:pt x="805" y="129"/>
                      </a:cubicBezTo>
                      <a:cubicBezTo>
                        <a:pt x="1544" y="129"/>
                        <a:pt x="1544" y="129"/>
                        <a:pt x="1544" y="129"/>
                      </a:cubicBezTo>
                      <a:cubicBezTo>
                        <a:pt x="1597" y="129"/>
                        <a:pt x="1640" y="172"/>
                        <a:pt x="1640" y="225"/>
                      </a:cubicBezTo>
                      <a:lnTo>
                        <a:pt x="1640" y="2140"/>
                      </a:lnTo>
                      <a:close/>
                      <a:moveTo>
                        <a:pt x="2265" y="2000"/>
                      </a:moveTo>
                      <a:cubicBezTo>
                        <a:pt x="2265" y="2052"/>
                        <a:pt x="2218" y="2096"/>
                        <a:pt x="2160" y="2096"/>
                      </a:cubicBezTo>
                      <a:cubicBezTo>
                        <a:pt x="1768" y="2096"/>
                        <a:pt x="1768" y="2096"/>
                        <a:pt x="1768" y="2096"/>
                      </a:cubicBezTo>
                      <a:cubicBezTo>
                        <a:pt x="1768" y="328"/>
                        <a:pt x="1768" y="328"/>
                        <a:pt x="1768" y="328"/>
                      </a:cubicBezTo>
                      <a:cubicBezTo>
                        <a:pt x="2160" y="328"/>
                        <a:pt x="2160" y="328"/>
                        <a:pt x="2160" y="328"/>
                      </a:cubicBezTo>
                      <a:cubicBezTo>
                        <a:pt x="2218" y="328"/>
                        <a:pt x="2266" y="371"/>
                        <a:pt x="2266" y="424"/>
                      </a:cubicBezTo>
                      <a:cubicBezTo>
                        <a:pt x="2266" y="2000"/>
                        <a:pt x="2266" y="2000"/>
                        <a:pt x="2266" y="2000"/>
                      </a:cubicBezTo>
                      <a:lnTo>
                        <a:pt x="2265" y="2000"/>
                      </a:lnTo>
                      <a:close/>
                      <a:moveTo>
                        <a:pt x="2265" y="2000"/>
                      </a:moveTo>
                      <a:cubicBezTo>
                        <a:pt x="2265" y="2000"/>
                        <a:pt x="2265" y="2000"/>
                        <a:pt x="2265" y="200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5" name="Freeform 12"/>
                <p:cNvSpPr>
                  <a:spLocks/>
                </p:cNvSpPr>
                <p:nvPr/>
              </p:nvSpPr>
              <p:spPr bwMode="auto">
                <a:xfrm>
                  <a:off x="1481953" y="1508977"/>
                  <a:ext cx="94044" cy="300939"/>
                </a:xfrm>
                <a:custGeom>
                  <a:avLst/>
                  <a:gdLst>
                    <a:gd name="T0" fmla="*/ 105 w 307"/>
                    <a:gd name="T1" fmla="*/ 987 h 987"/>
                    <a:gd name="T2" fmla="*/ 32 w 307"/>
                    <a:gd name="T3" fmla="*/ 987 h 987"/>
                    <a:gd name="T4" fmla="*/ 0 w 307"/>
                    <a:gd name="T5" fmla="*/ 955 h 987"/>
                    <a:gd name="T6" fmla="*/ 32 w 307"/>
                    <a:gd name="T7" fmla="*/ 923 h 987"/>
                    <a:gd name="T8" fmla="*/ 105 w 307"/>
                    <a:gd name="T9" fmla="*/ 923 h 987"/>
                    <a:gd name="T10" fmla="*/ 243 w 307"/>
                    <a:gd name="T11" fmla="*/ 795 h 987"/>
                    <a:gd name="T12" fmla="*/ 243 w 307"/>
                    <a:gd name="T13" fmla="*/ 32 h 987"/>
                    <a:gd name="T14" fmla="*/ 275 w 307"/>
                    <a:gd name="T15" fmla="*/ 0 h 987"/>
                    <a:gd name="T16" fmla="*/ 307 w 307"/>
                    <a:gd name="T17" fmla="*/ 32 h 987"/>
                    <a:gd name="T18" fmla="*/ 307 w 307"/>
                    <a:gd name="T19" fmla="*/ 795 h 987"/>
                    <a:gd name="T20" fmla="*/ 105 w 307"/>
                    <a:gd name="T21"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 h="987">
                      <a:moveTo>
                        <a:pt x="105" y="987"/>
                      </a:moveTo>
                      <a:cubicBezTo>
                        <a:pt x="32" y="987"/>
                        <a:pt x="32" y="987"/>
                        <a:pt x="32" y="987"/>
                      </a:cubicBezTo>
                      <a:cubicBezTo>
                        <a:pt x="14" y="987"/>
                        <a:pt x="0" y="972"/>
                        <a:pt x="0" y="955"/>
                      </a:cubicBezTo>
                      <a:cubicBezTo>
                        <a:pt x="0" y="937"/>
                        <a:pt x="14" y="923"/>
                        <a:pt x="32" y="923"/>
                      </a:cubicBezTo>
                      <a:cubicBezTo>
                        <a:pt x="105" y="923"/>
                        <a:pt x="105" y="923"/>
                        <a:pt x="105" y="923"/>
                      </a:cubicBezTo>
                      <a:cubicBezTo>
                        <a:pt x="181" y="923"/>
                        <a:pt x="243" y="865"/>
                        <a:pt x="243" y="795"/>
                      </a:cubicBezTo>
                      <a:cubicBezTo>
                        <a:pt x="243" y="32"/>
                        <a:pt x="243" y="32"/>
                        <a:pt x="243" y="32"/>
                      </a:cubicBezTo>
                      <a:cubicBezTo>
                        <a:pt x="243" y="15"/>
                        <a:pt x="257" y="0"/>
                        <a:pt x="275" y="0"/>
                      </a:cubicBezTo>
                      <a:cubicBezTo>
                        <a:pt x="292" y="0"/>
                        <a:pt x="307" y="15"/>
                        <a:pt x="307" y="32"/>
                      </a:cubicBezTo>
                      <a:cubicBezTo>
                        <a:pt x="307" y="795"/>
                        <a:pt x="307" y="795"/>
                        <a:pt x="307" y="795"/>
                      </a:cubicBezTo>
                      <a:cubicBezTo>
                        <a:pt x="307" y="900"/>
                        <a:pt x="216" y="987"/>
                        <a:pt x="105" y="987"/>
                      </a:cubicBezTo>
                      <a:close/>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6" name="Line 13"/>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7" name="Line 14"/>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8" name="Freeform 15"/>
                <p:cNvSpPr>
                  <a:spLocks noEditPoints="1"/>
                </p:cNvSpPr>
                <p:nvPr/>
              </p:nvSpPr>
              <p:spPr bwMode="auto">
                <a:xfrm>
                  <a:off x="1192298" y="1332174"/>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4"/>
                        <a:pt x="15" y="0"/>
                        <a:pt x="32" y="0"/>
                      </a:cubicBezTo>
                      <a:cubicBezTo>
                        <a:pt x="491" y="0"/>
                        <a:pt x="491" y="0"/>
                        <a:pt x="491" y="0"/>
                      </a:cubicBezTo>
                      <a:cubicBezTo>
                        <a:pt x="508" y="0"/>
                        <a:pt x="523" y="14"/>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79" name="Freeform 16"/>
                <p:cNvSpPr>
                  <a:spLocks noEditPoints="1"/>
                </p:cNvSpPr>
                <p:nvPr/>
              </p:nvSpPr>
              <p:spPr bwMode="auto">
                <a:xfrm>
                  <a:off x="1192298" y="1396125"/>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5"/>
                        <a:pt x="15" y="0"/>
                        <a:pt x="32" y="0"/>
                      </a:cubicBezTo>
                      <a:cubicBezTo>
                        <a:pt x="491" y="0"/>
                        <a:pt x="491" y="0"/>
                        <a:pt x="491" y="0"/>
                      </a:cubicBezTo>
                      <a:cubicBezTo>
                        <a:pt x="508" y="0"/>
                        <a:pt x="523" y="15"/>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80" name="Freeform 17"/>
                <p:cNvSpPr>
                  <a:spLocks noEditPoints="1"/>
                </p:cNvSpPr>
                <p:nvPr/>
              </p:nvSpPr>
              <p:spPr bwMode="auto">
                <a:xfrm>
                  <a:off x="1192298" y="1456313"/>
                  <a:ext cx="157993" cy="2257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49"/>
                        <a:pt x="0" y="32"/>
                      </a:cubicBezTo>
                      <a:cubicBezTo>
                        <a:pt x="0" y="14"/>
                        <a:pt x="15" y="0"/>
                        <a:pt x="32" y="0"/>
                      </a:cubicBezTo>
                      <a:cubicBezTo>
                        <a:pt x="491" y="0"/>
                        <a:pt x="491" y="0"/>
                        <a:pt x="491" y="0"/>
                      </a:cubicBezTo>
                      <a:cubicBezTo>
                        <a:pt x="508" y="0"/>
                        <a:pt x="523" y="14"/>
                        <a:pt x="523" y="32"/>
                      </a:cubicBezTo>
                      <a:cubicBezTo>
                        <a:pt x="523" y="49"/>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181" name="Freeform 18"/>
                <p:cNvSpPr>
                  <a:spLocks noEditPoints="1"/>
                </p:cNvSpPr>
                <p:nvPr/>
              </p:nvSpPr>
              <p:spPr bwMode="auto">
                <a:xfrm>
                  <a:off x="1184775" y="1603019"/>
                  <a:ext cx="176803" cy="176803"/>
                </a:xfrm>
                <a:custGeom>
                  <a:avLst/>
                  <a:gdLst>
                    <a:gd name="T0" fmla="*/ 292 w 584"/>
                    <a:gd name="T1" fmla="*/ 0 h 584"/>
                    <a:gd name="T2" fmla="*/ 0 w 584"/>
                    <a:gd name="T3" fmla="*/ 292 h 584"/>
                    <a:gd name="T4" fmla="*/ 292 w 584"/>
                    <a:gd name="T5" fmla="*/ 584 h 584"/>
                    <a:gd name="T6" fmla="*/ 584 w 584"/>
                    <a:gd name="T7" fmla="*/ 292 h 584"/>
                    <a:gd name="T8" fmla="*/ 292 w 584"/>
                    <a:gd name="T9" fmla="*/ 0 h 584"/>
                    <a:gd name="T10" fmla="*/ 292 w 584"/>
                    <a:gd name="T11" fmla="*/ 520 h 584"/>
                    <a:gd name="T12" fmla="*/ 64 w 584"/>
                    <a:gd name="T13" fmla="*/ 292 h 584"/>
                    <a:gd name="T14" fmla="*/ 292 w 584"/>
                    <a:gd name="T15" fmla="*/ 64 h 584"/>
                    <a:gd name="T16" fmla="*/ 520 w 584"/>
                    <a:gd name="T17" fmla="*/ 292 h 584"/>
                    <a:gd name="T18" fmla="*/ 292 w 584"/>
                    <a:gd name="T19" fmla="*/ 520 h 584"/>
                    <a:gd name="T20" fmla="*/ 292 w 584"/>
                    <a:gd name="T21" fmla="*/ 520 h 584"/>
                    <a:gd name="T22" fmla="*/ 292 w 584"/>
                    <a:gd name="T23" fmla="*/ 520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4" h="584">
                      <a:moveTo>
                        <a:pt x="292" y="0"/>
                      </a:moveTo>
                      <a:cubicBezTo>
                        <a:pt x="130" y="0"/>
                        <a:pt x="0" y="131"/>
                        <a:pt x="0" y="292"/>
                      </a:cubicBezTo>
                      <a:cubicBezTo>
                        <a:pt x="0" y="453"/>
                        <a:pt x="131" y="584"/>
                        <a:pt x="292" y="584"/>
                      </a:cubicBezTo>
                      <a:cubicBezTo>
                        <a:pt x="453" y="584"/>
                        <a:pt x="584" y="453"/>
                        <a:pt x="584" y="292"/>
                      </a:cubicBezTo>
                      <a:cubicBezTo>
                        <a:pt x="584" y="131"/>
                        <a:pt x="453" y="0"/>
                        <a:pt x="292" y="0"/>
                      </a:cubicBezTo>
                      <a:close/>
                      <a:moveTo>
                        <a:pt x="292" y="520"/>
                      </a:moveTo>
                      <a:cubicBezTo>
                        <a:pt x="166" y="520"/>
                        <a:pt x="64" y="418"/>
                        <a:pt x="64" y="292"/>
                      </a:cubicBezTo>
                      <a:cubicBezTo>
                        <a:pt x="64" y="166"/>
                        <a:pt x="166" y="64"/>
                        <a:pt x="292" y="64"/>
                      </a:cubicBezTo>
                      <a:cubicBezTo>
                        <a:pt x="417" y="64"/>
                        <a:pt x="520" y="166"/>
                        <a:pt x="520" y="292"/>
                      </a:cubicBezTo>
                      <a:cubicBezTo>
                        <a:pt x="520" y="418"/>
                        <a:pt x="417" y="520"/>
                        <a:pt x="292" y="520"/>
                      </a:cubicBezTo>
                      <a:close/>
                      <a:moveTo>
                        <a:pt x="292" y="520"/>
                      </a:moveTo>
                      <a:cubicBezTo>
                        <a:pt x="292" y="520"/>
                        <a:pt x="292" y="520"/>
                        <a:pt x="292" y="52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grpSp>
          <p:pic>
            <p:nvPicPr>
              <p:cNvPr id="152"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7504" y="3046524"/>
                <a:ext cx="757237" cy="37443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53" name="Freeform 35"/>
              <p:cNvSpPr>
                <a:spLocks noEditPoints="1"/>
              </p:cNvSpPr>
              <p:nvPr/>
            </p:nvSpPr>
            <p:spPr bwMode="auto">
              <a:xfrm>
                <a:off x="7160819" y="3801313"/>
                <a:ext cx="814387" cy="811213"/>
              </a:xfrm>
              <a:custGeom>
                <a:avLst/>
                <a:gdLst>
                  <a:gd name="T0" fmla="*/ 2147483646 w 400"/>
                  <a:gd name="T1" fmla="*/ 0 h 400"/>
                  <a:gd name="T2" fmla="*/ 0 w 400"/>
                  <a:gd name="T3" fmla="*/ 2147483646 h 400"/>
                  <a:gd name="T4" fmla="*/ 2147483646 w 400"/>
                  <a:gd name="T5" fmla="*/ 2147483646 h 400"/>
                  <a:gd name="T6" fmla="*/ 2147483646 w 400"/>
                  <a:gd name="T7" fmla="*/ 2147483646 h 400"/>
                  <a:gd name="T8" fmla="*/ 2147483646 w 400"/>
                  <a:gd name="T9" fmla="*/ 2147483646 h 400"/>
                  <a:gd name="T10" fmla="*/ 2147483646 w 400"/>
                  <a:gd name="T11" fmla="*/ 0 h 400"/>
                  <a:gd name="T12" fmla="*/ 2147483646 w 400"/>
                  <a:gd name="T13" fmla="*/ 0 h 400"/>
                  <a:gd name="T14" fmla="*/ 2147483646 w 400"/>
                  <a:gd name="T15" fmla="*/ 2147483646 h 400"/>
                  <a:gd name="T16" fmla="*/ 2147483646 w 400"/>
                  <a:gd name="T17" fmla="*/ 2147483646 h 400"/>
                  <a:gd name="T18" fmla="*/ 2147483646 w 400"/>
                  <a:gd name="T19" fmla="*/ 2147483646 h 400"/>
                  <a:gd name="T20" fmla="*/ 2147483646 w 400"/>
                  <a:gd name="T21" fmla="*/ 2147483646 h 400"/>
                  <a:gd name="T22" fmla="*/ 2147483646 w 400"/>
                  <a:gd name="T23" fmla="*/ 2147483646 h 400"/>
                  <a:gd name="T24" fmla="*/ 2147483646 w 400"/>
                  <a:gd name="T25" fmla="*/ 2147483646 h 400"/>
                  <a:gd name="T26" fmla="*/ 2147483646 w 400"/>
                  <a:gd name="T27" fmla="*/ 2147483646 h 400"/>
                  <a:gd name="T28" fmla="*/ 2147483646 w 400"/>
                  <a:gd name="T29" fmla="*/ 2147483646 h 400"/>
                  <a:gd name="T30" fmla="*/ 2147483646 w 400"/>
                  <a:gd name="T31" fmla="*/ 2147483646 h 400"/>
                  <a:gd name="T32" fmla="*/ 2147483646 w 400"/>
                  <a:gd name="T33" fmla="*/ 2147483646 h 400"/>
                  <a:gd name="T34" fmla="*/ 2147483646 w 400"/>
                  <a:gd name="T35" fmla="*/ 2147483646 h 400"/>
                  <a:gd name="T36" fmla="*/ 2147483646 w 400"/>
                  <a:gd name="T37" fmla="*/ 2147483646 h 400"/>
                  <a:gd name="T38" fmla="*/ 2147483646 w 400"/>
                  <a:gd name="T39" fmla="*/ 2147483646 h 400"/>
                  <a:gd name="T40" fmla="*/ 2147483646 w 400"/>
                  <a:gd name="T41" fmla="*/ 2147483646 h 400"/>
                  <a:gd name="T42" fmla="*/ 2147483646 w 400"/>
                  <a:gd name="T43" fmla="*/ 2147483646 h 400"/>
                  <a:gd name="T44" fmla="*/ 2147483646 w 400"/>
                  <a:gd name="T45" fmla="*/ 2147483646 h 400"/>
                  <a:gd name="T46" fmla="*/ 2147483646 w 400"/>
                  <a:gd name="T47" fmla="*/ 2147483646 h 400"/>
                  <a:gd name="T48" fmla="*/ 2147483646 w 400"/>
                  <a:gd name="T49" fmla="*/ 2147483646 h 400"/>
                  <a:gd name="T50" fmla="*/ 2147483646 w 400"/>
                  <a:gd name="T51" fmla="*/ 2147483646 h 400"/>
                  <a:gd name="T52" fmla="*/ 2147483646 w 400"/>
                  <a:gd name="T53" fmla="*/ 2147483646 h 400"/>
                  <a:gd name="T54" fmla="*/ 2147483646 w 400"/>
                  <a:gd name="T55" fmla="*/ 2147483646 h 400"/>
                  <a:gd name="T56" fmla="*/ 2147483646 w 400"/>
                  <a:gd name="T57" fmla="*/ 2147483646 h 400"/>
                  <a:gd name="T58" fmla="*/ 2147483646 w 400"/>
                  <a:gd name="T59" fmla="*/ 2147483646 h 400"/>
                  <a:gd name="T60" fmla="*/ 2147483646 w 400"/>
                  <a:gd name="T61" fmla="*/ 2147483646 h 400"/>
                  <a:gd name="T62" fmla="*/ 2147483646 w 400"/>
                  <a:gd name="T63" fmla="*/ 2147483646 h 400"/>
                  <a:gd name="T64" fmla="*/ 2147483646 w 400"/>
                  <a:gd name="T65" fmla="*/ 2147483646 h 400"/>
                  <a:gd name="T66" fmla="*/ 2147483646 w 400"/>
                  <a:gd name="T67" fmla="*/ 2147483646 h 400"/>
                  <a:gd name="T68" fmla="*/ 2147483646 w 400"/>
                  <a:gd name="T69" fmla="*/ 2147483646 h 400"/>
                  <a:gd name="T70" fmla="*/ 2147483646 w 400"/>
                  <a:gd name="T71" fmla="*/ 2147483646 h 400"/>
                  <a:gd name="T72" fmla="*/ 2147483646 w 400"/>
                  <a:gd name="T73" fmla="*/ 2147483646 h 400"/>
                  <a:gd name="T74" fmla="*/ 2147483646 w 400"/>
                  <a:gd name="T75" fmla="*/ 2147483646 h 400"/>
                  <a:gd name="T76" fmla="*/ 2147483646 w 400"/>
                  <a:gd name="T77" fmla="*/ 2147483646 h 4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00" h="400">
                    <a:moveTo>
                      <a:pt x="200" y="0"/>
                    </a:moveTo>
                    <a:cubicBezTo>
                      <a:pt x="90" y="0"/>
                      <a:pt x="0" y="89"/>
                      <a:pt x="0" y="200"/>
                    </a:cubicBezTo>
                    <a:cubicBezTo>
                      <a:pt x="0" y="310"/>
                      <a:pt x="90" y="400"/>
                      <a:pt x="200" y="400"/>
                    </a:cubicBezTo>
                    <a:cubicBezTo>
                      <a:pt x="310" y="400"/>
                      <a:pt x="400" y="310"/>
                      <a:pt x="400" y="200"/>
                    </a:cubicBezTo>
                    <a:cubicBezTo>
                      <a:pt x="400" y="200"/>
                      <a:pt x="400" y="200"/>
                      <a:pt x="400" y="200"/>
                    </a:cubicBezTo>
                    <a:cubicBezTo>
                      <a:pt x="400" y="90"/>
                      <a:pt x="311" y="0"/>
                      <a:pt x="200" y="0"/>
                    </a:cubicBezTo>
                    <a:cubicBezTo>
                      <a:pt x="200" y="0"/>
                      <a:pt x="200" y="0"/>
                      <a:pt x="200" y="0"/>
                    </a:cubicBezTo>
                    <a:close/>
                    <a:moveTo>
                      <a:pt x="185" y="119"/>
                    </a:moveTo>
                    <a:cubicBezTo>
                      <a:pt x="185" y="25"/>
                      <a:pt x="185" y="25"/>
                      <a:pt x="185" y="25"/>
                    </a:cubicBezTo>
                    <a:cubicBezTo>
                      <a:pt x="215" y="25"/>
                      <a:pt x="215" y="25"/>
                      <a:pt x="215" y="25"/>
                    </a:cubicBezTo>
                    <a:cubicBezTo>
                      <a:pt x="215" y="119"/>
                      <a:pt x="215" y="119"/>
                      <a:pt x="215" y="119"/>
                    </a:cubicBezTo>
                    <a:cubicBezTo>
                      <a:pt x="233" y="119"/>
                      <a:pt x="233" y="119"/>
                      <a:pt x="233" y="119"/>
                    </a:cubicBezTo>
                    <a:cubicBezTo>
                      <a:pt x="200" y="177"/>
                      <a:pt x="200" y="177"/>
                      <a:pt x="200" y="177"/>
                    </a:cubicBezTo>
                    <a:cubicBezTo>
                      <a:pt x="167" y="119"/>
                      <a:pt x="167" y="119"/>
                      <a:pt x="167" y="119"/>
                    </a:cubicBezTo>
                    <a:lnTo>
                      <a:pt x="185" y="119"/>
                    </a:lnTo>
                    <a:close/>
                    <a:moveTo>
                      <a:pt x="82" y="233"/>
                    </a:moveTo>
                    <a:cubicBezTo>
                      <a:pt x="25" y="200"/>
                      <a:pt x="25" y="200"/>
                      <a:pt x="25" y="200"/>
                    </a:cubicBezTo>
                    <a:cubicBezTo>
                      <a:pt x="82" y="167"/>
                      <a:pt x="82" y="167"/>
                      <a:pt x="82" y="167"/>
                    </a:cubicBezTo>
                    <a:cubicBezTo>
                      <a:pt x="82" y="185"/>
                      <a:pt x="82" y="185"/>
                      <a:pt x="82" y="185"/>
                    </a:cubicBezTo>
                    <a:cubicBezTo>
                      <a:pt x="177" y="185"/>
                      <a:pt x="177" y="185"/>
                      <a:pt x="177" y="185"/>
                    </a:cubicBezTo>
                    <a:cubicBezTo>
                      <a:pt x="177" y="215"/>
                      <a:pt x="177" y="215"/>
                      <a:pt x="177" y="215"/>
                    </a:cubicBezTo>
                    <a:cubicBezTo>
                      <a:pt x="82" y="215"/>
                      <a:pt x="82" y="215"/>
                      <a:pt x="82" y="215"/>
                    </a:cubicBezTo>
                    <a:lnTo>
                      <a:pt x="82" y="233"/>
                    </a:lnTo>
                    <a:close/>
                    <a:moveTo>
                      <a:pt x="215" y="281"/>
                    </a:moveTo>
                    <a:cubicBezTo>
                      <a:pt x="215" y="375"/>
                      <a:pt x="215" y="375"/>
                      <a:pt x="215" y="375"/>
                    </a:cubicBezTo>
                    <a:cubicBezTo>
                      <a:pt x="185" y="375"/>
                      <a:pt x="185" y="375"/>
                      <a:pt x="185" y="375"/>
                    </a:cubicBezTo>
                    <a:cubicBezTo>
                      <a:pt x="185" y="281"/>
                      <a:pt x="185" y="281"/>
                      <a:pt x="185" y="281"/>
                    </a:cubicBezTo>
                    <a:cubicBezTo>
                      <a:pt x="167" y="281"/>
                      <a:pt x="167" y="281"/>
                      <a:pt x="167" y="281"/>
                    </a:cubicBezTo>
                    <a:cubicBezTo>
                      <a:pt x="200" y="223"/>
                      <a:pt x="200" y="223"/>
                      <a:pt x="200" y="223"/>
                    </a:cubicBezTo>
                    <a:cubicBezTo>
                      <a:pt x="233" y="281"/>
                      <a:pt x="233" y="281"/>
                      <a:pt x="233" y="281"/>
                    </a:cubicBezTo>
                    <a:lnTo>
                      <a:pt x="215" y="281"/>
                    </a:lnTo>
                    <a:close/>
                    <a:moveTo>
                      <a:pt x="317" y="233"/>
                    </a:moveTo>
                    <a:cubicBezTo>
                      <a:pt x="317" y="215"/>
                      <a:pt x="317" y="215"/>
                      <a:pt x="317" y="215"/>
                    </a:cubicBezTo>
                    <a:cubicBezTo>
                      <a:pt x="223" y="215"/>
                      <a:pt x="223" y="215"/>
                      <a:pt x="223" y="215"/>
                    </a:cubicBezTo>
                    <a:cubicBezTo>
                      <a:pt x="223" y="185"/>
                      <a:pt x="223" y="185"/>
                      <a:pt x="223" y="185"/>
                    </a:cubicBezTo>
                    <a:cubicBezTo>
                      <a:pt x="317" y="185"/>
                      <a:pt x="317" y="185"/>
                      <a:pt x="317" y="185"/>
                    </a:cubicBezTo>
                    <a:cubicBezTo>
                      <a:pt x="317" y="167"/>
                      <a:pt x="317" y="167"/>
                      <a:pt x="317" y="167"/>
                    </a:cubicBezTo>
                    <a:cubicBezTo>
                      <a:pt x="375" y="200"/>
                      <a:pt x="375" y="200"/>
                      <a:pt x="375" y="200"/>
                    </a:cubicBezTo>
                    <a:lnTo>
                      <a:pt x="317" y="233"/>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cxnSp>
            <p:nvCxnSpPr>
              <p:cNvPr id="154" name="直接连接符 153"/>
              <p:cNvCxnSpPr/>
              <p:nvPr/>
            </p:nvCxnSpPr>
            <p:spPr>
              <a:xfrm>
                <a:off x="6376829" y="3594533"/>
                <a:ext cx="863184" cy="381840"/>
              </a:xfrm>
              <a:prstGeom prst="line">
                <a:avLst/>
              </a:prstGeom>
            </p:spPr>
            <p:style>
              <a:lnRef idx="1">
                <a:schemeClr val="dk1"/>
              </a:lnRef>
              <a:fillRef idx="0">
                <a:schemeClr val="dk1"/>
              </a:fillRef>
              <a:effectRef idx="0">
                <a:schemeClr val="dk1"/>
              </a:effectRef>
              <a:fontRef idx="minor">
                <a:schemeClr val="tx1"/>
              </a:fontRef>
            </p:style>
          </p:cxnSp>
          <p:cxnSp>
            <p:nvCxnSpPr>
              <p:cNvPr id="155" name="直接连接符 154"/>
              <p:cNvCxnSpPr/>
              <p:nvPr/>
            </p:nvCxnSpPr>
            <p:spPr>
              <a:xfrm flipV="1">
                <a:off x="6376829" y="4279677"/>
                <a:ext cx="783720" cy="30627"/>
              </a:xfrm>
              <a:prstGeom prst="line">
                <a:avLst/>
              </a:prstGeom>
            </p:spPr>
            <p:style>
              <a:lnRef idx="1">
                <a:schemeClr val="dk1"/>
              </a:lnRef>
              <a:fillRef idx="0">
                <a:schemeClr val="dk1"/>
              </a:fillRef>
              <a:effectRef idx="0">
                <a:schemeClr val="dk1"/>
              </a:effectRef>
              <a:fontRef idx="minor">
                <a:schemeClr val="tx1"/>
              </a:fontRef>
            </p:style>
          </p:cxnSp>
          <p:cxnSp>
            <p:nvCxnSpPr>
              <p:cNvPr id="156" name="直接连接符 155"/>
              <p:cNvCxnSpPr/>
              <p:nvPr/>
            </p:nvCxnSpPr>
            <p:spPr>
              <a:xfrm flipV="1">
                <a:off x="6443583" y="4481909"/>
                <a:ext cx="817598" cy="521947"/>
              </a:xfrm>
              <a:prstGeom prst="line">
                <a:avLst/>
              </a:prstGeom>
            </p:spPr>
            <p:style>
              <a:lnRef idx="1">
                <a:schemeClr val="dk1"/>
              </a:lnRef>
              <a:fillRef idx="0">
                <a:schemeClr val="dk1"/>
              </a:fillRef>
              <a:effectRef idx="0">
                <a:schemeClr val="dk1"/>
              </a:effectRef>
              <a:fontRef idx="minor">
                <a:schemeClr val="tx1"/>
              </a:fontRef>
            </p:style>
          </p:cxnSp>
          <p:cxnSp>
            <p:nvCxnSpPr>
              <p:cNvPr id="157" name="直接连接符 156"/>
              <p:cNvCxnSpPr/>
              <p:nvPr/>
            </p:nvCxnSpPr>
            <p:spPr>
              <a:xfrm flipH="1">
                <a:off x="7880350" y="3517227"/>
                <a:ext cx="818508" cy="432501"/>
              </a:xfrm>
              <a:prstGeom prst="line">
                <a:avLst/>
              </a:prstGeom>
            </p:spPr>
            <p:style>
              <a:lnRef idx="1">
                <a:schemeClr val="dk1"/>
              </a:lnRef>
              <a:fillRef idx="0">
                <a:schemeClr val="dk1"/>
              </a:fillRef>
              <a:effectRef idx="0">
                <a:schemeClr val="dk1"/>
              </a:effectRef>
              <a:fontRef idx="minor">
                <a:schemeClr val="tx1"/>
              </a:fontRef>
            </p:style>
          </p:cxnSp>
          <p:cxnSp>
            <p:nvCxnSpPr>
              <p:cNvPr id="158" name="直接连接符 157"/>
              <p:cNvCxnSpPr/>
              <p:nvPr/>
            </p:nvCxnSpPr>
            <p:spPr>
              <a:xfrm flipH="1" flipV="1">
                <a:off x="7975206" y="4229737"/>
                <a:ext cx="782403" cy="25969"/>
              </a:xfrm>
              <a:prstGeom prst="line">
                <a:avLst/>
              </a:prstGeom>
            </p:spPr>
            <p:style>
              <a:lnRef idx="1">
                <a:schemeClr val="dk1"/>
              </a:lnRef>
              <a:fillRef idx="0">
                <a:schemeClr val="dk1"/>
              </a:fillRef>
              <a:effectRef idx="0">
                <a:schemeClr val="dk1"/>
              </a:effectRef>
              <a:fontRef idx="minor">
                <a:schemeClr val="tx1"/>
              </a:fontRef>
            </p:style>
          </p:cxnSp>
          <p:cxnSp>
            <p:nvCxnSpPr>
              <p:cNvPr id="159" name="直接连接符 158"/>
              <p:cNvCxnSpPr/>
              <p:nvPr/>
            </p:nvCxnSpPr>
            <p:spPr>
              <a:xfrm flipH="1" flipV="1">
                <a:off x="7912577" y="4462316"/>
                <a:ext cx="779866" cy="559608"/>
              </a:xfrm>
              <a:prstGeom prst="line">
                <a:avLst/>
              </a:prstGeom>
            </p:spPr>
            <p:style>
              <a:lnRef idx="1">
                <a:schemeClr val="dk1"/>
              </a:lnRef>
              <a:fillRef idx="0">
                <a:schemeClr val="dk1"/>
              </a:fillRef>
              <a:effectRef idx="0">
                <a:schemeClr val="dk1"/>
              </a:effectRef>
              <a:fontRef idx="minor">
                <a:schemeClr val="tx1"/>
              </a:fontRef>
            </p:style>
          </p:cxnSp>
          <p:cxnSp>
            <p:nvCxnSpPr>
              <p:cNvPr id="160" name="直接连接符 159"/>
              <p:cNvCxnSpPr/>
              <p:nvPr/>
            </p:nvCxnSpPr>
            <p:spPr>
              <a:xfrm>
                <a:off x="7359767" y="3095538"/>
                <a:ext cx="106636" cy="683216"/>
              </a:xfrm>
              <a:prstGeom prst="line">
                <a:avLst/>
              </a:prstGeom>
            </p:spPr>
            <p:style>
              <a:lnRef idx="1">
                <a:schemeClr val="dk1"/>
              </a:lnRef>
              <a:fillRef idx="0">
                <a:schemeClr val="dk1"/>
              </a:fillRef>
              <a:effectRef idx="0">
                <a:schemeClr val="dk1"/>
              </a:effectRef>
              <a:fontRef idx="minor">
                <a:schemeClr val="tx1"/>
              </a:fontRef>
            </p:style>
          </p:cxnSp>
          <p:cxnSp>
            <p:nvCxnSpPr>
              <p:cNvPr id="161" name="直接连接符 160"/>
              <p:cNvCxnSpPr/>
              <p:nvPr/>
            </p:nvCxnSpPr>
            <p:spPr>
              <a:xfrm flipH="1">
                <a:off x="7821600" y="3149581"/>
                <a:ext cx="409349" cy="648718"/>
              </a:xfrm>
              <a:prstGeom prst="line">
                <a:avLst/>
              </a:prstGeom>
            </p:spPr>
            <p:style>
              <a:lnRef idx="1">
                <a:schemeClr val="dk1"/>
              </a:lnRef>
              <a:fillRef idx="0">
                <a:schemeClr val="dk1"/>
              </a:fillRef>
              <a:effectRef idx="0">
                <a:schemeClr val="dk1"/>
              </a:effectRef>
              <a:fontRef idx="minor">
                <a:schemeClr val="tx1"/>
              </a:fontRef>
            </p:style>
          </p:cxnSp>
          <p:cxnSp>
            <p:nvCxnSpPr>
              <p:cNvPr id="162" name="直接连接符 161"/>
              <p:cNvCxnSpPr/>
              <p:nvPr/>
            </p:nvCxnSpPr>
            <p:spPr>
              <a:xfrm flipV="1">
                <a:off x="6960003" y="4655252"/>
                <a:ext cx="446195" cy="779284"/>
              </a:xfrm>
              <a:prstGeom prst="line">
                <a:avLst/>
              </a:prstGeom>
            </p:spPr>
            <p:style>
              <a:lnRef idx="1">
                <a:schemeClr val="dk1"/>
              </a:lnRef>
              <a:fillRef idx="0">
                <a:schemeClr val="dk1"/>
              </a:fillRef>
              <a:effectRef idx="0">
                <a:schemeClr val="dk1"/>
              </a:effectRef>
              <a:fontRef idx="minor">
                <a:schemeClr val="tx1"/>
              </a:fontRef>
            </p:style>
          </p:cxnSp>
          <p:cxnSp>
            <p:nvCxnSpPr>
              <p:cNvPr id="163" name="直接连接符 162"/>
              <p:cNvCxnSpPr/>
              <p:nvPr/>
            </p:nvCxnSpPr>
            <p:spPr>
              <a:xfrm>
                <a:off x="7853827" y="4672053"/>
                <a:ext cx="495805" cy="671783"/>
              </a:xfrm>
              <a:prstGeom prst="line">
                <a:avLst/>
              </a:prstGeom>
            </p:spPr>
            <p:style>
              <a:lnRef idx="1">
                <a:schemeClr val="dk1"/>
              </a:lnRef>
              <a:fillRef idx="0">
                <a:schemeClr val="dk1"/>
              </a:fillRef>
              <a:effectRef idx="0">
                <a:schemeClr val="dk1"/>
              </a:effectRef>
              <a:fontRef idx="minor">
                <a:schemeClr val="tx1"/>
              </a:fontRef>
            </p:style>
          </p:cxnSp>
          <p:cxnSp>
            <p:nvCxnSpPr>
              <p:cNvPr id="164" name="直接箭头连接符 163"/>
              <p:cNvCxnSpPr/>
              <p:nvPr/>
            </p:nvCxnSpPr>
            <p:spPr>
              <a:xfrm>
                <a:off x="6184741" y="3473940"/>
                <a:ext cx="2579282" cy="1570954"/>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65" name="TextBox 178"/>
              <p:cNvSpPr txBox="1">
                <a:spLocks noChangeArrowheads="1"/>
              </p:cNvSpPr>
              <p:nvPr/>
            </p:nvSpPr>
            <p:spPr bwMode="auto">
              <a:xfrm>
                <a:off x="9091177" y="5705622"/>
                <a:ext cx="1716088"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Security Device</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66" name="TextBox 178"/>
              <p:cNvSpPr txBox="1">
                <a:spLocks noChangeArrowheads="1"/>
              </p:cNvSpPr>
              <p:nvPr/>
            </p:nvSpPr>
            <p:spPr bwMode="auto">
              <a:xfrm>
                <a:off x="9350053"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NF4</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67" name="TextBox 178"/>
              <p:cNvSpPr txBox="1">
                <a:spLocks noChangeArrowheads="1"/>
              </p:cNvSpPr>
              <p:nvPr/>
            </p:nvSpPr>
            <p:spPr bwMode="auto">
              <a:xfrm>
                <a:off x="9350053"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NF5</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68" name="TextBox 178"/>
              <p:cNvSpPr txBox="1">
                <a:spLocks noChangeArrowheads="1"/>
              </p:cNvSpPr>
              <p:nvPr/>
            </p:nvSpPr>
            <p:spPr bwMode="auto">
              <a:xfrm>
                <a:off x="9350053"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NF6</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69" name="TextBox 178"/>
              <p:cNvSpPr txBox="1">
                <a:spLocks noChangeArrowheads="1"/>
              </p:cNvSpPr>
              <p:nvPr/>
            </p:nvSpPr>
            <p:spPr bwMode="auto">
              <a:xfrm>
                <a:off x="5219777"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NF1</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70" name="TextBox 178"/>
              <p:cNvSpPr txBox="1">
                <a:spLocks noChangeArrowheads="1"/>
              </p:cNvSpPr>
              <p:nvPr/>
            </p:nvSpPr>
            <p:spPr bwMode="auto">
              <a:xfrm>
                <a:off x="5219777"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NF2</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71" name="TextBox 178"/>
              <p:cNvSpPr txBox="1">
                <a:spLocks noChangeArrowheads="1"/>
              </p:cNvSpPr>
              <p:nvPr/>
            </p:nvSpPr>
            <p:spPr bwMode="auto">
              <a:xfrm>
                <a:off x="5219777"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NF3</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grpSp>
        <p:sp>
          <p:nvSpPr>
            <p:cNvPr id="137" name="文本框 136"/>
            <p:cNvSpPr txBox="1"/>
            <p:nvPr/>
          </p:nvSpPr>
          <p:spPr>
            <a:xfrm>
              <a:off x="5100337" y="1622274"/>
              <a:ext cx="1664879" cy="768146"/>
            </a:xfrm>
            <a:prstGeom prst="rect">
              <a:avLst/>
            </a:prstGeom>
            <a:noFill/>
          </p:spPr>
          <p:txBody>
            <a:bodyPr wrap="square" rtlCol="0">
              <a:spAutoFit/>
            </a:bodyPr>
            <a:lstStyle/>
            <a:p>
              <a:r>
                <a:rPr lang="en-US" altLang="zh-CN" sz="1200" dirty="0" smtClean="0">
                  <a:solidFill>
                    <a:schemeClr val="accent2"/>
                  </a:solidFill>
                </a:rPr>
                <a:t>Warning: A lot of signaling from NF1 to NF6</a:t>
              </a:r>
              <a:endParaRPr lang="zh-CN" altLang="en-US" sz="1200" dirty="0">
                <a:solidFill>
                  <a:schemeClr val="accent2"/>
                </a:solidFill>
              </a:endParaRPr>
            </a:p>
          </p:txBody>
        </p:sp>
        <p:sp>
          <p:nvSpPr>
            <p:cNvPr id="138" name="文本框 137"/>
            <p:cNvSpPr txBox="1"/>
            <p:nvPr/>
          </p:nvSpPr>
          <p:spPr>
            <a:xfrm>
              <a:off x="8816526" y="3988405"/>
              <a:ext cx="1493801" cy="461665"/>
            </a:xfrm>
            <a:prstGeom prst="rect">
              <a:avLst/>
            </a:prstGeom>
            <a:noFill/>
          </p:spPr>
          <p:txBody>
            <a:bodyPr wrap="square" rtlCol="0">
              <a:spAutoFit/>
            </a:bodyPr>
            <a:lstStyle/>
            <a:p>
              <a:r>
                <a:rPr lang="en-US" altLang="zh-CN" sz="1200" dirty="0" smtClean="0">
                  <a:solidFill>
                    <a:schemeClr val="accent2"/>
                  </a:solidFill>
                </a:rPr>
                <a:t>2.Illegal access attempt from NF1!</a:t>
              </a:r>
              <a:endParaRPr lang="zh-CN" altLang="en-US" sz="1200" dirty="0">
                <a:solidFill>
                  <a:schemeClr val="accent2"/>
                </a:solidFill>
              </a:endParaRPr>
            </a:p>
          </p:txBody>
        </p:sp>
      </p:grpSp>
      <p:sp>
        <p:nvSpPr>
          <p:cNvPr id="8214" name="标题 1"/>
          <p:cNvSpPr>
            <a:spLocks noGrp="1" noChangeArrowheads="1"/>
          </p:cNvSpPr>
          <p:nvPr>
            <p:ph type="title"/>
          </p:nvPr>
        </p:nvSpPr>
        <p:spPr>
          <a:xfrm>
            <a:off x="392672" y="511175"/>
            <a:ext cx="10515600" cy="1325563"/>
          </a:xfrm>
        </p:spPr>
        <p:txBody>
          <a:bodyPr anchor="t"/>
          <a:lstStyle/>
          <a:p>
            <a:r>
              <a:rPr lang="en-US" altLang="zh-CN" sz="4000" dirty="0" smtClean="0"/>
              <a:t>Example for enhanced intrusion detection</a:t>
            </a:r>
            <a:endParaRPr lang="zh-CN" altLang="en-US" sz="4000" dirty="0" smtClean="0"/>
          </a:p>
        </p:txBody>
      </p:sp>
      <p:grpSp>
        <p:nvGrpSpPr>
          <p:cNvPr id="46" name="组合 45"/>
          <p:cNvGrpSpPr/>
          <p:nvPr/>
        </p:nvGrpSpPr>
        <p:grpSpPr>
          <a:xfrm>
            <a:off x="609414" y="1927467"/>
            <a:ext cx="4517956" cy="2980338"/>
            <a:chOff x="4963914" y="1657307"/>
            <a:chExt cx="5346413" cy="3437208"/>
          </a:xfrm>
        </p:grpSpPr>
        <p:grpSp>
          <p:nvGrpSpPr>
            <p:cNvPr id="42" name="组合 41"/>
            <p:cNvGrpSpPr/>
            <p:nvPr/>
          </p:nvGrpSpPr>
          <p:grpSpPr>
            <a:xfrm>
              <a:off x="4977181" y="1836739"/>
              <a:ext cx="4680003" cy="3257776"/>
              <a:chOff x="5219777" y="2191698"/>
              <a:chExt cx="5587488" cy="3986873"/>
            </a:xfrm>
          </p:grpSpPr>
          <p:sp>
            <p:nvSpPr>
              <p:cNvPr id="8196" name="Freeform 47"/>
              <p:cNvSpPr>
                <a:spLocks noEditPoints="1"/>
              </p:cNvSpPr>
              <p:nvPr/>
            </p:nvSpPr>
            <p:spPr bwMode="auto">
              <a:xfrm>
                <a:off x="5719604" y="3233957"/>
                <a:ext cx="658812"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197" name="Freeform 47"/>
              <p:cNvSpPr>
                <a:spLocks noEditPoints="1"/>
              </p:cNvSpPr>
              <p:nvPr/>
            </p:nvSpPr>
            <p:spPr bwMode="auto">
              <a:xfrm>
                <a:off x="5719604" y="3958279"/>
                <a:ext cx="658813"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198" name="Freeform 47"/>
              <p:cNvSpPr>
                <a:spLocks noEditPoints="1"/>
              </p:cNvSpPr>
              <p:nvPr/>
            </p:nvSpPr>
            <p:spPr bwMode="auto">
              <a:xfrm>
                <a:off x="5719604" y="4682600"/>
                <a:ext cx="657225"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247" name="Freeform 47"/>
              <p:cNvSpPr>
                <a:spLocks noEditPoints="1"/>
              </p:cNvSpPr>
              <p:nvPr/>
            </p:nvSpPr>
            <p:spPr bwMode="auto">
              <a:xfrm flipH="1">
                <a:off x="8757608" y="3233742"/>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248" name="Freeform 47"/>
              <p:cNvSpPr>
                <a:spLocks noEditPoints="1"/>
              </p:cNvSpPr>
              <p:nvPr/>
            </p:nvSpPr>
            <p:spPr bwMode="auto">
              <a:xfrm flipH="1">
                <a:off x="8757608" y="3949728"/>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249" name="Freeform 47"/>
              <p:cNvSpPr>
                <a:spLocks noEditPoints="1"/>
              </p:cNvSpPr>
              <p:nvPr/>
            </p:nvSpPr>
            <p:spPr bwMode="auto">
              <a:xfrm flipH="1">
                <a:off x="8757608" y="4682385"/>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8205" name="组合 32"/>
              <p:cNvGrpSpPr>
                <a:grpSpLocks/>
              </p:cNvGrpSpPr>
              <p:nvPr/>
            </p:nvGrpSpPr>
            <p:grpSpPr bwMode="auto">
              <a:xfrm>
                <a:off x="6592862" y="5518912"/>
                <a:ext cx="858837" cy="659659"/>
                <a:chOff x="3051176" y="2965451"/>
                <a:chExt cx="1127125" cy="1092200"/>
              </a:xfrm>
            </p:grpSpPr>
            <p:sp>
              <p:nvSpPr>
                <p:cNvPr id="8228" name="Freeform 90"/>
                <p:cNvSpPr>
                  <a:spLocks/>
                </p:cNvSpPr>
                <p:nvPr/>
              </p:nvSpPr>
              <p:spPr bwMode="auto">
                <a:xfrm>
                  <a:off x="3051176" y="2965451"/>
                  <a:ext cx="1127125" cy="847725"/>
                </a:xfrm>
                <a:custGeom>
                  <a:avLst/>
                  <a:gdLst>
                    <a:gd name="T0" fmla="*/ 0 w 710"/>
                    <a:gd name="T1" fmla="*/ 2147483646 h 534"/>
                    <a:gd name="T2" fmla="*/ 0 w 710"/>
                    <a:gd name="T3" fmla="*/ 0 h 534"/>
                    <a:gd name="T4" fmla="*/ 2147483646 w 710"/>
                    <a:gd name="T5" fmla="*/ 0 h 534"/>
                    <a:gd name="T6" fmla="*/ 2147483646 w 710"/>
                    <a:gd name="T7" fmla="*/ 2147483646 h 5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10" h="534">
                      <a:moveTo>
                        <a:pt x="0" y="531"/>
                      </a:moveTo>
                      <a:lnTo>
                        <a:pt x="0" y="0"/>
                      </a:lnTo>
                      <a:lnTo>
                        <a:pt x="710" y="0"/>
                      </a:lnTo>
                      <a:lnTo>
                        <a:pt x="710" y="534"/>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29" name="Line 91"/>
                <p:cNvSpPr>
                  <a:spLocks noChangeShapeType="1"/>
                </p:cNvSpPr>
                <p:nvPr/>
              </p:nvSpPr>
              <p:spPr bwMode="auto">
                <a:xfrm>
                  <a:off x="3057526" y="3124201"/>
                  <a:ext cx="112077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0" name="Rectangle 92"/>
                <p:cNvSpPr>
                  <a:spLocks noChangeArrowheads="1"/>
                </p:cNvSpPr>
                <p:nvPr/>
              </p:nvSpPr>
              <p:spPr bwMode="auto">
                <a:xfrm>
                  <a:off x="3527426" y="3408363"/>
                  <a:ext cx="530225" cy="230188"/>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8231" name="Rectangle 93"/>
                <p:cNvSpPr>
                  <a:spLocks noChangeArrowheads="1"/>
                </p:cNvSpPr>
                <p:nvPr/>
              </p:nvSpPr>
              <p:spPr bwMode="auto">
                <a:xfrm>
                  <a:off x="3527426" y="3638551"/>
                  <a:ext cx="530225" cy="234950"/>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8232" name="Line 94"/>
                <p:cNvSpPr>
                  <a:spLocks noChangeShapeType="1"/>
                </p:cNvSpPr>
                <p:nvPr/>
              </p:nvSpPr>
              <p:spPr bwMode="auto">
                <a:xfrm>
                  <a:off x="3629026" y="3529013"/>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3" name="Line 95"/>
                <p:cNvSpPr>
                  <a:spLocks noChangeShapeType="1"/>
                </p:cNvSpPr>
                <p:nvPr/>
              </p:nvSpPr>
              <p:spPr bwMode="auto">
                <a:xfrm>
                  <a:off x="3752851" y="3529013"/>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4" name="Line 96"/>
                <p:cNvSpPr>
                  <a:spLocks noChangeShapeType="1"/>
                </p:cNvSpPr>
                <p:nvPr/>
              </p:nvSpPr>
              <p:spPr bwMode="auto">
                <a:xfrm>
                  <a:off x="3900488" y="3529013"/>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5" name="Line 97"/>
                <p:cNvSpPr>
                  <a:spLocks noChangeShapeType="1"/>
                </p:cNvSpPr>
                <p:nvPr/>
              </p:nvSpPr>
              <p:spPr bwMode="auto">
                <a:xfrm>
                  <a:off x="3629026" y="3748088"/>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6" name="Line 98"/>
                <p:cNvSpPr>
                  <a:spLocks noChangeShapeType="1"/>
                </p:cNvSpPr>
                <p:nvPr/>
              </p:nvSpPr>
              <p:spPr bwMode="auto">
                <a:xfrm>
                  <a:off x="3752851" y="3748088"/>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7" name="Line 99"/>
                <p:cNvSpPr>
                  <a:spLocks noChangeShapeType="1"/>
                </p:cNvSpPr>
                <p:nvPr/>
              </p:nvSpPr>
              <p:spPr bwMode="auto">
                <a:xfrm>
                  <a:off x="3900488" y="3748088"/>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8" name="Line 100"/>
                <p:cNvSpPr>
                  <a:spLocks noChangeShapeType="1"/>
                </p:cNvSpPr>
                <p:nvPr/>
              </p:nvSpPr>
              <p:spPr bwMode="auto">
                <a:xfrm>
                  <a:off x="3798888" y="3873501"/>
                  <a:ext cx="0" cy="18415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9" name="Line 101"/>
                <p:cNvSpPr>
                  <a:spLocks noChangeShapeType="1"/>
                </p:cNvSpPr>
                <p:nvPr/>
              </p:nvSpPr>
              <p:spPr bwMode="auto">
                <a:xfrm>
                  <a:off x="3521076" y="4057651"/>
                  <a:ext cx="53975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0" name="Line 102"/>
                <p:cNvSpPr>
                  <a:spLocks noChangeShapeType="1"/>
                </p:cNvSpPr>
                <p:nvPr/>
              </p:nvSpPr>
              <p:spPr bwMode="auto">
                <a:xfrm>
                  <a:off x="3365501" y="3594101"/>
                  <a:ext cx="0" cy="328613"/>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1" name="Freeform 103"/>
                <p:cNvSpPr>
                  <a:spLocks/>
                </p:cNvSpPr>
                <p:nvPr/>
              </p:nvSpPr>
              <p:spPr bwMode="auto">
                <a:xfrm>
                  <a:off x="3282951" y="3865563"/>
                  <a:ext cx="158750" cy="79375"/>
                </a:xfrm>
                <a:custGeom>
                  <a:avLst/>
                  <a:gdLst>
                    <a:gd name="T0" fmla="*/ 0 w 100"/>
                    <a:gd name="T1" fmla="*/ 0 h 50"/>
                    <a:gd name="T2" fmla="*/ 2147483646 w 100"/>
                    <a:gd name="T3" fmla="*/ 2147483646 h 50"/>
                    <a:gd name="T4" fmla="*/ 2147483646 w 100"/>
                    <a:gd name="T5" fmla="*/ 0 h 50"/>
                    <a:gd name="T6" fmla="*/ 0 60000 65536"/>
                    <a:gd name="T7" fmla="*/ 0 60000 65536"/>
                    <a:gd name="T8" fmla="*/ 0 60000 65536"/>
                  </a:gdLst>
                  <a:ahLst/>
                  <a:cxnLst>
                    <a:cxn ang="T6">
                      <a:pos x="T0" y="T1"/>
                    </a:cxn>
                    <a:cxn ang="T7">
                      <a:pos x="T2" y="T3"/>
                    </a:cxn>
                    <a:cxn ang="T8">
                      <a:pos x="T4" y="T5"/>
                    </a:cxn>
                  </a:cxnLst>
                  <a:rect l="0" t="0" r="r" b="b"/>
                  <a:pathLst>
                    <a:path w="100" h="50">
                      <a:moveTo>
                        <a:pt x="0" y="0"/>
                      </a:moveTo>
                      <a:lnTo>
                        <a:pt x="50" y="50"/>
                      </a:lnTo>
                      <a:lnTo>
                        <a:pt x="100" y="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42" name="Line 104"/>
                <p:cNvSpPr>
                  <a:spLocks noChangeShapeType="1"/>
                </p:cNvSpPr>
                <p:nvPr/>
              </p:nvSpPr>
              <p:spPr bwMode="auto">
                <a:xfrm flipV="1">
                  <a:off x="3216276" y="3613151"/>
                  <a:ext cx="0" cy="331788"/>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3" name="Freeform 105"/>
                <p:cNvSpPr>
                  <a:spLocks/>
                </p:cNvSpPr>
                <p:nvPr/>
              </p:nvSpPr>
              <p:spPr bwMode="auto">
                <a:xfrm>
                  <a:off x="3136901" y="3594101"/>
                  <a:ext cx="161925" cy="79375"/>
                </a:xfrm>
                <a:custGeom>
                  <a:avLst/>
                  <a:gdLst>
                    <a:gd name="T0" fmla="*/ 2147483646 w 102"/>
                    <a:gd name="T1" fmla="*/ 2147483646 h 50"/>
                    <a:gd name="T2" fmla="*/ 2147483646 w 102"/>
                    <a:gd name="T3" fmla="*/ 0 h 50"/>
                    <a:gd name="T4" fmla="*/ 0 w 102"/>
                    <a:gd name="T5" fmla="*/ 2147483646 h 50"/>
                    <a:gd name="T6" fmla="*/ 0 60000 65536"/>
                    <a:gd name="T7" fmla="*/ 0 60000 65536"/>
                    <a:gd name="T8" fmla="*/ 0 60000 65536"/>
                  </a:gdLst>
                  <a:ahLst/>
                  <a:cxnLst>
                    <a:cxn ang="T6">
                      <a:pos x="T0" y="T1"/>
                    </a:cxn>
                    <a:cxn ang="T7">
                      <a:pos x="T2" y="T3"/>
                    </a:cxn>
                    <a:cxn ang="T8">
                      <a:pos x="T4" y="T5"/>
                    </a:cxn>
                  </a:cxnLst>
                  <a:rect l="0" t="0" r="r" b="b"/>
                  <a:pathLst>
                    <a:path w="102" h="50">
                      <a:moveTo>
                        <a:pt x="102" y="50"/>
                      </a:moveTo>
                      <a:lnTo>
                        <a:pt x="52" y="0"/>
                      </a:lnTo>
                      <a:lnTo>
                        <a:pt x="0" y="5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44" name="Line 106"/>
                <p:cNvSpPr>
                  <a:spLocks noChangeShapeType="1"/>
                </p:cNvSpPr>
                <p:nvPr/>
              </p:nvSpPr>
              <p:spPr bwMode="auto">
                <a:xfrm>
                  <a:off x="3175001" y="3302001"/>
                  <a:ext cx="16192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5" name="Line 107"/>
                <p:cNvSpPr>
                  <a:spLocks noChangeShapeType="1"/>
                </p:cNvSpPr>
                <p:nvPr/>
              </p:nvSpPr>
              <p:spPr bwMode="auto">
                <a:xfrm>
                  <a:off x="3167063" y="3408363"/>
                  <a:ext cx="2413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8206" name="组合 51"/>
              <p:cNvGrpSpPr>
                <a:grpSpLocks/>
              </p:cNvGrpSpPr>
              <p:nvPr/>
            </p:nvGrpSpPr>
            <p:grpSpPr bwMode="auto">
              <a:xfrm>
                <a:off x="8282374" y="5452456"/>
                <a:ext cx="823913" cy="652120"/>
                <a:chOff x="5594351" y="2927351"/>
                <a:chExt cx="1011238" cy="1011238"/>
              </a:xfrm>
            </p:grpSpPr>
            <p:sp>
              <p:nvSpPr>
                <p:cNvPr id="8219" name="Freeform 28"/>
                <p:cNvSpPr>
                  <a:spLocks/>
                </p:cNvSpPr>
                <p:nvPr/>
              </p:nvSpPr>
              <p:spPr bwMode="auto">
                <a:xfrm>
                  <a:off x="6261101" y="3624263"/>
                  <a:ext cx="344488" cy="147638"/>
                </a:xfrm>
                <a:custGeom>
                  <a:avLst/>
                  <a:gdLst>
                    <a:gd name="T0" fmla="*/ 0 w 217"/>
                    <a:gd name="T1" fmla="*/ 0 h 93"/>
                    <a:gd name="T2" fmla="*/ 0 w 217"/>
                    <a:gd name="T3" fmla="*/ 2147483646 h 93"/>
                    <a:gd name="T4" fmla="*/ 2147483646 w 217"/>
                    <a:gd name="T5" fmla="*/ 2147483646 h 93"/>
                    <a:gd name="T6" fmla="*/ 2147483646 w 217"/>
                    <a:gd name="T7" fmla="*/ 2147483646 h 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7" h="93">
                      <a:moveTo>
                        <a:pt x="0" y="0"/>
                      </a:moveTo>
                      <a:lnTo>
                        <a:pt x="0" y="93"/>
                      </a:lnTo>
                      <a:lnTo>
                        <a:pt x="217" y="93"/>
                      </a:lnTo>
                      <a:lnTo>
                        <a:pt x="217" y="4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20" name="Freeform 29"/>
                <p:cNvSpPr>
                  <a:spLocks/>
                </p:cNvSpPr>
                <p:nvPr/>
              </p:nvSpPr>
              <p:spPr bwMode="auto">
                <a:xfrm>
                  <a:off x="6261101" y="3287713"/>
                  <a:ext cx="344488" cy="173038"/>
                </a:xfrm>
                <a:custGeom>
                  <a:avLst/>
                  <a:gdLst>
                    <a:gd name="T0" fmla="*/ 2147483646 w 217"/>
                    <a:gd name="T1" fmla="*/ 2147483646 h 109"/>
                    <a:gd name="T2" fmla="*/ 2147483646 w 217"/>
                    <a:gd name="T3" fmla="*/ 2147483646 h 109"/>
                    <a:gd name="T4" fmla="*/ 2147483646 w 217"/>
                    <a:gd name="T5" fmla="*/ 0 h 109"/>
                    <a:gd name="T6" fmla="*/ 0 w 217"/>
                    <a:gd name="T7" fmla="*/ 0 h 109"/>
                    <a:gd name="T8" fmla="*/ 0 w 217"/>
                    <a:gd name="T9" fmla="*/ 2147483646 h 1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09">
                      <a:moveTo>
                        <a:pt x="217" y="88"/>
                      </a:moveTo>
                      <a:lnTo>
                        <a:pt x="217" y="52"/>
                      </a:lnTo>
                      <a:lnTo>
                        <a:pt x="164" y="0"/>
                      </a:lnTo>
                      <a:lnTo>
                        <a:pt x="0" y="0"/>
                      </a:lnTo>
                      <a:lnTo>
                        <a:pt x="0" y="109"/>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21" name="Line 30"/>
                <p:cNvSpPr>
                  <a:spLocks noChangeShapeType="1"/>
                </p:cNvSpPr>
                <p:nvPr/>
              </p:nvSpPr>
              <p:spPr bwMode="auto">
                <a:xfrm>
                  <a:off x="5597526" y="3548063"/>
                  <a:ext cx="814388"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2" name="Freeform 31"/>
                <p:cNvSpPr>
                  <a:spLocks/>
                </p:cNvSpPr>
                <p:nvPr/>
              </p:nvSpPr>
              <p:spPr bwMode="auto">
                <a:xfrm>
                  <a:off x="6354763" y="3468688"/>
                  <a:ext cx="76200" cy="155575"/>
                </a:xfrm>
                <a:custGeom>
                  <a:avLst/>
                  <a:gdLst>
                    <a:gd name="T0" fmla="*/ 0 w 48"/>
                    <a:gd name="T1" fmla="*/ 0 h 98"/>
                    <a:gd name="T2" fmla="*/ 2147483646 w 48"/>
                    <a:gd name="T3" fmla="*/ 2147483646 h 98"/>
                    <a:gd name="T4" fmla="*/ 0 w 48"/>
                    <a:gd name="T5" fmla="*/ 2147483646 h 98"/>
                    <a:gd name="T6" fmla="*/ 0 60000 65536"/>
                    <a:gd name="T7" fmla="*/ 0 60000 65536"/>
                    <a:gd name="T8" fmla="*/ 0 60000 65536"/>
                  </a:gdLst>
                  <a:ahLst/>
                  <a:cxnLst>
                    <a:cxn ang="T6">
                      <a:pos x="T0" y="T1"/>
                    </a:cxn>
                    <a:cxn ang="T7">
                      <a:pos x="T2" y="T3"/>
                    </a:cxn>
                    <a:cxn ang="T8">
                      <a:pos x="T4" y="T5"/>
                    </a:cxn>
                  </a:cxnLst>
                  <a:rect l="0" t="0" r="r" b="b"/>
                  <a:pathLst>
                    <a:path w="48" h="98">
                      <a:moveTo>
                        <a:pt x="0" y="0"/>
                      </a:moveTo>
                      <a:lnTo>
                        <a:pt x="48" y="48"/>
                      </a:lnTo>
                      <a:lnTo>
                        <a:pt x="0" y="98"/>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23" name="Line 32"/>
                <p:cNvSpPr>
                  <a:spLocks noChangeShapeType="1"/>
                </p:cNvSpPr>
                <p:nvPr/>
              </p:nvSpPr>
              <p:spPr bwMode="auto">
                <a:xfrm>
                  <a:off x="5684838" y="3162301"/>
                  <a:ext cx="19367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4" name="Line 33"/>
                <p:cNvSpPr>
                  <a:spLocks noChangeShapeType="1"/>
                </p:cNvSpPr>
                <p:nvPr/>
              </p:nvSpPr>
              <p:spPr bwMode="auto">
                <a:xfrm>
                  <a:off x="5676901" y="3305176"/>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5" name="Line 34"/>
                <p:cNvSpPr>
                  <a:spLocks noChangeShapeType="1"/>
                </p:cNvSpPr>
                <p:nvPr/>
              </p:nvSpPr>
              <p:spPr bwMode="auto">
                <a:xfrm>
                  <a:off x="5676901" y="3738563"/>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6" name="Freeform 35"/>
                <p:cNvSpPr>
                  <a:spLocks/>
                </p:cNvSpPr>
                <p:nvPr/>
              </p:nvSpPr>
              <p:spPr bwMode="auto">
                <a:xfrm>
                  <a:off x="5594351" y="2927351"/>
                  <a:ext cx="773113" cy="1011238"/>
                </a:xfrm>
                <a:custGeom>
                  <a:avLst/>
                  <a:gdLst>
                    <a:gd name="T0" fmla="*/ 2147483646 w 487"/>
                    <a:gd name="T1" fmla="*/ 2147483646 h 637"/>
                    <a:gd name="T2" fmla="*/ 2147483646 w 487"/>
                    <a:gd name="T3" fmla="*/ 2147483646 h 637"/>
                    <a:gd name="T4" fmla="*/ 2147483646 w 487"/>
                    <a:gd name="T5" fmla="*/ 0 h 637"/>
                    <a:gd name="T6" fmla="*/ 0 w 487"/>
                    <a:gd name="T7" fmla="*/ 0 h 637"/>
                    <a:gd name="T8" fmla="*/ 0 w 487"/>
                    <a:gd name="T9" fmla="*/ 2147483646 h 637"/>
                    <a:gd name="T10" fmla="*/ 2147483646 w 487"/>
                    <a:gd name="T11" fmla="*/ 2147483646 h 637"/>
                    <a:gd name="T12" fmla="*/ 2147483646 w 487"/>
                    <a:gd name="T13" fmla="*/ 2147483646 h 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87" h="637">
                      <a:moveTo>
                        <a:pt x="487" y="169"/>
                      </a:moveTo>
                      <a:lnTo>
                        <a:pt x="487" y="110"/>
                      </a:lnTo>
                      <a:lnTo>
                        <a:pt x="379" y="0"/>
                      </a:lnTo>
                      <a:lnTo>
                        <a:pt x="0" y="0"/>
                      </a:lnTo>
                      <a:lnTo>
                        <a:pt x="0" y="637"/>
                      </a:lnTo>
                      <a:lnTo>
                        <a:pt x="487" y="637"/>
                      </a:lnTo>
                      <a:lnTo>
                        <a:pt x="487" y="587"/>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8227" name="Freeform 36"/>
                <p:cNvSpPr>
                  <a:spLocks/>
                </p:cNvSpPr>
                <p:nvPr/>
              </p:nvSpPr>
              <p:spPr bwMode="auto">
                <a:xfrm>
                  <a:off x="6181726" y="2935288"/>
                  <a:ext cx="173038" cy="192088"/>
                </a:xfrm>
                <a:custGeom>
                  <a:avLst/>
                  <a:gdLst>
                    <a:gd name="T0" fmla="*/ 0 w 109"/>
                    <a:gd name="T1" fmla="*/ 0 h 121"/>
                    <a:gd name="T2" fmla="*/ 0 w 109"/>
                    <a:gd name="T3" fmla="*/ 2147483646 h 121"/>
                    <a:gd name="T4" fmla="*/ 2147483646 w 109"/>
                    <a:gd name="T5" fmla="*/ 2147483646 h 121"/>
                    <a:gd name="T6" fmla="*/ 0 60000 65536"/>
                    <a:gd name="T7" fmla="*/ 0 60000 65536"/>
                    <a:gd name="T8" fmla="*/ 0 60000 65536"/>
                  </a:gdLst>
                  <a:ahLst/>
                  <a:cxnLst>
                    <a:cxn ang="T6">
                      <a:pos x="T0" y="T1"/>
                    </a:cxn>
                    <a:cxn ang="T7">
                      <a:pos x="T2" y="T3"/>
                    </a:cxn>
                    <a:cxn ang="T8">
                      <a:pos x="T4" y="T5"/>
                    </a:cxn>
                  </a:cxnLst>
                  <a:rect l="0" t="0" r="r" b="b"/>
                  <a:pathLst>
                    <a:path w="109" h="121">
                      <a:moveTo>
                        <a:pt x="0" y="0"/>
                      </a:moveTo>
                      <a:lnTo>
                        <a:pt x="0" y="121"/>
                      </a:lnTo>
                      <a:lnTo>
                        <a:pt x="109" y="12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8208" name="TextBox 178"/>
              <p:cNvSpPr txBox="1">
                <a:spLocks noChangeArrowheads="1"/>
              </p:cNvSpPr>
              <p:nvPr/>
            </p:nvSpPr>
            <p:spPr bwMode="auto">
              <a:xfrm>
                <a:off x="5472190" y="5778809"/>
                <a:ext cx="1716088" cy="38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NRF</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65" name="TextBox 387"/>
              <p:cNvSpPr txBox="1"/>
              <p:nvPr/>
            </p:nvSpPr>
            <p:spPr>
              <a:xfrm>
                <a:off x="8172450" y="2930516"/>
                <a:ext cx="914400" cy="266039"/>
              </a:xfrm>
              <a:prstGeom prst="rect">
                <a:avLst/>
              </a:prstGeom>
              <a:noFill/>
            </p:spPr>
            <p:txBody>
              <a:bodyPr lIns="80584" tIns="40293" rIns="80584" bIns="40293">
                <a:spAutoFit/>
              </a:bodyPr>
              <a:lstStyle/>
              <a:p>
                <a:pPr algn="ctr" defTabSz="913167" eaLnBrk="1" fontAlgn="auto">
                  <a:spcBef>
                    <a:spcPts val="0"/>
                  </a:spcBef>
                  <a:spcAft>
                    <a:spcPts val="0"/>
                  </a:spcAft>
                  <a:defRPr/>
                </a:pPr>
                <a:r>
                  <a:rPr lang="en-US" altLang="zh-CN" sz="1200" kern="0" dirty="0" smtClean="0">
                    <a:solidFill>
                      <a:prstClr val="black"/>
                    </a:solidFill>
                    <a:latin typeface="微软雅黑" pitchFamily="34" charset="-122"/>
                    <a:ea typeface="微软雅黑" pitchFamily="34" charset="-122"/>
                    <a:cs typeface="+mn-cs"/>
                    <a:sym typeface="Calibri"/>
                  </a:rPr>
                  <a:t>OAM</a:t>
                </a:r>
                <a:endParaRPr lang="zh-CN" altLang="en-US" sz="1200" kern="0" dirty="0">
                  <a:solidFill>
                    <a:prstClr val="black"/>
                  </a:solidFill>
                  <a:latin typeface="微软雅黑" pitchFamily="34" charset="-122"/>
                  <a:ea typeface="微软雅黑" pitchFamily="34" charset="-122"/>
                  <a:cs typeface="+mn-cs"/>
                  <a:sym typeface="Calibri"/>
                </a:endParaRPr>
              </a:p>
            </p:txBody>
          </p:sp>
          <p:sp>
            <p:nvSpPr>
              <p:cNvPr id="66" name="Freeform 95"/>
              <p:cNvSpPr>
                <a:spLocks noEditPoints="1"/>
              </p:cNvSpPr>
              <p:nvPr/>
            </p:nvSpPr>
            <p:spPr bwMode="auto">
              <a:xfrm>
                <a:off x="8186738" y="2191698"/>
                <a:ext cx="852487" cy="669711"/>
              </a:xfrm>
              <a:custGeom>
                <a:avLst/>
                <a:gdLst>
                  <a:gd name="T0" fmla="*/ 1986 w 2635"/>
                  <a:gd name="T1" fmla="*/ 2250 h 2628"/>
                  <a:gd name="T2" fmla="*/ 2205 w 2635"/>
                  <a:gd name="T3" fmla="*/ 2254 h 2628"/>
                  <a:gd name="T4" fmla="*/ 2089 w 2635"/>
                  <a:gd name="T5" fmla="*/ 2363 h 2628"/>
                  <a:gd name="T6" fmla="*/ 1612 w 2635"/>
                  <a:gd name="T7" fmla="*/ 2250 h 2628"/>
                  <a:gd name="T8" fmla="*/ 1832 w 2635"/>
                  <a:gd name="T9" fmla="*/ 2254 h 2628"/>
                  <a:gd name="T10" fmla="*/ 1716 w 2635"/>
                  <a:gd name="T11" fmla="*/ 2363 h 2628"/>
                  <a:gd name="T12" fmla="*/ 1039 w 2635"/>
                  <a:gd name="T13" fmla="*/ 2146 h 2628"/>
                  <a:gd name="T14" fmla="*/ 383 w 2635"/>
                  <a:gd name="T15" fmla="*/ 2363 h 2628"/>
                  <a:gd name="T16" fmla="*/ 207 w 2635"/>
                  <a:gd name="T17" fmla="*/ 1883 h 2628"/>
                  <a:gd name="T18" fmla="*/ 10 w 2635"/>
                  <a:gd name="T19" fmla="*/ 2495 h 2628"/>
                  <a:gd name="T20" fmla="*/ 151 w 2635"/>
                  <a:gd name="T21" fmla="*/ 2626 h 2628"/>
                  <a:gd name="T22" fmla="*/ 2583 w 2635"/>
                  <a:gd name="T23" fmla="*/ 2589 h 2628"/>
                  <a:gd name="T24" fmla="*/ 2626 w 2635"/>
                  <a:gd name="T25" fmla="*/ 1883 h 2628"/>
                  <a:gd name="T26" fmla="*/ 2094 w 2635"/>
                  <a:gd name="T27" fmla="*/ 486 h 2628"/>
                  <a:gd name="T28" fmla="*/ 2078 w 2635"/>
                  <a:gd name="T29" fmla="*/ 268 h 2628"/>
                  <a:gd name="T30" fmla="*/ 2094 w 2635"/>
                  <a:gd name="T31" fmla="*/ 486 h 2628"/>
                  <a:gd name="T32" fmla="*/ 1612 w 2635"/>
                  <a:gd name="T33" fmla="*/ 433 h 2628"/>
                  <a:gd name="T34" fmla="*/ 1739 w 2635"/>
                  <a:gd name="T35" fmla="*/ 271 h 2628"/>
                  <a:gd name="T36" fmla="*/ 1801 w 2635"/>
                  <a:gd name="T37" fmla="*/ 453 h 2628"/>
                  <a:gd name="T38" fmla="*/ 383 w 2635"/>
                  <a:gd name="T39" fmla="*/ 266 h 2628"/>
                  <a:gd name="T40" fmla="*/ 1039 w 2635"/>
                  <a:gd name="T41" fmla="*/ 486 h 2628"/>
                  <a:gd name="T42" fmla="*/ 383 w 2635"/>
                  <a:gd name="T43" fmla="*/ 266 h 2628"/>
                  <a:gd name="T44" fmla="*/ 210 w 2635"/>
                  <a:gd name="T45" fmla="*/ 4 h 2628"/>
                  <a:gd name="T46" fmla="*/ 13 w 2635"/>
                  <a:gd name="T47" fmla="*/ 748 h 2628"/>
                  <a:gd name="T48" fmla="*/ 2635 w 2635"/>
                  <a:gd name="T49" fmla="*/ 188 h 2628"/>
                  <a:gd name="T50" fmla="*/ 383 w 2635"/>
                  <a:gd name="T51" fmla="*/ 1228 h 2628"/>
                  <a:gd name="T52" fmla="*/ 1039 w 2635"/>
                  <a:gd name="T53" fmla="*/ 1446 h 2628"/>
                  <a:gd name="T54" fmla="*/ 383 w 2635"/>
                  <a:gd name="T55" fmla="*/ 1228 h 2628"/>
                  <a:gd name="T56" fmla="*/ 1819 w 2635"/>
                  <a:gd name="T57" fmla="*/ 1294 h 2628"/>
                  <a:gd name="T58" fmla="*/ 1670 w 2635"/>
                  <a:gd name="T59" fmla="*/ 1438 h 2628"/>
                  <a:gd name="T60" fmla="*/ 1711 w 2635"/>
                  <a:gd name="T61" fmla="*/ 1228 h 2628"/>
                  <a:gd name="T62" fmla="*/ 2205 w 2635"/>
                  <a:gd name="T63" fmla="*/ 1333 h 2628"/>
                  <a:gd name="T64" fmla="*/ 1973 w 2635"/>
                  <a:gd name="T65" fmla="*/ 1341 h 2628"/>
                  <a:gd name="T66" fmla="*/ 10 w 2635"/>
                  <a:gd name="T67" fmla="*/ 1708 h 2628"/>
                  <a:gd name="T68" fmla="*/ 2622 w 2635"/>
                  <a:gd name="T69" fmla="*/ 966 h 2628"/>
                  <a:gd name="T70" fmla="*/ 10 w 2635"/>
                  <a:gd name="T71" fmla="*/ 1708 h 2628"/>
                  <a:gd name="T72" fmla="*/ 10 w 2635"/>
                  <a:gd name="T73" fmla="*/ 1708 h 2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35" h="2628">
                    <a:moveTo>
                      <a:pt x="2089" y="2363"/>
                    </a:moveTo>
                    <a:cubicBezTo>
                      <a:pt x="2029" y="2360"/>
                      <a:pt x="1984" y="2309"/>
                      <a:pt x="1986" y="2250"/>
                    </a:cubicBezTo>
                    <a:cubicBezTo>
                      <a:pt x="1988" y="2190"/>
                      <a:pt x="2038" y="2143"/>
                      <a:pt x="2098" y="2144"/>
                    </a:cubicBezTo>
                    <a:cubicBezTo>
                      <a:pt x="2157" y="2145"/>
                      <a:pt x="2205" y="2194"/>
                      <a:pt x="2205" y="2254"/>
                    </a:cubicBezTo>
                    <a:cubicBezTo>
                      <a:pt x="2205" y="2284"/>
                      <a:pt x="2192" y="2312"/>
                      <a:pt x="2170" y="2333"/>
                    </a:cubicBezTo>
                    <a:cubicBezTo>
                      <a:pt x="2149" y="2354"/>
                      <a:pt x="2119" y="2365"/>
                      <a:pt x="2089" y="2363"/>
                    </a:cubicBezTo>
                    <a:moveTo>
                      <a:pt x="1716" y="2363"/>
                    </a:moveTo>
                    <a:cubicBezTo>
                      <a:pt x="1656" y="2360"/>
                      <a:pt x="1610" y="2309"/>
                      <a:pt x="1612" y="2250"/>
                    </a:cubicBezTo>
                    <a:cubicBezTo>
                      <a:pt x="1615" y="2190"/>
                      <a:pt x="1664" y="2143"/>
                      <a:pt x="1724" y="2144"/>
                    </a:cubicBezTo>
                    <a:cubicBezTo>
                      <a:pt x="1784" y="2145"/>
                      <a:pt x="1832" y="2194"/>
                      <a:pt x="1832" y="2254"/>
                    </a:cubicBezTo>
                    <a:cubicBezTo>
                      <a:pt x="1831" y="2284"/>
                      <a:pt x="1819" y="2312"/>
                      <a:pt x="1797" y="2333"/>
                    </a:cubicBezTo>
                    <a:cubicBezTo>
                      <a:pt x="1775" y="2354"/>
                      <a:pt x="1746" y="2365"/>
                      <a:pt x="1716" y="2363"/>
                    </a:cubicBezTo>
                    <a:close/>
                    <a:moveTo>
                      <a:pt x="383" y="2146"/>
                    </a:moveTo>
                    <a:cubicBezTo>
                      <a:pt x="1039" y="2146"/>
                      <a:pt x="1039" y="2146"/>
                      <a:pt x="1039" y="2146"/>
                    </a:cubicBezTo>
                    <a:cubicBezTo>
                      <a:pt x="1039" y="2363"/>
                      <a:pt x="1039" y="2363"/>
                      <a:pt x="1039" y="2363"/>
                    </a:cubicBezTo>
                    <a:cubicBezTo>
                      <a:pt x="383" y="2363"/>
                      <a:pt x="383" y="2363"/>
                      <a:pt x="383" y="2363"/>
                    </a:cubicBezTo>
                    <a:lnTo>
                      <a:pt x="383" y="2146"/>
                    </a:lnTo>
                    <a:close/>
                    <a:moveTo>
                      <a:pt x="207" y="1883"/>
                    </a:moveTo>
                    <a:cubicBezTo>
                      <a:pt x="10" y="1883"/>
                      <a:pt x="10" y="1883"/>
                      <a:pt x="10" y="1883"/>
                    </a:cubicBezTo>
                    <a:cubicBezTo>
                      <a:pt x="10" y="2495"/>
                      <a:pt x="10" y="2495"/>
                      <a:pt x="10" y="2495"/>
                    </a:cubicBezTo>
                    <a:cubicBezTo>
                      <a:pt x="10" y="2531"/>
                      <a:pt x="26" y="2566"/>
                      <a:pt x="52" y="2590"/>
                    </a:cubicBezTo>
                    <a:cubicBezTo>
                      <a:pt x="79" y="2615"/>
                      <a:pt x="115" y="2628"/>
                      <a:pt x="151" y="2626"/>
                    </a:cubicBezTo>
                    <a:cubicBezTo>
                      <a:pt x="2486" y="2626"/>
                      <a:pt x="2486" y="2626"/>
                      <a:pt x="2486" y="2626"/>
                    </a:cubicBezTo>
                    <a:cubicBezTo>
                      <a:pt x="2522" y="2627"/>
                      <a:pt x="2557" y="2614"/>
                      <a:pt x="2583" y="2589"/>
                    </a:cubicBezTo>
                    <a:cubicBezTo>
                      <a:pt x="2610" y="2565"/>
                      <a:pt x="2625" y="2531"/>
                      <a:pt x="2626" y="2495"/>
                    </a:cubicBezTo>
                    <a:cubicBezTo>
                      <a:pt x="2626" y="1883"/>
                      <a:pt x="2626" y="1883"/>
                      <a:pt x="2626" y="1883"/>
                    </a:cubicBezTo>
                    <a:lnTo>
                      <a:pt x="207" y="1883"/>
                    </a:lnTo>
                    <a:close/>
                    <a:moveTo>
                      <a:pt x="2094" y="486"/>
                    </a:moveTo>
                    <a:cubicBezTo>
                      <a:pt x="2030" y="491"/>
                      <a:pt x="1974" y="444"/>
                      <a:pt x="1966" y="381"/>
                    </a:cubicBezTo>
                    <a:cubicBezTo>
                      <a:pt x="1969" y="320"/>
                      <a:pt x="2017" y="271"/>
                      <a:pt x="2078" y="268"/>
                    </a:cubicBezTo>
                    <a:cubicBezTo>
                      <a:pt x="2139" y="267"/>
                      <a:pt x="2191" y="312"/>
                      <a:pt x="2199" y="373"/>
                    </a:cubicBezTo>
                    <a:cubicBezTo>
                      <a:pt x="2198" y="432"/>
                      <a:pt x="2153" y="481"/>
                      <a:pt x="2094" y="486"/>
                    </a:cubicBezTo>
                    <a:close/>
                    <a:moveTo>
                      <a:pt x="1720" y="486"/>
                    </a:moveTo>
                    <a:cubicBezTo>
                      <a:pt x="1678" y="487"/>
                      <a:pt x="1637" y="468"/>
                      <a:pt x="1612" y="433"/>
                    </a:cubicBezTo>
                    <a:cubicBezTo>
                      <a:pt x="1591" y="400"/>
                      <a:pt x="1591" y="357"/>
                      <a:pt x="1612" y="324"/>
                    </a:cubicBezTo>
                    <a:cubicBezTo>
                      <a:pt x="1639" y="281"/>
                      <a:pt x="1690" y="260"/>
                      <a:pt x="1739" y="271"/>
                    </a:cubicBezTo>
                    <a:cubicBezTo>
                      <a:pt x="1788" y="281"/>
                      <a:pt x="1825" y="321"/>
                      <a:pt x="1832" y="371"/>
                    </a:cubicBezTo>
                    <a:cubicBezTo>
                      <a:pt x="1834" y="402"/>
                      <a:pt x="1823" y="431"/>
                      <a:pt x="1801" y="453"/>
                    </a:cubicBezTo>
                    <a:cubicBezTo>
                      <a:pt x="1780" y="475"/>
                      <a:pt x="1751" y="487"/>
                      <a:pt x="1720" y="486"/>
                    </a:cubicBezTo>
                    <a:close/>
                    <a:moveTo>
                      <a:pt x="383" y="266"/>
                    </a:moveTo>
                    <a:cubicBezTo>
                      <a:pt x="1039" y="266"/>
                      <a:pt x="1039" y="266"/>
                      <a:pt x="1039" y="266"/>
                    </a:cubicBezTo>
                    <a:cubicBezTo>
                      <a:pt x="1039" y="486"/>
                      <a:pt x="1039" y="486"/>
                      <a:pt x="1039" y="486"/>
                    </a:cubicBezTo>
                    <a:cubicBezTo>
                      <a:pt x="383" y="486"/>
                      <a:pt x="383" y="486"/>
                      <a:pt x="383" y="486"/>
                    </a:cubicBezTo>
                    <a:lnTo>
                      <a:pt x="383" y="266"/>
                    </a:lnTo>
                    <a:close/>
                    <a:moveTo>
                      <a:pt x="2430" y="4"/>
                    </a:moveTo>
                    <a:cubicBezTo>
                      <a:pt x="210" y="4"/>
                      <a:pt x="210" y="4"/>
                      <a:pt x="210" y="4"/>
                    </a:cubicBezTo>
                    <a:cubicBezTo>
                      <a:pt x="105" y="1"/>
                      <a:pt x="18" y="83"/>
                      <a:pt x="13" y="188"/>
                    </a:cubicBezTo>
                    <a:cubicBezTo>
                      <a:pt x="13" y="748"/>
                      <a:pt x="13" y="748"/>
                      <a:pt x="13" y="748"/>
                    </a:cubicBezTo>
                    <a:cubicBezTo>
                      <a:pt x="2635" y="748"/>
                      <a:pt x="2635" y="748"/>
                      <a:pt x="2635" y="748"/>
                    </a:cubicBezTo>
                    <a:cubicBezTo>
                      <a:pt x="2635" y="188"/>
                      <a:pt x="2635" y="188"/>
                      <a:pt x="2635" y="188"/>
                    </a:cubicBezTo>
                    <a:cubicBezTo>
                      <a:pt x="2627" y="81"/>
                      <a:pt x="2536" y="0"/>
                      <a:pt x="2430" y="4"/>
                    </a:cubicBezTo>
                    <a:close/>
                    <a:moveTo>
                      <a:pt x="383" y="1228"/>
                    </a:moveTo>
                    <a:cubicBezTo>
                      <a:pt x="1039" y="1228"/>
                      <a:pt x="1039" y="1228"/>
                      <a:pt x="1039" y="1228"/>
                    </a:cubicBezTo>
                    <a:cubicBezTo>
                      <a:pt x="1039" y="1446"/>
                      <a:pt x="1039" y="1446"/>
                      <a:pt x="1039" y="1446"/>
                    </a:cubicBezTo>
                    <a:cubicBezTo>
                      <a:pt x="383" y="1446"/>
                      <a:pt x="383" y="1446"/>
                      <a:pt x="383" y="1446"/>
                    </a:cubicBezTo>
                    <a:lnTo>
                      <a:pt x="383" y="1228"/>
                    </a:lnTo>
                    <a:close/>
                    <a:moveTo>
                      <a:pt x="1711" y="1228"/>
                    </a:moveTo>
                    <a:cubicBezTo>
                      <a:pt x="1756" y="1227"/>
                      <a:pt x="1798" y="1253"/>
                      <a:pt x="1819" y="1294"/>
                    </a:cubicBezTo>
                    <a:cubicBezTo>
                      <a:pt x="1838" y="1334"/>
                      <a:pt x="1828" y="1381"/>
                      <a:pt x="1796" y="1412"/>
                    </a:cubicBezTo>
                    <a:cubicBezTo>
                      <a:pt x="1761" y="1441"/>
                      <a:pt x="1713" y="1451"/>
                      <a:pt x="1670" y="1438"/>
                    </a:cubicBezTo>
                    <a:cubicBezTo>
                      <a:pt x="1627" y="1422"/>
                      <a:pt x="1597" y="1383"/>
                      <a:pt x="1594" y="1338"/>
                    </a:cubicBezTo>
                    <a:cubicBezTo>
                      <a:pt x="1599" y="1276"/>
                      <a:pt x="1649" y="1229"/>
                      <a:pt x="1711" y="1228"/>
                    </a:cubicBezTo>
                    <a:close/>
                    <a:moveTo>
                      <a:pt x="2084" y="1228"/>
                    </a:moveTo>
                    <a:cubicBezTo>
                      <a:pt x="2145" y="1227"/>
                      <a:pt x="2198" y="1272"/>
                      <a:pt x="2205" y="1333"/>
                    </a:cubicBezTo>
                    <a:cubicBezTo>
                      <a:pt x="2203" y="1394"/>
                      <a:pt x="2155" y="1443"/>
                      <a:pt x="2094" y="1446"/>
                    </a:cubicBezTo>
                    <a:cubicBezTo>
                      <a:pt x="2033" y="1447"/>
                      <a:pt x="1980" y="1402"/>
                      <a:pt x="1973" y="1341"/>
                    </a:cubicBezTo>
                    <a:cubicBezTo>
                      <a:pt x="1974" y="1280"/>
                      <a:pt x="2023" y="1230"/>
                      <a:pt x="2084" y="1228"/>
                    </a:cubicBezTo>
                    <a:close/>
                    <a:moveTo>
                      <a:pt x="10" y="1708"/>
                    </a:moveTo>
                    <a:cubicBezTo>
                      <a:pt x="2622" y="1708"/>
                      <a:pt x="2622" y="1708"/>
                      <a:pt x="2622" y="1708"/>
                    </a:cubicBezTo>
                    <a:cubicBezTo>
                      <a:pt x="2622" y="966"/>
                      <a:pt x="2622" y="966"/>
                      <a:pt x="2622" y="966"/>
                    </a:cubicBezTo>
                    <a:cubicBezTo>
                      <a:pt x="0" y="966"/>
                      <a:pt x="0" y="966"/>
                      <a:pt x="0" y="966"/>
                    </a:cubicBezTo>
                    <a:lnTo>
                      <a:pt x="10" y="1708"/>
                    </a:lnTo>
                    <a:close/>
                    <a:moveTo>
                      <a:pt x="10" y="1708"/>
                    </a:moveTo>
                    <a:cubicBezTo>
                      <a:pt x="10" y="1708"/>
                      <a:pt x="10" y="1708"/>
                      <a:pt x="10" y="1708"/>
                    </a:cubicBezTo>
                  </a:path>
                </a:pathLst>
              </a:custGeom>
              <a:solidFill>
                <a:srgbClr val="A6A6A6"/>
              </a:solid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8211" name="TextBox 178"/>
              <p:cNvSpPr txBox="1">
                <a:spLocks noChangeArrowheads="1"/>
              </p:cNvSpPr>
              <p:nvPr/>
            </p:nvSpPr>
            <p:spPr bwMode="auto">
              <a:xfrm>
                <a:off x="7037389" y="2880256"/>
                <a:ext cx="842961" cy="33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a:lnSpc>
                    <a:spcPct val="100000"/>
                  </a:lnSpc>
                  <a:spcBef>
                    <a:spcPct val="0"/>
                  </a:spcBef>
                  <a:buFontTx/>
                  <a:buNone/>
                </a:pPr>
                <a:r>
                  <a:rPr lang="en-US" altLang="zh-CN" sz="1200" dirty="0" smtClean="0">
                    <a:latin typeface="微软雅黑" panose="020B0503020204020204" pitchFamily="34" charset="-122"/>
                    <a:ea typeface="微软雅黑" panose="020B0503020204020204" pitchFamily="34" charset="-122"/>
                    <a:sym typeface="Calibri" panose="020F0502020204030204" pitchFamily="34" charset="0"/>
                  </a:rPr>
                  <a:t>IDS</a:t>
                </a:r>
                <a:endParaRPr lang="en-US" altLang="zh-CN" sz="1200" dirty="0">
                  <a:latin typeface="微软雅黑" panose="020B0503020204020204" pitchFamily="34" charset="-122"/>
                  <a:ea typeface="微软雅黑" panose="020B0503020204020204" pitchFamily="34" charset="-122"/>
                  <a:sym typeface="Calibri" panose="020F0502020204030204" pitchFamily="34" charset="0"/>
                </a:endParaRPr>
              </a:p>
            </p:txBody>
          </p:sp>
          <p:grpSp>
            <p:nvGrpSpPr>
              <p:cNvPr id="68" name="组合 67"/>
              <p:cNvGrpSpPr/>
              <p:nvPr/>
            </p:nvGrpSpPr>
            <p:grpSpPr>
              <a:xfrm>
                <a:off x="6982668" y="2207565"/>
                <a:ext cx="785852" cy="612378"/>
                <a:chOff x="913930" y="1196752"/>
                <a:chExt cx="729776" cy="718492"/>
              </a:xfrm>
              <a:solidFill>
                <a:srgbClr val="A6A6A6"/>
              </a:solidFill>
            </p:grpSpPr>
            <p:sp>
              <p:nvSpPr>
                <p:cNvPr id="69" name="Line 9"/>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0" name="Line 10"/>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1" name="Freeform 11"/>
                <p:cNvSpPr>
                  <a:spLocks noEditPoints="1"/>
                </p:cNvSpPr>
                <p:nvPr/>
              </p:nvSpPr>
              <p:spPr bwMode="auto">
                <a:xfrm>
                  <a:off x="913930" y="1196752"/>
                  <a:ext cx="729776" cy="718492"/>
                </a:xfrm>
                <a:custGeom>
                  <a:avLst/>
                  <a:gdLst>
                    <a:gd name="T0" fmla="*/ 64 w 2393"/>
                    <a:gd name="T1" fmla="*/ 1029 h 2364"/>
                    <a:gd name="T2" fmla="*/ 0 w 2393"/>
                    <a:gd name="T3" fmla="*/ 1061 h 2364"/>
                    <a:gd name="T4" fmla="*/ 64 w 2393"/>
                    <a:gd name="T5" fmla="*/ 1221 h 2364"/>
                    <a:gd name="T6" fmla="*/ 0 w 2393"/>
                    <a:gd name="T7" fmla="*/ 1189 h 2364"/>
                    <a:gd name="T8" fmla="*/ 32 w 2393"/>
                    <a:gd name="T9" fmla="*/ 1573 h 2364"/>
                    <a:gd name="T10" fmla="*/ 32 w 2393"/>
                    <a:gd name="T11" fmla="*/ 1477 h 2364"/>
                    <a:gd name="T12" fmla="*/ 32 w 2393"/>
                    <a:gd name="T13" fmla="*/ 1573 h 2364"/>
                    <a:gd name="T14" fmla="*/ 64 w 2393"/>
                    <a:gd name="T15" fmla="*/ 1349 h 2364"/>
                    <a:gd name="T16" fmla="*/ 0 w 2393"/>
                    <a:gd name="T17" fmla="*/ 1381 h 2364"/>
                    <a:gd name="T18" fmla="*/ 64 w 2393"/>
                    <a:gd name="T19" fmla="*/ 581 h 2364"/>
                    <a:gd name="T20" fmla="*/ 0 w 2393"/>
                    <a:gd name="T21" fmla="*/ 549 h 2364"/>
                    <a:gd name="T22" fmla="*/ 32 w 2393"/>
                    <a:gd name="T23" fmla="*/ 773 h 2364"/>
                    <a:gd name="T24" fmla="*/ 32 w 2393"/>
                    <a:gd name="T25" fmla="*/ 677 h 2364"/>
                    <a:gd name="T26" fmla="*/ 32 w 2393"/>
                    <a:gd name="T27" fmla="*/ 773 h 2364"/>
                    <a:gd name="T28" fmla="*/ 64 w 2393"/>
                    <a:gd name="T29" fmla="*/ 421 h 2364"/>
                    <a:gd name="T30" fmla="*/ 5 w 2393"/>
                    <a:gd name="T31" fmla="*/ 382 h 2364"/>
                    <a:gd name="T32" fmla="*/ 32 w 2393"/>
                    <a:gd name="T33" fmla="*/ 1733 h 2364"/>
                    <a:gd name="T34" fmla="*/ 32 w 2393"/>
                    <a:gd name="T35" fmla="*/ 1637 h 2364"/>
                    <a:gd name="T36" fmla="*/ 32 w 2393"/>
                    <a:gd name="T37" fmla="*/ 1733 h 2364"/>
                    <a:gd name="T38" fmla="*/ 64 w 2393"/>
                    <a:gd name="T39" fmla="*/ 869 h 2364"/>
                    <a:gd name="T40" fmla="*/ 0 w 2393"/>
                    <a:gd name="T41" fmla="*/ 901 h 2364"/>
                    <a:gd name="T42" fmla="*/ 64 w 2393"/>
                    <a:gd name="T43" fmla="*/ 1861 h 2364"/>
                    <a:gd name="T44" fmla="*/ 0 w 2393"/>
                    <a:gd name="T45" fmla="*/ 1829 h 2364"/>
                    <a:gd name="T46" fmla="*/ 298 w 2393"/>
                    <a:gd name="T47" fmla="*/ 232 h 2364"/>
                    <a:gd name="T48" fmla="*/ 266 w 2393"/>
                    <a:gd name="T49" fmla="*/ 296 h 2364"/>
                    <a:gd name="T50" fmla="*/ 298 w 2393"/>
                    <a:gd name="T51" fmla="*/ 232 h 2364"/>
                    <a:gd name="T52" fmla="*/ 380 w 2393"/>
                    <a:gd name="T53" fmla="*/ 2160 h 2364"/>
                    <a:gd name="T54" fmla="*/ 476 w 2393"/>
                    <a:gd name="T55" fmla="*/ 2160 h 2364"/>
                    <a:gd name="T56" fmla="*/ 252 w 2393"/>
                    <a:gd name="T57" fmla="*/ 2128 h 2364"/>
                    <a:gd name="T58" fmla="*/ 284 w 2393"/>
                    <a:gd name="T59" fmla="*/ 2192 h 2364"/>
                    <a:gd name="T60" fmla="*/ 128 w 2393"/>
                    <a:gd name="T61" fmla="*/ 245 h 2364"/>
                    <a:gd name="T62" fmla="*/ 110 w 2393"/>
                    <a:gd name="T63" fmla="*/ 321 h 2364"/>
                    <a:gd name="T64" fmla="*/ 169 w 2393"/>
                    <a:gd name="T65" fmla="*/ 264 h 2364"/>
                    <a:gd name="T66" fmla="*/ 64 w 2393"/>
                    <a:gd name="T67" fmla="*/ 1989 h 2364"/>
                    <a:gd name="T68" fmla="*/ 0 w 2393"/>
                    <a:gd name="T69" fmla="*/ 2000 h 2364"/>
                    <a:gd name="T70" fmla="*/ 38 w 2393"/>
                    <a:gd name="T71" fmla="*/ 2052 h 2364"/>
                    <a:gd name="T72" fmla="*/ 140 w 2393"/>
                    <a:gd name="T73" fmla="*/ 2114 h 2364"/>
                    <a:gd name="T74" fmla="*/ 80 w 2393"/>
                    <a:gd name="T75" fmla="*/ 2153 h 2364"/>
                    <a:gd name="T76" fmla="*/ 155 w 2393"/>
                    <a:gd name="T77" fmla="*/ 2157 h 2364"/>
                    <a:gd name="T78" fmla="*/ 1767 w 2393"/>
                    <a:gd name="T79" fmla="*/ 200 h 2364"/>
                    <a:gd name="T80" fmla="*/ 581 w 2393"/>
                    <a:gd name="T81" fmla="*/ 224 h 2364"/>
                    <a:gd name="T82" fmla="*/ 431 w 2393"/>
                    <a:gd name="T83" fmla="*/ 141 h 2364"/>
                    <a:gd name="T84" fmla="*/ 429 w 2393"/>
                    <a:gd name="T85" fmla="*/ 386 h 2364"/>
                    <a:gd name="T86" fmla="*/ 580 w 2393"/>
                    <a:gd name="T87" fmla="*/ 2128 h 2364"/>
                    <a:gd name="T88" fmla="*/ 571 w 2393"/>
                    <a:gd name="T89" fmla="*/ 2192 h 2364"/>
                    <a:gd name="T90" fmla="*/ 1543 w 2393"/>
                    <a:gd name="T91" fmla="*/ 2364 h 2364"/>
                    <a:gd name="T92" fmla="*/ 2393 w 2393"/>
                    <a:gd name="T93" fmla="*/ 2000 h 2364"/>
                    <a:gd name="T94" fmla="*/ 1640 w 2393"/>
                    <a:gd name="T95" fmla="*/ 2140 h 2364"/>
                    <a:gd name="T96" fmla="*/ 709 w 2393"/>
                    <a:gd name="T97" fmla="*/ 2140 h 2364"/>
                    <a:gd name="T98" fmla="*/ 1544 w 2393"/>
                    <a:gd name="T99" fmla="*/ 129 h 2364"/>
                    <a:gd name="T100" fmla="*/ 2265 w 2393"/>
                    <a:gd name="T101" fmla="*/ 2000 h 2364"/>
                    <a:gd name="T102" fmla="*/ 1768 w 2393"/>
                    <a:gd name="T103" fmla="*/ 328 h 2364"/>
                    <a:gd name="T104" fmla="*/ 2266 w 2393"/>
                    <a:gd name="T105" fmla="*/ 2000 h 2364"/>
                    <a:gd name="T106" fmla="*/ 2265 w 2393"/>
                    <a:gd name="T107" fmla="*/ 2000 h 2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3" h="2364">
                      <a:moveTo>
                        <a:pt x="32" y="1093"/>
                      </a:moveTo>
                      <a:cubicBezTo>
                        <a:pt x="50" y="1093"/>
                        <a:pt x="64" y="1078"/>
                        <a:pt x="64" y="1061"/>
                      </a:cubicBezTo>
                      <a:cubicBezTo>
                        <a:pt x="64" y="1029"/>
                        <a:pt x="64" y="1029"/>
                        <a:pt x="64" y="1029"/>
                      </a:cubicBezTo>
                      <a:cubicBezTo>
                        <a:pt x="64" y="1011"/>
                        <a:pt x="50" y="997"/>
                        <a:pt x="32" y="997"/>
                      </a:cubicBezTo>
                      <a:cubicBezTo>
                        <a:pt x="14" y="997"/>
                        <a:pt x="0" y="1011"/>
                        <a:pt x="0" y="1029"/>
                      </a:cubicBezTo>
                      <a:cubicBezTo>
                        <a:pt x="0" y="1061"/>
                        <a:pt x="0" y="1061"/>
                        <a:pt x="0" y="1061"/>
                      </a:cubicBezTo>
                      <a:cubicBezTo>
                        <a:pt x="0" y="1078"/>
                        <a:pt x="14" y="1093"/>
                        <a:pt x="32" y="1093"/>
                      </a:cubicBezTo>
                      <a:close/>
                      <a:moveTo>
                        <a:pt x="32" y="1253"/>
                      </a:moveTo>
                      <a:cubicBezTo>
                        <a:pt x="50" y="1253"/>
                        <a:pt x="64" y="1238"/>
                        <a:pt x="64" y="1221"/>
                      </a:cubicBezTo>
                      <a:cubicBezTo>
                        <a:pt x="64" y="1189"/>
                        <a:pt x="64" y="1189"/>
                        <a:pt x="64" y="1189"/>
                      </a:cubicBezTo>
                      <a:cubicBezTo>
                        <a:pt x="64" y="1171"/>
                        <a:pt x="50" y="1157"/>
                        <a:pt x="32" y="1157"/>
                      </a:cubicBezTo>
                      <a:cubicBezTo>
                        <a:pt x="14" y="1157"/>
                        <a:pt x="0" y="1171"/>
                        <a:pt x="0" y="1189"/>
                      </a:cubicBezTo>
                      <a:cubicBezTo>
                        <a:pt x="0" y="1221"/>
                        <a:pt x="0" y="1221"/>
                        <a:pt x="0" y="1221"/>
                      </a:cubicBezTo>
                      <a:cubicBezTo>
                        <a:pt x="0" y="1238"/>
                        <a:pt x="14" y="1253"/>
                        <a:pt x="32" y="1253"/>
                      </a:cubicBezTo>
                      <a:close/>
                      <a:moveTo>
                        <a:pt x="32" y="1573"/>
                      </a:moveTo>
                      <a:cubicBezTo>
                        <a:pt x="50" y="1573"/>
                        <a:pt x="64" y="1558"/>
                        <a:pt x="64" y="1541"/>
                      </a:cubicBezTo>
                      <a:cubicBezTo>
                        <a:pt x="64" y="1509"/>
                        <a:pt x="64" y="1509"/>
                        <a:pt x="64" y="1509"/>
                      </a:cubicBezTo>
                      <a:cubicBezTo>
                        <a:pt x="64" y="1491"/>
                        <a:pt x="50" y="1477"/>
                        <a:pt x="32" y="1477"/>
                      </a:cubicBezTo>
                      <a:cubicBezTo>
                        <a:pt x="14" y="1477"/>
                        <a:pt x="0" y="1491"/>
                        <a:pt x="0" y="1509"/>
                      </a:cubicBezTo>
                      <a:cubicBezTo>
                        <a:pt x="0" y="1541"/>
                        <a:pt x="0" y="1541"/>
                        <a:pt x="0" y="1541"/>
                      </a:cubicBezTo>
                      <a:cubicBezTo>
                        <a:pt x="0" y="1558"/>
                        <a:pt x="14" y="1573"/>
                        <a:pt x="32" y="1573"/>
                      </a:cubicBezTo>
                      <a:close/>
                      <a:moveTo>
                        <a:pt x="32" y="1413"/>
                      </a:moveTo>
                      <a:cubicBezTo>
                        <a:pt x="50" y="1413"/>
                        <a:pt x="64" y="1398"/>
                        <a:pt x="64" y="1381"/>
                      </a:cubicBezTo>
                      <a:cubicBezTo>
                        <a:pt x="64" y="1349"/>
                        <a:pt x="64" y="1349"/>
                        <a:pt x="64" y="1349"/>
                      </a:cubicBezTo>
                      <a:cubicBezTo>
                        <a:pt x="64" y="1331"/>
                        <a:pt x="50" y="1317"/>
                        <a:pt x="32" y="1317"/>
                      </a:cubicBezTo>
                      <a:cubicBezTo>
                        <a:pt x="14" y="1317"/>
                        <a:pt x="0" y="1331"/>
                        <a:pt x="0" y="1349"/>
                      </a:cubicBezTo>
                      <a:cubicBezTo>
                        <a:pt x="0" y="1381"/>
                        <a:pt x="0" y="1381"/>
                        <a:pt x="0" y="1381"/>
                      </a:cubicBezTo>
                      <a:cubicBezTo>
                        <a:pt x="0" y="1398"/>
                        <a:pt x="14" y="1413"/>
                        <a:pt x="32" y="1413"/>
                      </a:cubicBezTo>
                      <a:close/>
                      <a:moveTo>
                        <a:pt x="32" y="613"/>
                      </a:moveTo>
                      <a:cubicBezTo>
                        <a:pt x="50" y="613"/>
                        <a:pt x="64" y="598"/>
                        <a:pt x="64" y="581"/>
                      </a:cubicBezTo>
                      <a:cubicBezTo>
                        <a:pt x="64" y="549"/>
                        <a:pt x="64" y="549"/>
                        <a:pt x="64" y="549"/>
                      </a:cubicBezTo>
                      <a:cubicBezTo>
                        <a:pt x="64" y="531"/>
                        <a:pt x="50" y="517"/>
                        <a:pt x="32" y="517"/>
                      </a:cubicBezTo>
                      <a:cubicBezTo>
                        <a:pt x="14" y="517"/>
                        <a:pt x="0" y="531"/>
                        <a:pt x="0" y="549"/>
                      </a:cubicBezTo>
                      <a:cubicBezTo>
                        <a:pt x="0" y="581"/>
                        <a:pt x="0" y="581"/>
                        <a:pt x="0" y="581"/>
                      </a:cubicBezTo>
                      <a:cubicBezTo>
                        <a:pt x="0" y="598"/>
                        <a:pt x="14" y="613"/>
                        <a:pt x="32" y="613"/>
                      </a:cubicBezTo>
                      <a:close/>
                      <a:moveTo>
                        <a:pt x="32" y="773"/>
                      </a:moveTo>
                      <a:cubicBezTo>
                        <a:pt x="50" y="773"/>
                        <a:pt x="64" y="758"/>
                        <a:pt x="64" y="741"/>
                      </a:cubicBezTo>
                      <a:cubicBezTo>
                        <a:pt x="64" y="709"/>
                        <a:pt x="64" y="709"/>
                        <a:pt x="64" y="709"/>
                      </a:cubicBezTo>
                      <a:cubicBezTo>
                        <a:pt x="64" y="691"/>
                        <a:pt x="50" y="677"/>
                        <a:pt x="32" y="677"/>
                      </a:cubicBezTo>
                      <a:cubicBezTo>
                        <a:pt x="14" y="677"/>
                        <a:pt x="0" y="691"/>
                        <a:pt x="0" y="709"/>
                      </a:cubicBezTo>
                      <a:cubicBezTo>
                        <a:pt x="0" y="741"/>
                        <a:pt x="0" y="741"/>
                        <a:pt x="0" y="741"/>
                      </a:cubicBezTo>
                      <a:cubicBezTo>
                        <a:pt x="0" y="758"/>
                        <a:pt x="14" y="773"/>
                        <a:pt x="32" y="773"/>
                      </a:cubicBezTo>
                      <a:close/>
                      <a:moveTo>
                        <a:pt x="31" y="453"/>
                      </a:moveTo>
                      <a:cubicBezTo>
                        <a:pt x="32" y="453"/>
                        <a:pt x="32" y="453"/>
                        <a:pt x="32" y="453"/>
                      </a:cubicBezTo>
                      <a:cubicBezTo>
                        <a:pt x="49" y="453"/>
                        <a:pt x="64" y="439"/>
                        <a:pt x="64" y="421"/>
                      </a:cubicBezTo>
                      <a:cubicBezTo>
                        <a:pt x="64" y="413"/>
                        <a:pt x="65" y="404"/>
                        <a:pt x="67" y="396"/>
                      </a:cubicBezTo>
                      <a:cubicBezTo>
                        <a:pt x="71" y="379"/>
                        <a:pt x="60" y="362"/>
                        <a:pt x="43" y="358"/>
                      </a:cubicBezTo>
                      <a:cubicBezTo>
                        <a:pt x="26" y="354"/>
                        <a:pt x="9" y="365"/>
                        <a:pt x="5" y="382"/>
                      </a:cubicBezTo>
                      <a:cubicBezTo>
                        <a:pt x="2" y="394"/>
                        <a:pt x="0" y="407"/>
                        <a:pt x="0" y="420"/>
                      </a:cubicBezTo>
                      <a:cubicBezTo>
                        <a:pt x="0" y="438"/>
                        <a:pt x="14" y="452"/>
                        <a:pt x="31" y="453"/>
                      </a:cubicBezTo>
                      <a:close/>
                      <a:moveTo>
                        <a:pt x="32" y="1733"/>
                      </a:moveTo>
                      <a:cubicBezTo>
                        <a:pt x="50" y="1733"/>
                        <a:pt x="64" y="1718"/>
                        <a:pt x="64" y="1701"/>
                      </a:cubicBezTo>
                      <a:cubicBezTo>
                        <a:pt x="64" y="1669"/>
                        <a:pt x="64" y="1669"/>
                        <a:pt x="64" y="1669"/>
                      </a:cubicBezTo>
                      <a:cubicBezTo>
                        <a:pt x="64" y="1651"/>
                        <a:pt x="50" y="1637"/>
                        <a:pt x="32" y="1637"/>
                      </a:cubicBezTo>
                      <a:cubicBezTo>
                        <a:pt x="14" y="1637"/>
                        <a:pt x="0" y="1651"/>
                        <a:pt x="0" y="1669"/>
                      </a:cubicBezTo>
                      <a:cubicBezTo>
                        <a:pt x="0" y="1701"/>
                        <a:pt x="0" y="1701"/>
                        <a:pt x="0" y="1701"/>
                      </a:cubicBezTo>
                      <a:cubicBezTo>
                        <a:pt x="0" y="1718"/>
                        <a:pt x="14" y="1733"/>
                        <a:pt x="32" y="1733"/>
                      </a:cubicBezTo>
                      <a:close/>
                      <a:moveTo>
                        <a:pt x="32" y="933"/>
                      </a:moveTo>
                      <a:cubicBezTo>
                        <a:pt x="50" y="933"/>
                        <a:pt x="64" y="918"/>
                        <a:pt x="64" y="901"/>
                      </a:cubicBezTo>
                      <a:cubicBezTo>
                        <a:pt x="64" y="869"/>
                        <a:pt x="64" y="869"/>
                        <a:pt x="64" y="869"/>
                      </a:cubicBezTo>
                      <a:cubicBezTo>
                        <a:pt x="64" y="851"/>
                        <a:pt x="50" y="837"/>
                        <a:pt x="32" y="837"/>
                      </a:cubicBezTo>
                      <a:cubicBezTo>
                        <a:pt x="14" y="837"/>
                        <a:pt x="0" y="851"/>
                        <a:pt x="0" y="869"/>
                      </a:cubicBezTo>
                      <a:cubicBezTo>
                        <a:pt x="0" y="901"/>
                        <a:pt x="0" y="901"/>
                        <a:pt x="0" y="901"/>
                      </a:cubicBezTo>
                      <a:cubicBezTo>
                        <a:pt x="0" y="918"/>
                        <a:pt x="14" y="933"/>
                        <a:pt x="32" y="933"/>
                      </a:cubicBezTo>
                      <a:close/>
                      <a:moveTo>
                        <a:pt x="32" y="1893"/>
                      </a:moveTo>
                      <a:cubicBezTo>
                        <a:pt x="50" y="1893"/>
                        <a:pt x="64" y="1878"/>
                        <a:pt x="64" y="1861"/>
                      </a:cubicBezTo>
                      <a:cubicBezTo>
                        <a:pt x="64" y="1829"/>
                        <a:pt x="64" y="1829"/>
                        <a:pt x="64" y="1829"/>
                      </a:cubicBezTo>
                      <a:cubicBezTo>
                        <a:pt x="64" y="1811"/>
                        <a:pt x="50" y="1797"/>
                        <a:pt x="32" y="1797"/>
                      </a:cubicBezTo>
                      <a:cubicBezTo>
                        <a:pt x="14" y="1797"/>
                        <a:pt x="0" y="1811"/>
                        <a:pt x="0" y="1829"/>
                      </a:cubicBezTo>
                      <a:cubicBezTo>
                        <a:pt x="0" y="1861"/>
                        <a:pt x="0" y="1861"/>
                        <a:pt x="0" y="1861"/>
                      </a:cubicBezTo>
                      <a:cubicBezTo>
                        <a:pt x="0" y="1878"/>
                        <a:pt x="14" y="1893"/>
                        <a:pt x="32" y="1893"/>
                      </a:cubicBezTo>
                      <a:close/>
                      <a:moveTo>
                        <a:pt x="298" y="232"/>
                      </a:moveTo>
                      <a:cubicBezTo>
                        <a:pt x="266" y="232"/>
                        <a:pt x="266" y="232"/>
                        <a:pt x="266" y="232"/>
                      </a:cubicBezTo>
                      <a:cubicBezTo>
                        <a:pt x="248" y="232"/>
                        <a:pt x="234" y="246"/>
                        <a:pt x="234" y="264"/>
                      </a:cubicBezTo>
                      <a:cubicBezTo>
                        <a:pt x="234" y="281"/>
                        <a:pt x="248" y="296"/>
                        <a:pt x="266" y="296"/>
                      </a:cubicBezTo>
                      <a:cubicBezTo>
                        <a:pt x="298" y="296"/>
                        <a:pt x="298" y="296"/>
                        <a:pt x="298" y="296"/>
                      </a:cubicBezTo>
                      <a:cubicBezTo>
                        <a:pt x="315" y="296"/>
                        <a:pt x="330" y="281"/>
                        <a:pt x="330" y="264"/>
                      </a:cubicBezTo>
                      <a:cubicBezTo>
                        <a:pt x="330" y="246"/>
                        <a:pt x="315" y="232"/>
                        <a:pt x="298" y="232"/>
                      </a:cubicBezTo>
                      <a:close/>
                      <a:moveTo>
                        <a:pt x="444" y="2128"/>
                      </a:moveTo>
                      <a:cubicBezTo>
                        <a:pt x="412" y="2128"/>
                        <a:pt x="412" y="2128"/>
                        <a:pt x="412" y="2128"/>
                      </a:cubicBezTo>
                      <a:cubicBezTo>
                        <a:pt x="394" y="2128"/>
                        <a:pt x="380" y="2142"/>
                        <a:pt x="380" y="2160"/>
                      </a:cubicBezTo>
                      <a:cubicBezTo>
                        <a:pt x="380" y="2177"/>
                        <a:pt x="394" y="2192"/>
                        <a:pt x="412" y="2192"/>
                      </a:cubicBezTo>
                      <a:cubicBezTo>
                        <a:pt x="444" y="2192"/>
                        <a:pt x="444" y="2192"/>
                        <a:pt x="444" y="2192"/>
                      </a:cubicBezTo>
                      <a:cubicBezTo>
                        <a:pt x="461" y="2192"/>
                        <a:pt x="476" y="2177"/>
                        <a:pt x="476" y="2160"/>
                      </a:cubicBezTo>
                      <a:cubicBezTo>
                        <a:pt x="476" y="2142"/>
                        <a:pt x="461" y="2128"/>
                        <a:pt x="444" y="2128"/>
                      </a:cubicBezTo>
                      <a:close/>
                      <a:moveTo>
                        <a:pt x="284" y="2128"/>
                      </a:moveTo>
                      <a:cubicBezTo>
                        <a:pt x="252" y="2128"/>
                        <a:pt x="252" y="2128"/>
                        <a:pt x="252" y="2128"/>
                      </a:cubicBezTo>
                      <a:cubicBezTo>
                        <a:pt x="234" y="2128"/>
                        <a:pt x="220" y="2142"/>
                        <a:pt x="220" y="2160"/>
                      </a:cubicBezTo>
                      <a:cubicBezTo>
                        <a:pt x="220" y="2177"/>
                        <a:pt x="234" y="2192"/>
                        <a:pt x="252" y="2192"/>
                      </a:cubicBezTo>
                      <a:cubicBezTo>
                        <a:pt x="284" y="2192"/>
                        <a:pt x="284" y="2192"/>
                        <a:pt x="284" y="2192"/>
                      </a:cubicBezTo>
                      <a:cubicBezTo>
                        <a:pt x="301" y="2192"/>
                        <a:pt x="316" y="2177"/>
                        <a:pt x="316" y="2160"/>
                      </a:cubicBezTo>
                      <a:cubicBezTo>
                        <a:pt x="316" y="2142"/>
                        <a:pt x="301" y="2128"/>
                        <a:pt x="284" y="2128"/>
                      </a:cubicBezTo>
                      <a:close/>
                      <a:moveTo>
                        <a:pt x="128" y="245"/>
                      </a:moveTo>
                      <a:cubicBezTo>
                        <a:pt x="116" y="249"/>
                        <a:pt x="104" y="255"/>
                        <a:pt x="94" y="262"/>
                      </a:cubicBezTo>
                      <a:cubicBezTo>
                        <a:pt x="79" y="271"/>
                        <a:pt x="74" y="290"/>
                        <a:pt x="83" y="305"/>
                      </a:cubicBezTo>
                      <a:cubicBezTo>
                        <a:pt x="89" y="315"/>
                        <a:pt x="100" y="321"/>
                        <a:pt x="110" y="321"/>
                      </a:cubicBezTo>
                      <a:cubicBezTo>
                        <a:pt x="116" y="321"/>
                        <a:pt x="122" y="319"/>
                        <a:pt x="127" y="316"/>
                      </a:cubicBezTo>
                      <a:cubicBezTo>
                        <a:pt x="134" y="312"/>
                        <a:pt x="142" y="308"/>
                        <a:pt x="150" y="305"/>
                      </a:cubicBezTo>
                      <a:cubicBezTo>
                        <a:pt x="167" y="299"/>
                        <a:pt x="175" y="280"/>
                        <a:pt x="169" y="264"/>
                      </a:cubicBezTo>
                      <a:cubicBezTo>
                        <a:pt x="163" y="247"/>
                        <a:pt x="144" y="239"/>
                        <a:pt x="128" y="245"/>
                      </a:cubicBezTo>
                      <a:close/>
                      <a:moveTo>
                        <a:pt x="64" y="2000"/>
                      </a:moveTo>
                      <a:cubicBezTo>
                        <a:pt x="64" y="1989"/>
                        <a:pt x="64" y="1989"/>
                        <a:pt x="64" y="1989"/>
                      </a:cubicBezTo>
                      <a:cubicBezTo>
                        <a:pt x="64" y="1971"/>
                        <a:pt x="50" y="1957"/>
                        <a:pt x="32" y="1957"/>
                      </a:cubicBezTo>
                      <a:cubicBezTo>
                        <a:pt x="14" y="1957"/>
                        <a:pt x="0" y="1971"/>
                        <a:pt x="0" y="1989"/>
                      </a:cubicBezTo>
                      <a:cubicBezTo>
                        <a:pt x="0" y="2000"/>
                        <a:pt x="0" y="2000"/>
                        <a:pt x="0" y="2000"/>
                      </a:cubicBezTo>
                      <a:cubicBezTo>
                        <a:pt x="0" y="2008"/>
                        <a:pt x="1" y="2017"/>
                        <a:pt x="2" y="2025"/>
                      </a:cubicBezTo>
                      <a:cubicBezTo>
                        <a:pt x="4" y="2041"/>
                        <a:pt x="18" y="2053"/>
                        <a:pt x="34" y="2053"/>
                      </a:cubicBezTo>
                      <a:cubicBezTo>
                        <a:pt x="35" y="2053"/>
                        <a:pt x="36" y="2053"/>
                        <a:pt x="38" y="2052"/>
                      </a:cubicBezTo>
                      <a:cubicBezTo>
                        <a:pt x="56" y="2050"/>
                        <a:pt x="68" y="2034"/>
                        <a:pt x="65" y="2016"/>
                      </a:cubicBezTo>
                      <a:cubicBezTo>
                        <a:pt x="64" y="2011"/>
                        <a:pt x="64" y="2005"/>
                        <a:pt x="64" y="2000"/>
                      </a:cubicBezTo>
                      <a:close/>
                      <a:moveTo>
                        <a:pt x="140" y="2114"/>
                      </a:moveTo>
                      <a:cubicBezTo>
                        <a:pt x="132" y="2110"/>
                        <a:pt x="124" y="2106"/>
                        <a:pt x="117" y="2101"/>
                      </a:cubicBezTo>
                      <a:cubicBezTo>
                        <a:pt x="103" y="2091"/>
                        <a:pt x="83" y="2094"/>
                        <a:pt x="73" y="2108"/>
                      </a:cubicBezTo>
                      <a:cubicBezTo>
                        <a:pt x="62" y="2123"/>
                        <a:pt x="66" y="2143"/>
                        <a:pt x="80" y="2153"/>
                      </a:cubicBezTo>
                      <a:cubicBezTo>
                        <a:pt x="90" y="2161"/>
                        <a:pt x="101" y="2167"/>
                        <a:pt x="113" y="2172"/>
                      </a:cubicBezTo>
                      <a:cubicBezTo>
                        <a:pt x="117" y="2174"/>
                        <a:pt x="122" y="2175"/>
                        <a:pt x="126" y="2175"/>
                      </a:cubicBezTo>
                      <a:cubicBezTo>
                        <a:pt x="138" y="2175"/>
                        <a:pt x="150" y="2169"/>
                        <a:pt x="155" y="2157"/>
                      </a:cubicBezTo>
                      <a:cubicBezTo>
                        <a:pt x="163" y="2141"/>
                        <a:pt x="156" y="2121"/>
                        <a:pt x="140" y="2114"/>
                      </a:cubicBezTo>
                      <a:close/>
                      <a:moveTo>
                        <a:pt x="2160" y="200"/>
                      </a:moveTo>
                      <a:cubicBezTo>
                        <a:pt x="1767" y="200"/>
                        <a:pt x="1767" y="200"/>
                        <a:pt x="1767" y="200"/>
                      </a:cubicBezTo>
                      <a:cubicBezTo>
                        <a:pt x="1754" y="88"/>
                        <a:pt x="1659" y="0"/>
                        <a:pt x="1544" y="0"/>
                      </a:cubicBezTo>
                      <a:cubicBezTo>
                        <a:pt x="805" y="0"/>
                        <a:pt x="805" y="0"/>
                        <a:pt x="805" y="0"/>
                      </a:cubicBezTo>
                      <a:cubicBezTo>
                        <a:pt x="681" y="0"/>
                        <a:pt x="581" y="101"/>
                        <a:pt x="581" y="224"/>
                      </a:cubicBezTo>
                      <a:cubicBezTo>
                        <a:pt x="581" y="232"/>
                        <a:pt x="581" y="232"/>
                        <a:pt x="581" y="232"/>
                      </a:cubicBezTo>
                      <a:cubicBezTo>
                        <a:pt x="566" y="234"/>
                        <a:pt x="554" y="246"/>
                        <a:pt x="553" y="262"/>
                      </a:cubicBezTo>
                      <a:cubicBezTo>
                        <a:pt x="431" y="141"/>
                        <a:pt x="431" y="141"/>
                        <a:pt x="431" y="141"/>
                      </a:cubicBezTo>
                      <a:cubicBezTo>
                        <a:pt x="416" y="127"/>
                        <a:pt x="391" y="137"/>
                        <a:pt x="391" y="157"/>
                      </a:cubicBezTo>
                      <a:cubicBezTo>
                        <a:pt x="390" y="370"/>
                        <a:pt x="390" y="370"/>
                        <a:pt x="390" y="370"/>
                      </a:cubicBezTo>
                      <a:cubicBezTo>
                        <a:pt x="390" y="390"/>
                        <a:pt x="415" y="400"/>
                        <a:pt x="429" y="386"/>
                      </a:cubicBezTo>
                      <a:cubicBezTo>
                        <a:pt x="553" y="267"/>
                        <a:pt x="553" y="267"/>
                        <a:pt x="553" y="267"/>
                      </a:cubicBezTo>
                      <a:cubicBezTo>
                        <a:pt x="555" y="281"/>
                        <a:pt x="566" y="293"/>
                        <a:pt x="580" y="295"/>
                      </a:cubicBezTo>
                      <a:cubicBezTo>
                        <a:pt x="580" y="2128"/>
                        <a:pt x="580" y="2128"/>
                        <a:pt x="580" y="2128"/>
                      </a:cubicBezTo>
                      <a:cubicBezTo>
                        <a:pt x="571" y="2128"/>
                        <a:pt x="571" y="2128"/>
                        <a:pt x="571" y="2128"/>
                      </a:cubicBezTo>
                      <a:cubicBezTo>
                        <a:pt x="553" y="2128"/>
                        <a:pt x="539" y="2142"/>
                        <a:pt x="539" y="2160"/>
                      </a:cubicBezTo>
                      <a:cubicBezTo>
                        <a:pt x="539" y="2177"/>
                        <a:pt x="553" y="2192"/>
                        <a:pt x="571" y="2192"/>
                      </a:cubicBezTo>
                      <a:cubicBezTo>
                        <a:pt x="586" y="2192"/>
                        <a:pt x="586" y="2192"/>
                        <a:pt x="586" y="2192"/>
                      </a:cubicBezTo>
                      <a:cubicBezTo>
                        <a:pt x="610" y="2290"/>
                        <a:pt x="698" y="2364"/>
                        <a:pt x="804" y="2364"/>
                      </a:cubicBezTo>
                      <a:cubicBezTo>
                        <a:pt x="1543" y="2364"/>
                        <a:pt x="1543" y="2364"/>
                        <a:pt x="1543" y="2364"/>
                      </a:cubicBezTo>
                      <a:cubicBezTo>
                        <a:pt x="1637" y="2364"/>
                        <a:pt x="1718" y="2306"/>
                        <a:pt x="1751" y="2224"/>
                      </a:cubicBezTo>
                      <a:cubicBezTo>
                        <a:pt x="2159" y="2224"/>
                        <a:pt x="2159" y="2224"/>
                        <a:pt x="2159" y="2224"/>
                      </a:cubicBezTo>
                      <a:cubicBezTo>
                        <a:pt x="2288" y="2224"/>
                        <a:pt x="2393" y="2123"/>
                        <a:pt x="2393" y="2000"/>
                      </a:cubicBezTo>
                      <a:cubicBezTo>
                        <a:pt x="2393" y="424"/>
                        <a:pt x="2393" y="424"/>
                        <a:pt x="2393" y="424"/>
                      </a:cubicBezTo>
                      <a:cubicBezTo>
                        <a:pt x="2393" y="300"/>
                        <a:pt x="2289" y="200"/>
                        <a:pt x="2160" y="200"/>
                      </a:cubicBezTo>
                      <a:close/>
                      <a:moveTo>
                        <a:pt x="1640" y="2140"/>
                      </a:moveTo>
                      <a:cubicBezTo>
                        <a:pt x="1640" y="2193"/>
                        <a:pt x="1597" y="2236"/>
                        <a:pt x="1544" y="2236"/>
                      </a:cubicBezTo>
                      <a:cubicBezTo>
                        <a:pt x="805" y="2236"/>
                        <a:pt x="805" y="2236"/>
                        <a:pt x="805" y="2236"/>
                      </a:cubicBezTo>
                      <a:cubicBezTo>
                        <a:pt x="752" y="2236"/>
                        <a:pt x="709" y="2193"/>
                        <a:pt x="709" y="2140"/>
                      </a:cubicBezTo>
                      <a:cubicBezTo>
                        <a:pt x="709" y="225"/>
                        <a:pt x="709" y="225"/>
                        <a:pt x="709" y="225"/>
                      </a:cubicBezTo>
                      <a:cubicBezTo>
                        <a:pt x="709" y="172"/>
                        <a:pt x="752" y="129"/>
                        <a:pt x="805" y="129"/>
                      </a:cubicBezTo>
                      <a:cubicBezTo>
                        <a:pt x="1544" y="129"/>
                        <a:pt x="1544" y="129"/>
                        <a:pt x="1544" y="129"/>
                      </a:cubicBezTo>
                      <a:cubicBezTo>
                        <a:pt x="1597" y="129"/>
                        <a:pt x="1640" y="172"/>
                        <a:pt x="1640" y="225"/>
                      </a:cubicBezTo>
                      <a:lnTo>
                        <a:pt x="1640" y="2140"/>
                      </a:lnTo>
                      <a:close/>
                      <a:moveTo>
                        <a:pt x="2265" y="2000"/>
                      </a:moveTo>
                      <a:cubicBezTo>
                        <a:pt x="2265" y="2052"/>
                        <a:pt x="2218" y="2096"/>
                        <a:pt x="2160" y="2096"/>
                      </a:cubicBezTo>
                      <a:cubicBezTo>
                        <a:pt x="1768" y="2096"/>
                        <a:pt x="1768" y="2096"/>
                        <a:pt x="1768" y="2096"/>
                      </a:cubicBezTo>
                      <a:cubicBezTo>
                        <a:pt x="1768" y="328"/>
                        <a:pt x="1768" y="328"/>
                        <a:pt x="1768" y="328"/>
                      </a:cubicBezTo>
                      <a:cubicBezTo>
                        <a:pt x="2160" y="328"/>
                        <a:pt x="2160" y="328"/>
                        <a:pt x="2160" y="328"/>
                      </a:cubicBezTo>
                      <a:cubicBezTo>
                        <a:pt x="2218" y="328"/>
                        <a:pt x="2266" y="371"/>
                        <a:pt x="2266" y="424"/>
                      </a:cubicBezTo>
                      <a:cubicBezTo>
                        <a:pt x="2266" y="2000"/>
                        <a:pt x="2266" y="2000"/>
                        <a:pt x="2266" y="2000"/>
                      </a:cubicBezTo>
                      <a:lnTo>
                        <a:pt x="2265" y="2000"/>
                      </a:lnTo>
                      <a:close/>
                      <a:moveTo>
                        <a:pt x="2265" y="2000"/>
                      </a:moveTo>
                      <a:cubicBezTo>
                        <a:pt x="2265" y="2000"/>
                        <a:pt x="2265" y="2000"/>
                        <a:pt x="2265" y="200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2" name="Freeform 12"/>
                <p:cNvSpPr>
                  <a:spLocks/>
                </p:cNvSpPr>
                <p:nvPr/>
              </p:nvSpPr>
              <p:spPr bwMode="auto">
                <a:xfrm>
                  <a:off x="1481953" y="1508977"/>
                  <a:ext cx="94044" cy="300939"/>
                </a:xfrm>
                <a:custGeom>
                  <a:avLst/>
                  <a:gdLst>
                    <a:gd name="T0" fmla="*/ 105 w 307"/>
                    <a:gd name="T1" fmla="*/ 987 h 987"/>
                    <a:gd name="T2" fmla="*/ 32 w 307"/>
                    <a:gd name="T3" fmla="*/ 987 h 987"/>
                    <a:gd name="T4" fmla="*/ 0 w 307"/>
                    <a:gd name="T5" fmla="*/ 955 h 987"/>
                    <a:gd name="T6" fmla="*/ 32 w 307"/>
                    <a:gd name="T7" fmla="*/ 923 h 987"/>
                    <a:gd name="T8" fmla="*/ 105 w 307"/>
                    <a:gd name="T9" fmla="*/ 923 h 987"/>
                    <a:gd name="T10" fmla="*/ 243 w 307"/>
                    <a:gd name="T11" fmla="*/ 795 h 987"/>
                    <a:gd name="T12" fmla="*/ 243 w 307"/>
                    <a:gd name="T13" fmla="*/ 32 h 987"/>
                    <a:gd name="T14" fmla="*/ 275 w 307"/>
                    <a:gd name="T15" fmla="*/ 0 h 987"/>
                    <a:gd name="T16" fmla="*/ 307 w 307"/>
                    <a:gd name="T17" fmla="*/ 32 h 987"/>
                    <a:gd name="T18" fmla="*/ 307 w 307"/>
                    <a:gd name="T19" fmla="*/ 795 h 987"/>
                    <a:gd name="T20" fmla="*/ 105 w 307"/>
                    <a:gd name="T21"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 h="987">
                      <a:moveTo>
                        <a:pt x="105" y="987"/>
                      </a:moveTo>
                      <a:cubicBezTo>
                        <a:pt x="32" y="987"/>
                        <a:pt x="32" y="987"/>
                        <a:pt x="32" y="987"/>
                      </a:cubicBezTo>
                      <a:cubicBezTo>
                        <a:pt x="14" y="987"/>
                        <a:pt x="0" y="972"/>
                        <a:pt x="0" y="955"/>
                      </a:cubicBezTo>
                      <a:cubicBezTo>
                        <a:pt x="0" y="937"/>
                        <a:pt x="14" y="923"/>
                        <a:pt x="32" y="923"/>
                      </a:cubicBezTo>
                      <a:cubicBezTo>
                        <a:pt x="105" y="923"/>
                        <a:pt x="105" y="923"/>
                        <a:pt x="105" y="923"/>
                      </a:cubicBezTo>
                      <a:cubicBezTo>
                        <a:pt x="181" y="923"/>
                        <a:pt x="243" y="865"/>
                        <a:pt x="243" y="795"/>
                      </a:cubicBezTo>
                      <a:cubicBezTo>
                        <a:pt x="243" y="32"/>
                        <a:pt x="243" y="32"/>
                        <a:pt x="243" y="32"/>
                      </a:cubicBezTo>
                      <a:cubicBezTo>
                        <a:pt x="243" y="15"/>
                        <a:pt x="257" y="0"/>
                        <a:pt x="275" y="0"/>
                      </a:cubicBezTo>
                      <a:cubicBezTo>
                        <a:pt x="292" y="0"/>
                        <a:pt x="307" y="15"/>
                        <a:pt x="307" y="32"/>
                      </a:cubicBezTo>
                      <a:cubicBezTo>
                        <a:pt x="307" y="795"/>
                        <a:pt x="307" y="795"/>
                        <a:pt x="307" y="795"/>
                      </a:cubicBezTo>
                      <a:cubicBezTo>
                        <a:pt x="307" y="900"/>
                        <a:pt x="216" y="987"/>
                        <a:pt x="105" y="987"/>
                      </a:cubicBezTo>
                      <a:close/>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3" name="Line 13"/>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4" name="Line 14"/>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5" name="Freeform 15"/>
                <p:cNvSpPr>
                  <a:spLocks noEditPoints="1"/>
                </p:cNvSpPr>
                <p:nvPr/>
              </p:nvSpPr>
              <p:spPr bwMode="auto">
                <a:xfrm>
                  <a:off x="1192298" y="1332174"/>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4"/>
                        <a:pt x="15" y="0"/>
                        <a:pt x="32" y="0"/>
                      </a:cubicBezTo>
                      <a:cubicBezTo>
                        <a:pt x="491" y="0"/>
                        <a:pt x="491" y="0"/>
                        <a:pt x="491" y="0"/>
                      </a:cubicBezTo>
                      <a:cubicBezTo>
                        <a:pt x="508" y="0"/>
                        <a:pt x="523" y="14"/>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6" name="Freeform 16"/>
                <p:cNvSpPr>
                  <a:spLocks noEditPoints="1"/>
                </p:cNvSpPr>
                <p:nvPr/>
              </p:nvSpPr>
              <p:spPr bwMode="auto">
                <a:xfrm>
                  <a:off x="1192298" y="1396125"/>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5"/>
                        <a:pt x="15" y="0"/>
                        <a:pt x="32" y="0"/>
                      </a:cubicBezTo>
                      <a:cubicBezTo>
                        <a:pt x="491" y="0"/>
                        <a:pt x="491" y="0"/>
                        <a:pt x="491" y="0"/>
                      </a:cubicBezTo>
                      <a:cubicBezTo>
                        <a:pt x="508" y="0"/>
                        <a:pt x="523" y="15"/>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7" name="Freeform 17"/>
                <p:cNvSpPr>
                  <a:spLocks noEditPoints="1"/>
                </p:cNvSpPr>
                <p:nvPr/>
              </p:nvSpPr>
              <p:spPr bwMode="auto">
                <a:xfrm>
                  <a:off x="1192298" y="1456313"/>
                  <a:ext cx="157993" cy="2257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49"/>
                        <a:pt x="0" y="32"/>
                      </a:cubicBezTo>
                      <a:cubicBezTo>
                        <a:pt x="0" y="14"/>
                        <a:pt x="15" y="0"/>
                        <a:pt x="32" y="0"/>
                      </a:cubicBezTo>
                      <a:cubicBezTo>
                        <a:pt x="491" y="0"/>
                        <a:pt x="491" y="0"/>
                        <a:pt x="491" y="0"/>
                      </a:cubicBezTo>
                      <a:cubicBezTo>
                        <a:pt x="508" y="0"/>
                        <a:pt x="523" y="14"/>
                        <a:pt x="523" y="32"/>
                      </a:cubicBezTo>
                      <a:cubicBezTo>
                        <a:pt x="523" y="49"/>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78" name="Freeform 18"/>
                <p:cNvSpPr>
                  <a:spLocks noEditPoints="1"/>
                </p:cNvSpPr>
                <p:nvPr/>
              </p:nvSpPr>
              <p:spPr bwMode="auto">
                <a:xfrm>
                  <a:off x="1184775" y="1603019"/>
                  <a:ext cx="176803" cy="176803"/>
                </a:xfrm>
                <a:custGeom>
                  <a:avLst/>
                  <a:gdLst>
                    <a:gd name="T0" fmla="*/ 292 w 584"/>
                    <a:gd name="T1" fmla="*/ 0 h 584"/>
                    <a:gd name="T2" fmla="*/ 0 w 584"/>
                    <a:gd name="T3" fmla="*/ 292 h 584"/>
                    <a:gd name="T4" fmla="*/ 292 w 584"/>
                    <a:gd name="T5" fmla="*/ 584 h 584"/>
                    <a:gd name="T6" fmla="*/ 584 w 584"/>
                    <a:gd name="T7" fmla="*/ 292 h 584"/>
                    <a:gd name="T8" fmla="*/ 292 w 584"/>
                    <a:gd name="T9" fmla="*/ 0 h 584"/>
                    <a:gd name="T10" fmla="*/ 292 w 584"/>
                    <a:gd name="T11" fmla="*/ 520 h 584"/>
                    <a:gd name="T12" fmla="*/ 64 w 584"/>
                    <a:gd name="T13" fmla="*/ 292 h 584"/>
                    <a:gd name="T14" fmla="*/ 292 w 584"/>
                    <a:gd name="T15" fmla="*/ 64 h 584"/>
                    <a:gd name="T16" fmla="*/ 520 w 584"/>
                    <a:gd name="T17" fmla="*/ 292 h 584"/>
                    <a:gd name="T18" fmla="*/ 292 w 584"/>
                    <a:gd name="T19" fmla="*/ 520 h 584"/>
                    <a:gd name="T20" fmla="*/ 292 w 584"/>
                    <a:gd name="T21" fmla="*/ 520 h 584"/>
                    <a:gd name="T22" fmla="*/ 292 w 584"/>
                    <a:gd name="T23" fmla="*/ 520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4" h="584">
                      <a:moveTo>
                        <a:pt x="292" y="0"/>
                      </a:moveTo>
                      <a:cubicBezTo>
                        <a:pt x="130" y="0"/>
                        <a:pt x="0" y="131"/>
                        <a:pt x="0" y="292"/>
                      </a:cubicBezTo>
                      <a:cubicBezTo>
                        <a:pt x="0" y="453"/>
                        <a:pt x="131" y="584"/>
                        <a:pt x="292" y="584"/>
                      </a:cubicBezTo>
                      <a:cubicBezTo>
                        <a:pt x="453" y="584"/>
                        <a:pt x="584" y="453"/>
                        <a:pt x="584" y="292"/>
                      </a:cubicBezTo>
                      <a:cubicBezTo>
                        <a:pt x="584" y="131"/>
                        <a:pt x="453" y="0"/>
                        <a:pt x="292" y="0"/>
                      </a:cubicBezTo>
                      <a:close/>
                      <a:moveTo>
                        <a:pt x="292" y="520"/>
                      </a:moveTo>
                      <a:cubicBezTo>
                        <a:pt x="166" y="520"/>
                        <a:pt x="64" y="418"/>
                        <a:pt x="64" y="292"/>
                      </a:cubicBezTo>
                      <a:cubicBezTo>
                        <a:pt x="64" y="166"/>
                        <a:pt x="166" y="64"/>
                        <a:pt x="292" y="64"/>
                      </a:cubicBezTo>
                      <a:cubicBezTo>
                        <a:pt x="417" y="64"/>
                        <a:pt x="520" y="166"/>
                        <a:pt x="520" y="292"/>
                      </a:cubicBezTo>
                      <a:cubicBezTo>
                        <a:pt x="520" y="418"/>
                        <a:pt x="417" y="520"/>
                        <a:pt x="292" y="520"/>
                      </a:cubicBezTo>
                      <a:close/>
                      <a:moveTo>
                        <a:pt x="292" y="520"/>
                      </a:moveTo>
                      <a:cubicBezTo>
                        <a:pt x="292" y="520"/>
                        <a:pt x="292" y="520"/>
                        <a:pt x="292" y="52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grpSp>
          <p:pic>
            <p:nvPicPr>
              <p:cNvPr id="8215"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7504" y="3046524"/>
                <a:ext cx="757237" cy="37443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9" name="Freeform 35"/>
              <p:cNvSpPr>
                <a:spLocks noEditPoints="1"/>
              </p:cNvSpPr>
              <p:nvPr/>
            </p:nvSpPr>
            <p:spPr bwMode="auto">
              <a:xfrm>
                <a:off x="7160819" y="3801313"/>
                <a:ext cx="814387" cy="811213"/>
              </a:xfrm>
              <a:custGeom>
                <a:avLst/>
                <a:gdLst>
                  <a:gd name="T0" fmla="*/ 2147483646 w 400"/>
                  <a:gd name="T1" fmla="*/ 0 h 400"/>
                  <a:gd name="T2" fmla="*/ 0 w 400"/>
                  <a:gd name="T3" fmla="*/ 2147483646 h 400"/>
                  <a:gd name="T4" fmla="*/ 2147483646 w 400"/>
                  <a:gd name="T5" fmla="*/ 2147483646 h 400"/>
                  <a:gd name="T6" fmla="*/ 2147483646 w 400"/>
                  <a:gd name="T7" fmla="*/ 2147483646 h 400"/>
                  <a:gd name="T8" fmla="*/ 2147483646 w 400"/>
                  <a:gd name="T9" fmla="*/ 2147483646 h 400"/>
                  <a:gd name="T10" fmla="*/ 2147483646 w 400"/>
                  <a:gd name="T11" fmla="*/ 0 h 400"/>
                  <a:gd name="T12" fmla="*/ 2147483646 w 400"/>
                  <a:gd name="T13" fmla="*/ 0 h 400"/>
                  <a:gd name="T14" fmla="*/ 2147483646 w 400"/>
                  <a:gd name="T15" fmla="*/ 2147483646 h 400"/>
                  <a:gd name="T16" fmla="*/ 2147483646 w 400"/>
                  <a:gd name="T17" fmla="*/ 2147483646 h 400"/>
                  <a:gd name="T18" fmla="*/ 2147483646 w 400"/>
                  <a:gd name="T19" fmla="*/ 2147483646 h 400"/>
                  <a:gd name="T20" fmla="*/ 2147483646 w 400"/>
                  <a:gd name="T21" fmla="*/ 2147483646 h 400"/>
                  <a:gd name="T22" fmla="*/ 2147483646 w 400"/>
                  <a:gd name="T23" fmla="*/ 2147483646 h 400"/>
                  <a:gd name="T24" fmla="*/ 2147483646 w 400"/>
                  <a:gd name="T25" fmla="*/ 2147483646 h 400"/>
                  <a:gd name="T26" fmla="*/ 2147483646 w 400"/>
                  <a:gd name="T27" fmla="*/ 2147483646 h 400"/>
                  <a:gd name="T28" fmla="*/ 2147483646 w 400"/>
                  <a:gd name="T29" fmla="*/ 2147483646 h 400"/>
                  <a:gd name="T30" fmla="*/ 2147483646 w 400"/>
                  <a:gd name="T31" fmla="*/ 2147483646 h 400"/>
                  <a:gd name="T32" fmla="*/ 2147483646 w 400"/>
                  <a:gd name="T33" fmla="*/ 2147483646 h 400"/>
                  <a:gd name="T34" fmla="*/ 2147483646 w 400"/>
                  <a:gd name="T35" fmla="*/ 2147483646 h 400"/>
                  <a:gd name="T36" fmla="*/ 2147483646 w 400"/>
                  <a:gd name="T37" fmla="*/ 2147483646 h 400"/>
                  <a:gd name="T38" fmla="*/ 2147483646 w 400"/>
                  <a:gd name="T39" fmla="*/ 2147483646 h 400"/>
                  <a:gd name="T40" fmla="*/ 2147483646 w 400"/>
                  <a:gd name="T41" fmla="*/ 2147483646 h 400"/>
                  <a:gd name="T42" fmla="*/ 2147483646 w 400"/>
                  <a:gd name="T43" fmla="*/ 2147483646 h 400"/>
                  <a:gd name="T44" fmla="*/ 2147483646 w 400"/>
                  <a:gd name="T45" fmla="*/ 2147483646 h 400"/>
                  <a:gd name="T46" fmla="*/ 2147483646 w 400"/>
                  <a:gd name="T47" fmla="*/ 2147483646 h 400"/>
                  <a:gd name="T48" fmla="*/ 2147483646 w 400"/>
                  <a:gd name="T49" fmla="*/ 2147483646 h 400"/>
                  <a:gd name="T50" fmla="*/ 2147483646 w 400"/>
                  <a:gd name="T51" fmla="*/ 2147483646 h 400"/>
                  <a:gd name="T52" fmla="*/ 2147483646 w 400"/>
                  <a:gd name="T53" fmla="*/ 2147483646 h 400"/>
                  <a:gd name="T54" fmla="*/ 2147483646 w 400"/>
                  <a:gd name="T55" fmla="*/ 2147483646 h 400"/>
                  <a:gd name="T56" fmla="*/ 2147483646 w 400"/>
                  <a:gd name="T57" fmla="*/ 2147483646 h 400"/>
                  <a:gd name="T58" fmla="*/ 2147483646 w 400"/>
                  <a:gd name="T59" fmla="*/ 2147483646 h 400"/>
                  <a:gd name="T60" fmla="*/ 2147483646 w 400"/>
                  <a:gd name="T61" fmla="*/ 2147483646 h 400"/>
                  <a:gd name="T62" fmla="*/ 2147483646 w 400"/>
                  <a:gd name="T63" fmla="*/ 2147483646 h 400"/>
                  <a:gd name="T64" fmla="*/ 2147483646 w 400"/>
                  <a:gd name="T65" fmla="*/ 2147483646 h 400"/>
                  <a:gd name="T66" fmla="*/ 2147483646 w 400"/>
                  <a:gd name="T67" fmla="*/ 2147483646 h 400"/>
                  <a:gd name="T68" fmla="*/ 2147483646 w 400"/>
                  <a:gd name="T69" fmla="*/ 2147483646 h 400"/>
                  <a:gd name="T70" fmla="*/ 2147483646 w 400"/>
                  <a:gd name="T71" fmla="*/ 2147483646 h 400"/>
                  <a:gd name="T72" fmla="*/ 2147483646 w 400"/>
                  <a:gd name="T73" fmla="*/ 2147483646 h 400"/>
                  <a:gd name="T74" fmla="*/ 2147483646 w 400"/>
                  <a:gd name="T75" fmla="*/ 2147483646 h 400"/>
                  <a:gd name="T76" fmla="*/ 2147483646 w 400"/>
                  <a:gd name="T77" fmla="*/ 2147483646 h 4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00" h="400">
                    <a:moveTo>
                      <a:pt x="200" y="0"/>
                    </a:moveTo>
                    <a:cubicBezTo>
                      <a:pt x="90" y="0"/>
                      <a:pt x="0" y="89"/>
                      <a:pt x="0" y="200"/>
                    </a:cubicBezTo>
                    <a:cubicBezTo>
                      <a:pt x="0" y="310"/>
                      <a:pt x="90" y="400"/>
                      <a:pt x="200" y="400"/>
                    </a:cubicBezTo>
                    <a:cubicBezTo>
                      <a:pt x="310" y="400"/>
                      <a:pt x="400" y="310"/>
                      <a:pt x="400" y="200"/>
                    </a:cubicBezTo>
                    <a:cubicBezTo>
                      <a:pt x="400" y="200"/>
                      <a:pt x="400" y="200"/>
                      <a:pt x="400" y="200"/>
                    </a:cubicBezTo>
                    <a:cubicBezTo>
                      <a:pt x="400" y="90"/>
                      <a:pt x="311" y="0"/>
                      <a:pt x="200" y="0"/>
                    </a:cubicBezTo>
                    <a:cubicBezTo>
                      <a:pt x="200" y="0"/>
                      <a:pt x="200" y="0"/>
                      <a:pt x="200" y="0"/>
                    </a:cubicBezTo>
                    <a:close/>
                    <a:moveTo>
                      <a:pt x="185" y="119"/>
                    </a:moveTo>
                    <a:cubicBezTo>
                      <a:pt x="185" y="25"/>
                      <a:pt x="185" y="25"/>
                      <a:pt x="185" y="25"/>
                    </a:cubicBezTo>
                    <a:cubicBezTo>
                      <a:pt x="215" y="25"/>
                      <a:pt x="215" y="25"/>
                      <a:pt x="215" y="25"/>
                    </a:cubicBezTo>
                    <a:cubicBezTo>
                      <a:pt x="215" y="119"/>
                      <a:pt x="215" y="119"/>
                      <a:pt x="215" y="119"/>
                    </a:cubicBezTo>
                    <a:cubicBezTo>
                      <a:pt x="233" y="119"/>
                      <a:pt x="233" y="119"/>
                      <a:pt x="233" y="119"/>
                    </a:cubicBezTo>
                    <a:cubicBezTo>
                      <a:pt x="200" y="177"/>
                      <a:pt x="200" y="177"/>
                      <a:pt x="200" y="177"/>
                    </a:cubicBezTo>
                    <a:cubicBezTo>
                      <a:pt x="167" y="119"/>
                      <a:pt x="167" y="119"/>
                      <a:pt x="167" y="119"/>
                    </a:cubicBezTo>
                    <a:lnTo>
                      <a:pt x="185" y="119"/>
                    </a:lnTo>
                    <a:close/>
                    <a:moveTo>
                      <a:pt x="82" y="233"/>
                    </a:moveTo>
                    <a:cubicBezTo>
                      <a:pt x="25" y="200"/>
                      <a:pt x="25" y="200"/>
                      <a:pt x="25" y="200"/>
                    </a:cubicBezTo>
                    <a:cubicBezTo>
                      <a:pt x="82" y="167"/>
                      <a:pt x="82" y="167"/>
                      <a:pt x="82" y="167"/>
                    </a:cubicBezTo>
                    <a:cubicBezTo>
                      <a:pt x="82" y="185"/>
                      <a:pt x="82" y="185"/>
                      <a:pt x="82" y="185"/>
                    </a:cubicBezTo>
                    <a:cubicBezTo>
                      <a:pt x="177" y="185"/>
                      <a:pt x="177" y="185"/>
                      <a:pt x="177" y="185"/>
                    </a:cubicBezTo>
                    <a:cubicBezTo>
                      <a:pt x="177" y="215"/>
                      <a:pt x="177" y="215"/>
                      <a:pt x="177" y="215"/>
                    </a:cubicBezTo>
                    <a:cubicBezTo>
                      <a:pt x="82" y="215"/>
                      <a:pt x="82" y="215"/>
                      <a:pt x="82" y="215"/>
                    </a:cubicBezTo>
                    <a:lnTo>
                      <a:pt x="82" y="233"/>
                    </a:lnTo>
                    <a:close/>
                    <a:moveTo>
                      <a:pt x="215" y="281"/>
                    </a:moveTo>
                    <a:cubicBezTo>
                      <a:pt x="215" y="375"/>
                      <a:pt x="215" y="375"/>
                      <a:pt x="215" y="375"/>
                    </a:cubicBezTo>
                    <a:cubicBezTo>
                      <a:pt x="185" y="375"/>
                      <a:pt x="185" y="375"/>
                      <a:pt x="185" y="375"/>
                    </a:cubicBezTo>
                    <a:cubicBezTo>
                      <a:pt x="185" y="281"/>
                      <a:pt x="185" y="281"/>
                      <a:pt x="185" y="281"/>
                    </a:cubicBezTo>
                    <a:cubicBezTo>
                      <a:pt x="167" y="281"/>
                      <a:pt x="167" y="281"/>
                      <a:pt x="167" y="281"/>
                    </a:cubicBezTo>
                    <a:cubicBezTo>
                      <a:pt x="200" y="223"/>
                      <a:pt x="200" y="223"/>
                      <a:pt x="200" y="223"/>
                    </a:cubicBezTo>
                    <a:cubicBezTo>
                      <a:pt x="233" y="281"/>
                      <a:pt x="233" y="281"/>
                      <a:pt x="233" y="281"/>
                    </a:cubicBezTo>
                    <a:lnTo>
                      <a:pt x="215" y="281"/>
                    </a:lnTo>
                    <a:close/>
                    <a:moveTo>
                      <a:pt x="317" y="233"/>
                    </a:moveTo>
                    <a:cubicBezTo>
                      <a:pt x="317" y="215"/>
                      <a:pt x="317" y="215"/>
                      <a:pt x="317" y="215"/>
                    </a:cubicBezTo>
                    <a:cubicBezTo>
                      <a:pt x="223" y="215"/>
                      <a:pt x="223" y="215"/>
                      <a:pt x="223" y="215"/>
                    </a:cubicBezTo>
                    <a:cubicBezTo>
                      <a:pt x="223" y="185"/>
                      <a:pt x="223" y="185"/>
                      <a:pt x="223" y="185"/>
                    </a:cubicBezTo>
                    <a:cubicBezTo>
                      <a:pt x="317" y="185"/>
                      <a:pt x="317" y="185"/>
                      <a:pt x="317" y="185"/>
                    </a:cubicBezTo>
                    <a:cubicBezTo>
                      <a:pt x="317" y="167"/>
                      <a:pt x="317" y="167"/>
                      <a:pt x="317" y="167"/>
                    </a:cubicBezTo>
                    <a:cubicBezTo>
                      <a:pt x="375" y="200"/>
                      <a:pt x="375" y="200"/>
                      <a:pt x="375" y="200"/>
                    </a:cubicBezTo>
                    <a:lnTo>
                      <a:pt x="317" y="233"/>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cxnSp>
            <p:nvCxnSpPr>
              <p:cNvPr id="6" name="直接连接符 5"/>
              <p:cNvCxnSpPr/>
              <p:nvPr/>
            </p:nvCxnSpPr>
            <p:spPr>
              <a:xfrm>
                <a:off x="6376829" y="3594533"/>
                <a:ext cx="863184" cy="381840"/>
              </a:xfrm>
              <a:prstGeom prst="line">
                <a:avLst/>
              </a:prstGeom>
            </p:spPr>
            <p:style>
              <a:lnRef idx="1">
                <a:schemeClr val="dk1"/>
              </a:lnRef>
              <a:fillRef idx="0">
                <a:schemeClr val="dk1"/>
              </a:fillRef>
              <a:effectRef idx="0">
                <a:schemeClr val="dk1"/>
              </a:effectRef>
              <a:fontRef idx="minor">
                <a:schemeClr val="tx1"/>
              </a:fontRef>
            </p:style>
          </p:cxnSp>
          <p:cxnSp>
            <p:nvCxnSpPr>
              <p:cNvPr id="80" name="直接连接符 79"/>
              <p:cNvCxnSpPr/>
              <p:nvPr/>
            </p:nvCxnSpPr>
            <p:spPr>
              <a:xfrm flipV="1">
                <a:off x="6376829" y="4279677"/>
                <a:ext cx="783720" cy="30627"/>
              </a:xfrm>
              <a:prstGeom prst="line">
                <a:avLst/>
              </a:prstGeom>
            </p:spPr>
            <p:style>
              <a:lnRef idx="1">
                <a:schemeClr val="dk1"/>
              </a:lnRef>
              <a:fillRef idx="0">
                <a:schemeClr val="dk1"/>
              </a:fillRef>
              <a:effectRef idx="0">
                <a:schemeClr val="dk1"/>
              </a:effectRef>
              <a:fontRef idx="minor">
                <a:schemeClr val="tx1"/>
              </a:fontRef>
            </p:style>
          </p:cxnSp>
          <p:cxnSp>
            <p:nvCxnSpPr>
              <p:cNvPr id="82" name="直接连接符 81"/>
              <p:cNvCxnSpPr/>
              <p:nvPr/>
            </p:nvCxnSpPr>
            <p:spPr>
              <a:xfrm flipV="1">
                <a:off x="6443583" y="4481909"/>
                <a:ext cx="817598" cy="521947"/>
              </a:xfrm>
              <a:prstGeom prst="line">
                <a:avLst/>
              </a:prstGeom>
            </p:spPr>
            <p:style>
              <a:lnRef idx="1">
                <a:schemeClr val="dk1"/>
              </a:lnRef>
              <a:fillRef idx="0">
                <a:schemeClr val="dk1"/>
              </a:fillRef>
              <a:effectRef idx="0">
                <a:schemeClr val="dk1"/>
              </a:effectRef>
              <a:fontRef idx="minor">
                <a:schemeClr val="tx1"/>
              </a:fontRef>
            </p:style>
          </p:cxnSp>
          <p:cxnSp>
            <p:nvCxnSpPr>
              <p:cNvPr id="84" name="直接连接符 83"/>
              <p:cNvCxnSpPr/>
              <p:nvPr/>
            </p:nvCxnSpPr>
            <p:spPr>
              <a:xfrm flipH="1">
                <a:off x="7880350" y="3517227"/>
                <a:ext cx="818508" cy="432501"/>
              </a:xfrm>
              <a:prstGeom prst="line">
                <a:avLst/>
              </a:prstGeom>
            </p:spPr>
            <p:style>
              <a:lnRef idx="1">
                <a:schemeClr val="dk1"/>
              </a:lnRef>
              <a:fillRef idx="0">
                <a:schemeClr val="dk1"/>
              </a:fillRef>
              <a:effectRef idx="0">
                <a:schemeClr val="dk1"/>
              </a:effectRef>
              <a:fontRef idx="minor">
                <a:schemeClr val="tx1"/>
              </a:fontRef>
            </p:style>
          </p:cxnSp>
          <p:cxnSp>
            <p:nvCxnSpPr>
              <p:cNvPr id="91" name="直接连接符 90"/>
              <p:cNvCxnSpPr/>
              <p:nvPr/>
            </p:nvCxnSpPr>
            <p:spPr>
              <a:xfrm flipH="1" flipV="1">
                <a:off x="7975206" y="4229737"/>
                <a:ext cx="782403" cy="25969"/>
              </a:xfrm>
              <a:prstGeom prst="line">
                <a:avLst/>
              </a:prstGeom>
            </p:spPr>
            <p:style>
              <a:lnRef idx="1">
                <a:schemeClr val="dk1"/>
              </a:lnRef>
              <a:fillRef idx="0">
                <a:schemeClr val="dk1"/>
              </a:fillRef>
              <a:effectRef idx="0">
                <a:schemeClr val="dk1"/>
              </a:effectRef>
              <a:fontRef idx="minor">
                <a:schemeClr val="tx1"/>
              </a:fontRef>
            </p:style>
          </p:cxnSp>
          <p:cxnSp>
            <p:nvCxnSpPr>
              <p:cNvPr id="93" name="直接连接符 92"/>
              <p:cNvCxnSpPr/>
              <p:nvPr/>
            </p:nvCxnSpPr>
            <p:spPr>
              <a:xfrm flipH="1" flipV="1">
                <a:off x="7912577" y="4462316"/>
                <a:ext cx="779866" cy="559608"/>
              </a:xfrm>
              <a:prstGeom prst="line">
                <a:avLst/>
              </a:prstGeom>
            </p:spPr>
            <p:style>
              <a:lnRef idx="1">
                <a:schemeClr val="dk1"/>
              </a:lnRef>
              <a:fillRef idx="0">
                <a:schemeClr val="dk1"/>
              </a:fillRef>
              <a:effectRef idx="0">
                <a:schemeClr val="dk1"/>
              </a:effectRef>
              <a:fontRef idx="minor">
                <a:schemeClr val="tx1"/>
              </a:fontRef>
            </p:style>
          </p:cxnSp>
          <p:cxnSp>
            <p:nvCxnSpPr>
              <p:cNvPr id="96" name="直接连接符 95"/>
              <p:cNvCxnSpPr/>
              <p:nvPr/>
            </p:nvCxnSpPr>
            <p:spPr>
              <a:xfrm>
                <a:off x="7359767" y="3095538"/>
                <a:ext cx="106636" cy="683216"/>
              </a:xfrm>
              <a:prstGeom prst="line">
                <a:avLst/>
              </a:prstGeom>
            </p:spPr>
            <p:style>
              <a:lnRef idx="1">
                <a:schemeClr val="dk1"/>
              </a:lnRef>
              <a:fillRef idx="0">
                <a:schemeClr val="dk1"/>
              </a:fillRef>
              <a:effectRef idx="0">
                <a:schemeClr val="dk1"/>
              </a:effectRef>
              <a:fontRef idx="minor">
                <a:schemeClr val="tx1"/>
              </a:fontRef>
            </p:style>
          </p:cxnSp>
          <p:cxnSp>
            <p:nvCxnSpPr>
              <p:cNvPr id="99" name="直接连接符 98"/>
              <p:cNvCxnSpPr/>
              <p:nvPr/>
            </p:nvCxnSpPr>
            <p:spPr>
              <a:xfrm flipH="1">
                <a:off x="7821600" y="3149581"/>
                <a:ext cx="409349" cy="648718"/>
              </a:xfrm>
              <a:prstGeom prst="line">
                <a:avLst/>
              </a:prstGeom>
            </p:spPr>
            <p:style>
              <a:lnRef idx="1">
                <a:schemeClr val="dk1"/>
              </a:lnRef>
              <a:fillRef idx="0">
                <a:schemeClr val="dk1"/>
              </a:fillRef>
              <a:effectRef idx="0">
                <a:schemeClr val="dk1"/>
              </a:effectRef>
              <a:fontRef idx="minor">
                <a:schemeClr val="tx1"/>
              </a:fontRef>
            </p:style>
          </p:cxnSp>
          <p:cxnSp>
            <p:nvCxnSpPr>
              <p:cNvPr id="102" name="直接连接符 101"/>
              <p:cNvCxnSpPr/>
              <p:nvPr/>
            </p:nvCxnSpPr>
            <p:spPr>
              <a:xfrm flipV="1">
                <a:off x="6960003" y="4655252"/>
                <a:ext cx="446195" cy="779284"/>
              </a:xfrm>
              <a:prstGeom prst="line">
                <a:avLst/>
              </a:prstGeom>
            </p:spPr>
            <p:style>
              <a:lnRef idx="1">
                <a:schemeClr val="dk1"/>
              </a:lnRef>
              <a:fillRef idx="0">
                <a:schemeClr val="dk1"/>
              </a:fillRef>
              <a:effectRef idx="0">
                <a:schemeClr val="dk1"/>
              </a:effectRef>
              <a:fontRef idx="minor">
                <a:schemeClr val="tx1"/>
              </a:fontRef>
            </p:style>
          </p:cxnSp>
          <p:cxnSp>
            <p:nvCxnSpPr>
              <p:cNvPr id="105" name="直接连接符 104"/>
              <p:cNvCxnSpPr/>
              <p:nvPr/>
            </p:nvCxnSpPr>
            <p:spPr>
              <a:xfrm>
                <a:off x="7853827" y="4672053"/>
                <a:ext cx="495805" cy="671783"/>
              </a:xfrm>
              <a:prstGeom prst="line">
                <a:avLst/>
              </a:prstGeom>
            </p:spPr>
            <p:style>
              <a:lnRef idx="1">
                <a:schemeClr val="dk1"/>
              </a:lnRef>
              <a:fillRef idx="0">
                <a:schemeClr val="dk1"/>
              </a:fillRef>
              <a:effectRef idx="0">
                <a:schemeClr val="dk1"/>
              </a:effectRef>
              <a:fontRef idx="minor">
                <a:schemeClr val="tx1"/>
              </a:fontRef>
            </p:style>
          </p:cxnSp>
          <p:cxnSp>
            <p:nvCxnSpPr>
              <p:cNvPr id="39" name="直接箭头连接符 38"/>
              <p:cNvCxnSpPr/>
              <p:nvPr/>
            </p:nvCxnSpPr>
            <p:spPr>
              <a:xfrm>
                <a:off x="6184741" y="3473940"/>
                <a:ext cx="2579282" cy="1570954"/>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3" name="TextBox 178"/>
              <p:cNvSpPr txBox="1">
                <a:spLocks noChangeArrowheads="1"/>
              </p:cNvSpPr>
              <p:nvPr/>
            </p:nvSpPr>
            <p:spPr bwMode="auto">
              <a:xfrm>
                <a:off x="9091177" y="5705622"/>
                <a:ext cx="1716088"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Security Device</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14" name="TextBox 178"/>
              <p:cNvSpPr txBox="1">
                <a:spLocks noChangeArrowheads="1"/>
              </p:cNvSpPr>
              <p:nvPr/>
            </p:nvSpPr>
            <p:spPr bwMode="auto">
              <a:xfrm>
                <a:off x="9350053"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NF4</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0" name="TextBox 178"/>
              <p:cNvSpPr txBox="1">
                <a:spLocks noChangeArrowheads="1"/>
              </p:cNvSpPr>
              <p:nvPr/>
            </p:nvSpPr>
            <p:spPr bwMode="auto">
              <a:xfrm>
                <a:off x="9350053"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NF5</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1" name="TextBox 178"/>
              <p:cNvSpPr txBox="1">
                <a:spLocks noChangeArrowheads="1"/>
              </p:cNvSpPr>
              <p:nvPr/>
            </p:nvSpPr>
            <p:spPr bwMode="auto">
              <a:xfrm>
                <a:off x="9350053"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NF6</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2" name="TextBox 178"/>
              <p:cNvSpPr txBox="1">
                <a:spLocks noChangeArrowheads="1"/>
              </p:cNvSpPr>
              <p:nvPr/>
            </p:nvSpPr>
            <p:spPr bwMode="auto">
              <a:xfrm>
                <a:off x="5219777"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NF1</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3" name="TextBox 178"/>
              <p:cNvSpPr txBox="1">
                <a:spLocks noChangeArrowheads="1"/>
              </p:cNvSpPr>
              <p:nvPr/>
            </p:nvSpPr>
            <p:spPr bwMode="auto">
              <a:xfrm>
                <a:off x="5219777"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NF2</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124" name="TextBox 178"/>
              <p:cNvSpPr txBox="1">
                <a:spLocks noChangeArrowheads="1"/>
              </p:cNvSpPr>
              <p:nvPr/>
            </p:nvSpPr>
            <p:spPr bwMode="auto">
              <a:xfrm>
                <a:off x="5219777"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NF3</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grpSp>
        <p:sp>
          <p:nvSpPr>
            <p:cNvPr id="45" name="文本框 44"/>
            <p:cNvSpPr txBox="1"/>
            <p:nvPr/>
          </p:nvSpPr>
          <p:spPr>
            <a:xfrm>
              <a:off x="4963914" y="1657307"/>
              <a:ext cx="1629016" cy="745410"/>
            </a:xfrm>
            <a:prstGeom prst="rect">
              <a:avLst/>
            </a:prstGeom>
            <a:noFill/>
          </p:spPr>
          <p:txBody>
            <a:bodyPr wrap="square" rtlCol="0">
              <a:spAutoFit/>
            </a:bodyPr>
            <a:lstStyle/>
            <a:p>
              <a:r>
                <a:rPr lang="en-US" altLang="zh-CN" sz="1200" dirty="0" smtClean="0">
                  <a:solidFill>
                    <a:schemeClr val="accent2"/>
                  </a:solidFill>
                </a:rPr>
                <a:t>Warning: A lot of signaling from NF1 to NF6</a:t>
              </a:r>
              <a:endParaRPr lang="zh-CN" altLang="en-US" sz="1200" dirty="0">
                <a:solidFill>
                  <a:schemeClr val="accent2"/>
                </a:solidFill>
              </a:endParaRPr>
            </a:p>
          </p:txBody>
        </p:sp>
        <p:sp>
          <p:nvSpPr>
            <p:cNvPr id="129" name="文本框 128"/>
            <p:cNvSpPr txBox="1"/>
            <p:nvPr/>
          </p:nvSpPr>
          <p:spPr>
            <a:xfrm>
              <a:off x="8816526" y="3988405"/>
              <a:ext cx="1493801" cy="461665"/>
            </a:xfrm>
            <a:prstGeom prst="rect">
              <a:avLst/>
            </a:prstGeom>
            <a:noFill/>
          </p:spPr>
          <p:txBody>
            <a:bodyPr wrap="square" rtlCol="0">
              <a:spAutoFit/>
            </a:bodyPr>
            <a:lstStyle/>
            <a:p>
              <a:r>
                <a:rPr lang="en-US" altLang="zh-CN" sz="1200" dirty="0" smtClean="0">
                  <a:solidFill>
                    <a:schemeClr val="accent2"/>
                  </a:solidFill>
                </a:rPr>
                <a:t>2.Illegal access attempt from NF1!</a:t>
              </a:r>
              <a:endParaRPr lang="zh-CN" altLang="en-US" sz="1200" dirty="0">
                <a:solidFill>
                  <a:schemeClr val="accent2"/>
                </a:solidFill>
              </a:endParaRPr>
            </a:p>
          </p:txBody>
        </p:sp>
      </p:grpSp>
      <p:sp>
        <p:nvSpPr>
          <p:cNvPr id="47" name="右箭头 46"/>
          <p:cNvSpPr/>
          <p:nvPr/>
        </p:nvSpPr>
        <p:spPr>
          <a:xfrm>
            <a:off x="5349620" y="2498851"/>
            <a:ext cx="668032" cy="2578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左弧形箭头 47"/>
          <p:cNvSpPr/>
          <p:nvPr/>
        </p:nvSpPr>
        <p:spPr>
          <a:xfrm rot="9556265">
            <a:off x="9637838" y="2314375"/>
            <a:ext cx="345824" cy="1708395"/>
          </a:xfrm>
          <a:prstGeom prst="curved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solidFill>
                <a:schemeClr val="tx1"/>
              </a:solidFill>
            </a:endParaRPr>
          </a:p>
        </p:txBody>
      </p:sp>
      <p:sp>
        <p:nvSpPr>
          <p:cNvPr id="211" name="文本框 210"/>
          <p:cNvSpPr txBox="1"/>
          <p:nvPr/>
        </p:nvSpPr>
        <p:spPr>
          <a:xfrm>
            <a:off x="9726840" y="2848110"/>
            <a:ext cx="930616" cy="584775"/>
          </a:xfrm>
          <a:prstGeom prst="rect">
            <a:avLst/>
          </a:prstGeom>
          <a:noFill/>
        </p:spPr>
        <p:txBody>
          <a:bodyPr wrap="square" rtlCol="0">
            <a:spAutoFit/>
          </a:bodyPr>
          <a:lstStyle/>
          <a:p>
            <a:r>
              <a:rPr lang="en-US" altLang="zh-CN" sz="1600" b="1" dirty="0" smtClean="0">
                <a:solidFill>
                  <a:srgbClr val="FF0000"/>
                </a:solidFill>
              </a:rPr>
              <a:t>3. Send to OAM</a:t>
            </a:r>
            <a:endParaRPr lang="zh-CN" altLang="en-US" sz="1600" b="1" dirty="0">
              <a:solidFill>
                <a:srgbClr val="FF0000"/>
              </a:solidFill>
            </a:endParaRPr>
          </a:p>
        </p:txBody>
      </p:sp>
    </p:spTree>
    <p:extLst>
      <p:ext uri="{BB962C8B-B14F-4D97-AF65-F5344CB8AC3E}">
        <p14:creationId xmlns:p14="http://schemas.microsoft.com/office/powerpoint/2010/main" val="2142425580"/>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962FC-5528-AF84-CA76-15C4D18FB9E6}"/>
              </a:ext>
            </a:extLst>
          </p:cNvPr>
          <p:cNvSpPr>
            <a:spLocks noGrp="1"/>
          </p:cNvSpPr>
          <p:nvPr>
            <p:ph type="title"/>
          </p:nvPr>
        </p:nvSpPr>
        <p:spPr/>
        <p:txBody>
          <a:bodyPr/>
          <a:lstStyle/>
          <a:p>
            <a:r>
              <a:rPr lang="en-IN" sz="3200" dirty="0"/>
              <a:t>Security analysis and access control of internal traffic</a:t>
            </a:r>
          </a:p>
        </p:txBody>
      </p:sp>
      <p:sp>
        <p:nvSpPr>
          <p:cNvPr id="3" name="Content Placeholder 2">
            <a:extLst>
              <a:ext uri="{FF2B5EF4-FFF2-40B4-BE49-F238E27FC236}">
                <a16:creationId xmlns:a16="http://schemas.microsoft.com/office/drawing/2014/main" id="{FACC97BB-639F-398A-3F50-B8D8D9CAAB57}"/>
              </a:ext>
            </a:extLst>
          </p:cNvPr>
          <p:cNvSpPr>
            <a:spLocks noGrp="1"/>
          </p:cNvSpPr>
          <p:nvPr>
            <p:ph idx="1"/>
          </p:nvPr>
        </p:nvSpPr>
        <p:spPr>
          <a:xfrm>
            <a:off x="838200" y="1763980"/>
            <a:ext cx="10515600" cy="4605998"/>
          </a:xfrm>
        </p:spPr>
        <p:txBody>
          <a:bodyPr/>
          <a:lstStyle/>
          <a:p>
            <a:r>
              <a:rPr lang="en-IN" dirty="0"/>
              <a:t>Compromised NFs from the same host can illegally access other NFs</a:t>
            </a:r>
          </a:p>
          <a:p>
            <a:r>
              <a:rPr lang="en-IN" dirty="0"/>
              <a:t>VMs may also be subject to illegal access from other VMs deployed other part of NFs</a:t>
            </a:r>
          </a:p>
          <a:p>
            <a:pPr lvl="1"/>
            <a:r>
              <a:rPr lang="en-IN" dirty="0"/>
              <a:t>If public and private clouds are used, a compromised NF in public cloud can also be used to attack NFs on the private cloud</a:t>
            </a:r>
          </a:p>
          <a:p>
            <a:r>
              <a:rPr lang="en-IN" dirty="0"/>
              <a:t>VLAN separation within the resource pool cannot mitigate such abnormal access</a:t>
            </a:r>
          </a:p>
          <a:p>
            <a:r>
              <a:rPr lang="en-IN" dirty="0"/>
              <a:t>Based on security policy, NFs can collect more information about received traffic and report it to security management analysis service</a:t>
            </a:r>
          </a:p>
          <a:p>
            <a:endParaRPr lang="en-US" dirty="0"/>
          </a:p>
          <a:p>
            <a:endParaRPr lang="en-IN" dirty="0"/>
          </a:p>
        </p:txBody>
      </p:sp>
    </p:spTree>
    <p:extLst>
      <p:ext uri="{BB962C8B-B14F-4D97-AF65-F5344CB8AC3E}">
        <p14:creationId xmlns:p14="http://schemas.microsoft.com/office/powerpoint/2010/main" val="819670203"/>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ED600-E9B4-3C59-C52A-81222E4F68F2}"/>
              </a:ext>
            </a:extLst>
          </p:cNvPr>
          <p:cNvSpPr>
            <a:spLocks noGrp="1"/>
          </p:cNvSpPr>
          <p:nvPr>
            <p:ph type="title"/>
          </p:nvPr>
        </p:nvSpPr>
        <p:spPr/>
        <p:txBody>
          <a:bodyPr/>
          <a:lstStyle/>
          <a:p>
            <a:r>
              <a:rPr lang="en-IN" sz="4000" dirty="0"/>
              <a:t>Security configuration </a:t>
            </a:r>
            <a:r>
              <a:rPr lang="en-IN" sz="4000" dirty="0" smtClean="0"/>
              <a:t>enrolment/update</a:t>
            </a:r>
            <a:endParaRPr lang="en-IN" sz="4000" dirty="0"/>
          </a:p>
        </p:txBody>
      </p:sp>
      <p:sp>
        <p:nvSpPr>
          <p:cNvPr id="3" name="Content Placeholder 2">
            <a:extLst>
              <a:ext uri="{FF2B5EF4-FFF2-40B4-BE49-F238E27FC236}">
                <a16:creationId xmlns:a16="http://schemas.microsoft.com/office/drawing/2014/main" id="{B7C2DA42-AFA8-53D4-EAF3-D55DFA072293}"/>
              </a:ext>
            </a:extLst>
          </p:cNvPr>
          <p:cNvSpPr>
            <a:spLocks noGrp="1"/>
          </p:cNvSpPr>
          <p:nvPr>
            <p:ph idx="1"/>
          </p:nvPr>
        </p:nvSpPr>
        <p:spPr/>
        <p:txBody>
          <a:bodyPr/>
          <a:lstStyle/>
          <a:p>
            <a:r>
              <a:rPr lang="en-US" sz="2200" dirty="0" smtClean="0"/>
              <a:t>NRF needs to get security visit policy configuration about NF service provider when or after its registration</a:t>
            </a:r>
            <a:endParaRPr lang="en-IN" sz="2200" dirty="0"/>
          </a:p>
          <a:p>
            <a:r>
              <a:rPr lang="en-IN" sz="2200" dirty="0" smtClean="0"/>
              <a:t>Such policy configuration should be updated if related NF consumer or provider is compromised. </a:t>
            </a:r>
            <a:endParaRPr lang="en-IN" sz="2200" dirty="0"/>
          </a:p>
          <a:p>
            <a:r>
              <a:rPr lang="en-IN" sz="2200" dirty="0" smtClean="0"/>
              <a:t>Such policy configuration should be updated if compromised NF consumer or provider are fixed.</a:t>
            </a:r>
          </a:p>
        </p:txBody>
      </p:sp>
    </p:spTree>
    <p:extLst>
      <p:ext uri="{BB962C8B-B14F-4D97-AF65-F5344CB8AC3E}">
        <p14:creationId xmlns:p14="http://schemas.microsoft.com/office/powerpoint/2010/main" val="3361516352"/>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4" name="标题 1"/>
          <p:cNvSpPr>
            <a:spLocks noGrp="1" noChangeArrowheads="1"/>
          </p:cNvSpPr>
          <p:nvPr>
            <p:ph type="title"/>
          </p:nvPr>
        </p:nvSpPr>
        <p:spPr>
          <a:xfrm>
            <a:off x="392672" y="511175"/>
            <a:ext cx="10515600" cy="1325563"/>
          </a:xfrm>
        </p:spPr>
        <p:txBody>
          <a:bodyPr anchor="t"/>
          <a:lstStyle/>
          <a:p>
            <a:r>
              <a:rPr lang="en-US" altLang="zh-CN" sz="4000" dirty="0" smtClean="0"/>
              <a:t>Example for security configuration update</a:t>
            </a:r>
            <a:endParaRPr lang="zh-CN" altLang="en-US" sz="4000" dirty="0" smtClean="0"/>
          </a:p>
        </p:txBody>
      </p:sp>
      <p:grpSp>
        <p:nvGrpSpPr>
          <p:cNvPr id="363" name="组合 362"/>
          <p:cNvGrpSpPr/>
          <p:nvPr/>
        </p:nvGrpSpPr>
        <p:grpSpPr>
          <a:xfrm>
            <a:off x="6414176" y="1955232"/>
            <a:ext cx="4010256" cy="2741147"/>
            <a:chOff x="5219777" y="2191698"/>
            <a:chExt cx="5587488" cy="3986873"/>
          </a:xfrm>
        </p:grpSpPr>
        <p:sp>
          <p:nvSpPr>
            <p:cNvPr id="366" name="Freeform 47"/>
            <p:cNvSpPr>
              <a:spLocks noEditPoints="1"/>
            </p:cNvSpPr>
            <p:nvPr/>
          </p:nvSpPr>
          <p:spPr bwMode="auto">
            <a:xfrm>
              <a:off x="5719604" y="3233957"/>
              <a:ext cx="658812"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67" name="Freeform 47"/>
            <p:cNvSpPr>
              <a:spLocks noEditPoints="1"/>
            </p:cNvSpPr>
            <p:nvPr/>
          </p:nvSpPr>
          <p:spPr bwMode="auto">
            <a:xfrm>
              <a:off x="5719604" y="3958279"/>
              <a:ext cx="658813"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68" name="Freeform 47"/>
            <p:cNvSpPr>
              <a:spLocks noEditPoints="1"/>
            </p:cNvSpPr>
            <p:nvPr/>
          </p:nvSpPr>
          <p:spPr bwMode="auto">
            <a:xfrm>
              <a:off x="5719604" y="4682600"/>
              <a:ext cx="657225"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69" name="Freeform 47"/>
            <p:cNvSpPr>
              <a:spLocks noEditPoints="1"/>
            </p:cNvSpPr>
            <p:nvPr/>
          </p:nvSpPr>
          <p:spPr bwMode="auto">
            <a:xfrm flipH="1">
              <a:off x="8757608" y="3233742"/>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70" name="Freeform 47"/>
            <p:cNvSpPr>
              <a:spLocks noEditPoints="1"/>
            </p:cNvSpPr>
            <p:nvPr/>
          </p:nvSpPr>
          <p:spPr bwMode="auto">
            <a:xfrm flipH="1">
              <a:off x="8757608" y="3949728"/>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71" name="Freeform 47"/>
            <p:cNvSpPr>
              <a:spLocks noEditPoints="1"/>
            </p:cNvSpPr>
            <p:nvPr/>
          </p:nvSpPr>
          <p:spPr bwMode="auto">
            <a:xfrm flipH="1">
              <a:off x="8757608" y="4682385"/>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372" name="组合 32"/>
            <p:cNvGrpSpPr>
              <a:grpSpLocks/>
            </p:cNvGrpSpPr>
            <p:nvPr/>
          </p:nvGrpSpPr>
          <p:grpSpPr bwMode="auto">
            <a:xfrm>
              <a:off x="6592862" y="5518912"/>
              <a:ext cx="858837" cy="659659"/>
              <a:chOff x="3051176" y="2965451"/>
              <a:chExt cx="1127125" cy="1092200"/>
            </a:xfrm>
          </p:grpSpPr>
          <p:sp>
            <p:nvSpPr>
              <p:cNvPr id="418" name="Freeform 90"/>
              <p:cNvSpPr>
                <a:spLocks/>
              </p:cNvSpPr>
              <p:nvPr/>
            </p:nvSpPr>
            <p:spPr bwMode="auto">
              <a:xfrm>
                <a:off x="3051176" y="2965451"/>
                <a:ext cx="1127125" cy="847725"/>
              </a:xfrm>
              <a:custGeom>
                <a:avLst/>
                <a:gdLst>
                  <a:gd name="T0" fmla="*/ 0 w 710"/>
                  <a:gd name="T1" fmla="*/ 2147483646 h 534"/>
                  <a:gd name="T2" fmla="*/ 0 w 710"/>
                  <a:gd name="T3" fmla="*/ 0 h 534"/>
                  <a:gd name="T4" fmla="*/ 2147483646 w 710"/>
                  <a:gd name="T5" fmla="*/ 0 h 534"/>
                  <a:gd name="T6" fmla="*/ 2147483646 w 710"/>
                  <a:gd name="T7" fmla="*/ 2147483646 h 5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10" h="534">
                    <a:moveTo>
                      <a:pt x="0" y="531"/>
                    </a:moveTo>
                    <a:lnTo>
                      <a:pt x="0" y="0"/>
                    </a:lnTo>
                    <a:lnTo>
                      <a:pt x="710" y="0"/>
                    </a:lnTo>
                    <a:lnTo>
                      <a:pt x="710" y="534"/>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19" name="Line 91"/>
              <p:cNvSpPr>
                <a:spLocks noChangeShapeType="1"/>
              </p:cNvSpPr>
              <p:nvPr/>
            </p:nvSpPr>
            <p:spPr bwMode="auto">
              <a:xfrm>
                <a:off x="3057526" y="3124201"/>
                <a:ext cx="112077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0" name="Rectangle 92"/>
              <p:cNvSpPr>
                <a:spLocks noChangeArrowheads="1"/>
              </p:cNvSpPr>
              <p:nvPr/>
            </p:nvSpPr>
            <p:spPr bwMode="auto">
              <a:xfrm>
                <a:off x="3527426" y="3408363"/>
                <a:ext cx="530225" cy="230188"/>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421" name="Rectangle 93"/>
              <p:cNvSpPr>
                <a:spLocks noChangeArrowheads="1"/>
              </p:cNvSpPr>
              <p:nvPr/>
            </p:nvSpPr>
            <p:spPr bwMode="auto">
              <a:xfrm>
                <a:off x="3527426" y="3638551"/>
                <a:ext cx="530225" cy="234950"/>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422" name="Line 94"/>
              <p:cNvSpPr>
                <a:spLocks noChangeShapeType="1"/>
              </p:cNvSpPr>
              <p:nvPr/>
            </p:nvSpPr>
            <p:spPr bwMode="auto">
              <a:xfrm>
                <a:off x="3629026" y="3529013"/>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3" name="Line 95"/>
              <p:cNvSpPr>
                <a:spLocks noChangeShapeType="1"/>
              </p:cNvSpPr>
              <p:nvPr/>
            </p:nvSpPr>
            <p:spPr bwMode="auto">
              <a:xfrm>
                <a:off x="3752851" y="3529013"/>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4" name="Line 96"/>
              <p:cNvSpPr>
                <a:spLocks noChangeShapeType="1"/>
              </p:cNvSpPr>
              <p:nvPr/>
            </p:nvSpPr>
            <p:spPr bwMode="auto">
              <a:xfrm>
                <a:off x="3900488" y="3529013"/>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5" name="Line 97"/>
              <p:cNvSpPr>
                <a:spLocks noChangeShapeType="1"/>
              </p:cNvSpPr>
              <p:nvPr/>
            </p:nvSpPr>
            <p:spPr bwMode="auto">
              <a:xfrm>
                <a:off x="3629026" y="3748088"/>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6" name="Line 98"/>
              <p:cNvSpPr>
                <a:spLocks noChangeShapeType="1"/>
              </p:cNvSpPr>
              <p:nvPr/>
            </p:nvSpPr>
            <p:spPr bwMode="auto">
              <a:xfrm>
                <a:off x="3752851" y="3748088"/>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7" name="Line 99"/>
              <p:cNvSpPr>
                <a:spLocks noChangeShapeType="1"/>
              </p:cNvSpPr>
              <p:nvPr/>
            </p:nvSpPr>
            <p:spPr bwMode="auto">
              <a:xfrm>
                <a:off x="3900488" y="3748088"/>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8" name="Line 100"/>
              <p:cNvSpPr>
                <a:spLocks noChangeShapeType="1"/>
              </p:cNvSpPr>
              <p:nvPr/>
            </p:nvSpPr>
            <p:spPr bwMode="auto">
              <a:xfrm>
                <a:off x="3798888" y="3873501"/>
                <a:ext cx="0" cy="18415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29" name="Line 101"/>
              <p:cNvSpPr>
                <a:spLocks noChangeShapeType="1"/>
              </p:cNvSpPr>
              <p:nvPr/>
            </p:nvSpPr>
            <p:spPr bwMode="auto">
              <a:xfrm>
                <a:off x="3521076" y="4057651"/>
                <a:ext cx="53975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0" name="Line 102"/>
              <p:cNvSpPr>
                <a:spLocks noChangeShapeType="1"/>
              </p:cNvSpPr>
              <p:nvPr/>
            </p:nvSpPr>
            <p:spPr bwMode="auto">
              <a:xfrm>
                <a:off x="3365501" y="3594101"/>
                <a:ext cx="0" cy="328613"/>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1" name="Freeform 103"/>
              <p:cNvSpPr>
                <a:spLocks/>
              </p:cNvSpPr>
              <p:nvPr/>
            </p:nvSpPr>
            <p:spPr bwMode="auto">
              <a:xfrm>
                <a:off x="3282951" y="3865563"/>
                <a:ext cx="158750" cy="79375"/>
              </a:xfrm>
              <a:custGeom>
                <a:avLst/>
                <a:gdLst>
                  <a:gd name="T0" fmla="*/ 0 w 100"/>
                  <a:gd name="T1" fmla="*/ 0 h 50"/>
                  <a:gd name="T2" fmla="*/ 2147483646 w 100"/>
                  <a:gd name="T3" fmla="*/ 2147483646 h 50"/>
                  <a:gd name="T4" fmla="*/ 2147483646 w 100"/>
                  <a:gd name="T5" fmla="*/ 0 h 50"/>
                  <a:gd name="T6" fmla="*/ 0 60000 65536"/>
                  <a:gd name="T7" fmla="*/ 0 60000 65536"/>
                  <a:gd name="T8" fmla="*/ 0 60000 65536"/>
                </a:gdLst>
                <a:ahLst/>
                <a:cxnLst>
                  <a:cxn ang="T6">
                    <a:pos x="T0" y="T1"/>
                  </a:cxn>
                  <a:cxn ang="T7">
                    <a:pos x="T2" y="T3"/>
                  </a:cxn>
                  <a:cxn ang="T8">
                    <a:pos x="T4" y="T5"/>
                  </a:cxn>
                </a:cxnLst>
                <a:rect l="0" t="0" r="r" b="b"/>
                <a:pathLst>
                  <a:path w="100" h="50">
                    <a:moveTo>
                      <a:pt x="0" y="0"/>
                    </a:moveTo>
                    <a:lnTo>
                      <a:pt x="50" y="50"/>
                    </a:lnTo>
                    <a:lnTo>
                      <a:pt x="100" y="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32" name="Line 104"/>
              <p:cNvSpPr>
                <a:spLocks noChangeShapeType="1"/>
              </p:cNvSpPr>
              <p:nvPr/>
            </p:nvSpPr>
            <p:spPr bwMode="auto">
              <a:xfrm flipV="1">
                <a:off x="3216276" y="3613151"/>
                <a:ext cx="0" cy="331788"/>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3" name="Freeform 105"/>
              <p:cNvSpPr>
                <a:spLocks/>
              </p:cNvSpPr>
              <p:nvPr/>
            </p:nvSpPr>
            <p:spPr bwMode="auto">
              <a:xfrm>
                <a:off x="3136901" y="3594101"/>
                <a:ext cx="161925" cy="79375"/>
              </a:xfrm>
              <a:custGeom>
                <a:avLst/>
                <a:gdLst>
                  <a:gd name="T0" fmla="*/ 2147483646 w 102"/>
                  <a:gd name="T1" fmla="*/ 2147483646 h 50"/>
                  <a:gd name="T2" fmla="*/ 2147483646 w 102"/>
                  <a:gd name="T3" fmla="*/ 0 h 50"/>
                  <a:gd name="T4" fmla="*/ 0 w 102"/>
                  <a:gd name="T5" fmla="*/ 2147483646 h 50"/>
                  <a:gd name="T6" fmla="*/ 0 60000 65536"/>
                  <a:gd name="T7" fmla="*/ 0 60000 65536"/>
                  <a:gd name="T8" fmla="*/ 0 60000 65536"/>
                </a:gdLst>
                <a:ahLst/>
                <a:cxnLst>
                  <a:cxn ang="T6">
                    <a:pos x="T0" y="T1"/>
                  </a:cxn>
                  <a:cxn ang="T7">
                    <a:pos x="T2" y="T3"/>
                  </a:cxn>
                  <a:cxn ang="T8">
                    <a:pos x="T4" y="T5"/>
                  </a:cxn>
                </a:cxnLst>
                <a:rect l="0" t="0" r="r" b="b"/>
                <a:pathLst>
                  <a:path w="102" h="50">
                    <a:moveTo>
                      <a:pt x="102" y="50"/>
                    </a:moveTo>
                    <a:lnTo>
                      <a:pt x="52" y="0"/>
                    </a:lnTo>
                    <a:lnTo>
                      <a:pt x="0" y="5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34" name="Line 106"/>
              <p:cNvSpPr>
                <a:spLocks noChangeShapeType="1"/>
              </p:cNvSpPr>
              <p:nvPr/>
            </p:nvSpPr>
            <p:spPr bwMode="auto">
              <a:xfrm>
                <a:off x="3175001" y="3302001"/>
                <a:ext cx="16192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35" name="Line 107"/>
              <p:cNvSpPr>
                <a:spLocks noChangeShapeType="1"/>
              </p:cNvSpPr>
              <p:nvPr/>
            </p:nvSpPr>
            <p:spPr bwMode="auto">
              <a:xfrm>
                <a:off x="3167063" y="3408363"/>
                <a:ext cx="2413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373" name="组合 51"/>
            <p:cNvGrpSpPr>
              <a:grpSpLocks/>
            </p:cNvGrpSpPr>
            <p:nvPr/>
          </p:nvGrpSpPr>
          <p:grpSpPr bwMode="auto">
            <a:xfrm>
              <a:off x="8282374" y="5452456"/>
              <a:ext cx="823913" cy="652120"/>
              <a:chOff x="5594351" y="2927351"/>
              <a:chExt cx="1011238" cy="1011238"/>
            </a:xfrm>
          </p:grpSpPr>
          <p:sp>
            <p:nvSpPr>
              <p:cNvPr id="409" name="Freeform 28"/>
              <p:cNvSpPr>
                <a:spLocks/>
              </p:cNvSpPr>
              <p:nvPr/>
            </p:nvSpPr>
            <p:spPr bwMode="auto">
              <a:xfrm>
                <a:off x="6261101" y="3624263"/>
                <a:ext cx="344488" cy="147638"/>
              </a:xfrm>
              <a:custGeom>
                <a:avLst/>
                <a:gdLst>
                  <a:gd name="T0" fmla="*/ 0 w 217"/>
                  <a:gd name="T1" fmla="*/ 0 h 93"/>
                  <a:gd name="T2" fmla="*/ 0 w 217"/>
                  <a:gd name="T3" fmla="*/ 2147483646 h 93"/>
                  <a:gd name="T4" fmla="*/ 2147483646 w 217"/>
                  <a:gd name="T5" fmla="*/ 2147483646 h 93"/>
                  <a:gd name="T6" fmla="*/ 2147483646 w 217"/>
                  <a:gd name="T7" fmla="*/ 2147483646 h 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7" h="93">
                    <a:moveTo>
                      <a:pt x="0" y="0"/>
                    </a:moveTo>
                    <a:lnTo>
                      <a:pt x="0" y="93"/>
                    </a:lnTo>
                    <a:lnTo>
                      <a:pt x="217" y="93"/>
                    </a:lnTo>
                    <a:lnTo>
                      <a:pt x="217" y="4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10" name="Freeform 29"/>
              <p:cNvSpPr>
                <a:spLocks/>
              </p:cNvSpPr>
              <p:nvPr/>
            </p:nvSpPr>
            <p:spPr bwMode="auto">
              <a:xfrm>
                <a:off x="6261101" y="3287713"/>
                <a:ext cx="344488" cy="173038"/>
              </a:xfrm>
              <a:custGeom>
                <a:avLst/>
                <a:gdLst>
                  <a:gd name="T0" fmla="*/ 2147483646 w 217"/>
                  <a:gd name="T1" fmla="*/ 2147483646 h 109"/>
                  <a:gd name="T2" fmla="*/ 2147483646 w 217"/>
                  <a:gd name="T3" fmla="*/ 2147483646 h 109"/>
                  <a:gd name="T4" fmla="*/ 2147483646 w 217"/>
                  <a:gd name="T5" fmla="*/ 0 h 109"/>
                  <a:gd name="T6" fmla="*/ 0 w 217"/>
                  <a:gd name="T7" fmla="*/ 0 h 109"/>
                  <a:gd name="T8" fmla="*/ 0 w 217"/>
                  <a:gd name="T9" fmla="*/ 2147483646 h 1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09">
                    <a:moveTo>
                      <a:pt x="217" y="88"/>
                    </a:moveTo>
                    <a:lnTo>
                      <a:pt x="217" y="52"/>
                    </a:lnTo>
                    <a:lnTo>
                      <a:pt x="164" y="0"/>
                    </a:lnTo>
                    <a:lnTo>
                      <a:pt x="0" y="0"/>
                    </a:lnTo>
                    <a:lnTo>
                      <a:pt x="0" y="109"/>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11" name="Line 30"/>
              <p:cNvSpPr>
                <a:spLocks noChangeShapeType="1"/>
              </p:cNvSpPr>
              <p:nvPr/>
            </p:nvSpPr>
            <p:spPr bwMode="auto">
              <a:xfrm>
                <a:off x="5597526" y="3548063"/>
                <a:ext cx="814388"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2" name="Freeform 31"/>
              <p:cNvSpPr>
                <a:spLocks/>
              </p:cNvSpPr>
              <p:nvPr/>
            </p:nvSpPr>
            <p:spPr bwMode="auto">
              <a:xfrm>
                <a:off x="6354763" y="3468688"/>
                <a:ext cx="76200" cy="155575"/>
              </a:xfrm>
              <a:custGeom>
                <a:avLst/>
                <a:gdLst>
                  <a:gd name="T0" fmla="*/ 0 w 48"/>
                  <a:gd name="T1" fmla="*/ 0 h 98"/>
                  <a:gd name="T2" fmla="*/ 2147483646 w 48"/>
                  <a:gd name="T3" fmla="*/ 2147483646 h 98"/>
                  <a:gd name="T4" fmla="*/ 0 w 48"/>
                  <a:gd name="T5" fmla="*/ 2147483646 h 98"/>
                  <a:gd name="T6" fmla="*/ 0 60000 65536"/>
                  <a:gd name="T7" fmla="*/ 0 60000 65536"/>
                  <a:gd name="T8" fmla="*/ 0 60000 65536"/>
                </a:gdLst>
                <a:ahLst/>
                <a:cxnLst>
                  <a:cxn ang="T6">
                    <a:pos x="T0" y="T1"/>
                  </a:cxn>
                  <a:cxn ang="T7">
                    <a:pos x="T2" y="T3"/>
                  </a:cxn>
                  <a:cxn ang="T8">
                    <a:pos x="T4" y="T5"/>
                  </a:cxn>
                </a:cxnLst>
                <a:rect l="0" t="0" r="r" b="b"/>
                <a:pathLst>
                  <a:path w="48" h="98">
                    <a:moveTo>
                      <a:pt x="0" y="0"/>
                    </a:moveTo>
                    <a:lnTo>
                      <a:pt x="48" y="48"/>
                    </a:lnTo>
                    <a:lnTo>
                      <a:pt x="0" y="98"/>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13" name="Line 32"/>
              <p:cNvSpPr>
                <a:spLocks noChangeShapeType="1"/>
              </p:cNvSpPr>
              <p:nvPr/>
            </p:nvSpPr>
            <p:spPr bwMode="auto">
              <a:xfrm>
                <a:off x="5684838" y="3162301"/>
                <a:ext cx="19367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4" name="Line 33"/>
              <p:cNvSpPr>
                <a:spLocks noChangeShapeType="1"/>
              </p:cNvSpPr>
              <p:nvPr/>
            </p:nvSpPr>
            <p:spPr bwMode="auto">
              <a:xfrm>
                <a:off x="5676901" y="3305176"/>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5" name="Line 34"/>
              <p:cNvSpPr>
                <a:spLocks noChangeShapeType="1"/>
              </p:cNvSpPr>
              <p:nvPr/>
            </p:nvSpPr>
            <p:spPr bwMode="auto">
              <a:xfrm>
                <a:off x="5676901" y="3738563"/>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16" name="Freeform 35"/>
              <p:cNvSpPr>
                <a:spLocks/>
              </p:cNvSpPr>
              <p:nvPr/>
            </p:nvSpPr>
            <p:spPr bwMode="auto">
              <a:xfrm>
                <a:off x="5594351" y="2927351"/>
                <a:ext cx="773113" cy="1011238"/>
              </a:xfrm>
              <a:custGeom>
                <a:avLst/>
                <a:gdLst>
                  <a:gd name="T0" fmla="*/ 2147483646 w 487"/>
                  <a:gd name="T1" fmla="*/ 2147483646 h 637"/>
                  <a:gd name="T2" fmla="*/ 2147483646 w 487"/>
                  <a:gd name="T3" fmla="*/ 2147483646 h 637"/>
                  <a:gd name="T4" fmla="*/ 2147483646 w 487"/>
                  <a:gd name="T5" fmla="*/ 0 h 637"/>
                  <a:gd name="T6" fmla="*/ 0 w 487"/>
                  <a:gd name="T7" fmla="*/ 0 h 637"/>
                  <a:gd name="T8" fmla="*/ 0 w 487"/>
                  <a:gd name="T9" fmla="*/ 2147483646 h 637"/>
                  <a:gd name="T10" fmla="*/ 2147483646 w 487"/>
                  <a:gd name="T11" fmla="*/ 2147483646 h 637"/>
                  <a:gd name="T12" fmla="*/ 2147483646 w 487"/>
                  <a:gd name="T13" fmla="*/ 2147483646 h 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87" h="637">
                    <a:moveTo>
                      <a:pt x="487" y="169"/>
                    </a:moveTo>
                    <a:lnTo>
                      <a:pt x="487" y="110"/>
                    </a:lnTo>
                    <a:lnTo>
                      <a:pt x="379" y="0"/>
                    </a:lnTo>
                    <a:lnTo>
                      <a:pt x="0" y="0"/>
                    </a:lnTo>
                    <a:lnTo>
                      <a:pt x="0" y="637"/>
                    </a:lnTo>
                    <a:lnTo>
                      <a:pt x="487" y="637"/>
                    </a:lnTo>
                    <a:lnTo>
                      <a:pt x="487" y="587"/>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17" name="Freeform 36"/>
              <p:cNvSpPr>
                <a:spLocks/>
              </p:cNvSpPr>
              <p:nvPr/>
            </p:nvSpPr>
            <p:spPr bwMode="auto">
              <a:xfrm>
                <a:off x="6181726" y="2935288"/>
                <a:ext cx="173038" cy="192088"/>
              </a:xfrm>
              <a:custGeom>
                <a:avLst/>
                <a:gdLst>
                  <a:gd name="T0" fmla="*/ 0 w 109"/>
                  <a:gd name="T1" fmla="*/ 0 h 121"/>
                  <a:gd name="T2" fmla="*/ 0 w 109"/>
                  <a:gd name="T3" fmla="*/ 2147483646 h 121"/>
                  <a:gd name="T4" fmla="*/ 2147483646 w 109"/>
                  <a:gd name="T5" fmla="*/ 2147483646 h 121"/>
                  <a:gd name="T6" fmla="*/ 0 60000 65536"/>
                  <a:gd name="T7" fmla="*/ 0 60000 65536"/>
                  <a:gd name="T8" fmla="*/ 0 60000 65536"/>
                </a:gdLst>
                <a:ahLst/>
                <a:cxnLst>
                  <a:cxn ang="T6">
                    <a:pos x="T0" y="T1"/>
                  </a:cxn>
                  <a:cxn ang="T7">
                    <a:pos x="T2" y="T3"/>
                  </a:cxn>
                  <a:cxn ang="T8">
                    <a:pos x="T4" y="T5"/>
                  </a:cxn>
                </a:cxnLst>
                <a:rect l="0" t="0" r="r" b="b"/>
                <a:pathLst>
                  <a:path w="109" h="121">
                    <a:moveTo>
                      <a:pt x="0" y="0"/>
                    </a:moveTo>
                    <a:lnTo>
                      <a:pt x="0" y="121"/>
                    </a:lnTo>
                    <a:lnTo>
                      <a:pt x="109" y="12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374" name="TextBox 178"/>
            <p:cNvSpPr txBox="1">
              <a:spLocks noChangeArrowheads="1"/>
            </p:cNvSpPr>
            <p:nvPr/>
          </p:nvSpPr>
          <p:spPr bwMode="auto">
            <a:xfrm>
              <a:off x="5472189" y="5778808"/>
              <a:ext cx="1716088" cy="392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NRF</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75" name="TextBox 387"/>
            <p:cNvSpPr txBox="1"/>
            <p:nvPr/>
          </p:nvSpPr>
          <p:spPr>
            <a:xfrm>
              <a:off x="8172450" y="2930516"/>
              <a:ext cx="914400" cy="266039"/>
            </a:xfrm>
            <a:prstGeom prst="rect">
              <a:avLst/>
            </a:prstGeom>
            <a:noFill/>
          </p:spPr>
          <p:txBody>
            <a:bodyPr lIns="80584" tIns="40293" rIns="80584" bIns="40293">
              <a:spAutoFit/>
            </a:bodyPr>
            <a:lstStyle/>
            <a:p>
              <a:pPr algn="ctr" defTabSz="913167" eaLnBrk="1" fontAlgn="auto">
                <a:spcBef>
                  <a:spcPts val="0"/>
                </a:spcBef>
                <a:spcAft>
                  <a:spcPts val="0"/>
                </a:spcAft>
                <a:defRPr/>
              </a:pPr>
              <a:r>
                <a:rPr lang="en-US" altLang="zh-CN" sz="1200" kern="0" dirty="0" smtClean="0">
                  <a:solidFill>
                    <a:prstClr val="black"/>
                  </a:solidFill>
                  <a:latin typeface="微软雅黑" pitchFamily="34" charset="-122"/>
                  <a:ea typeface="微软雅黑" pitchFamily="34" charset="-122"/>
                  <a:cs typeface="+mn-cs"/>
                  <a:sym typeface="Calibri"/>
                </a:rPr>
                <a:t>OAM</a:t>
              </a:r>
              <a:endParaRPr lang="zh-CN" altLang="en-US" sz="1200" kern="0" dirty="0">
                <a:solidFill>
                  <a:prstClr val="black"/>
                </a:solidFill>
                <a:latin typeface="微软雅黑" pitchFamily="34" charset="-122"/>
                <a:ea typeface="微软雅黑" pitchFamily="34" charset="-122"/>
                <a:cs typeface="+mn-cs"/>
                <a:sym typeface="Calibri"/>
              </a:endParaRPr>
            </a:p>
          </p:txBody>
        </p:sp>
        <p:sp>
          <p:nvSpPr>
            <p:cNvPr id="376" name="Freeform 95"/>
            <p:cNvSpPr>
              <a:spLocks noEditPoints="1"/>
            </p:cNvSpPr>
            <p:nvPr/>
          </p:nvSpPr>
          <p:spPr bwMode="auto">
            <a:xfrm>
              <a:off x="8186738" y="2191698"/>
              <a:ext cx="852487" cy="669711"/>
            </a:xfrm>
            <a:custGeom>
              <a:avLst/>
              <a:gdLst>
                <a:gd name="T0" fmla="*/ 1986 w 2635"/>
                <a:gd name="T1" fmla="*/ 2250 h 2628"/>
                <a:gd name="T2" fmla="*/ 2205 w 2635"/>
                <a:gd name="T3" fmla="*/ 2254 h 2628"/>
                <a:gd name="T4" fmla="*/ 2089 w 2635"/>
                <a:gd name="T5" fmla="*/ 2363 h 2628"/>
                <a:gd name="T6" fmla="*/ 1612 w 2635"/>
                <a:gd name="T7" fmla="*/ 2250 h 2628"/>
                <a:gd name="T8" fmla="*/ 1832 w 2635"/>
                <a:gd name="T9" fmla="*/ 2254 h 2628"/>
                <a:gd name="T10" fmla="*/ 1716 w 2635"/>
                <a:gd name="T11" fmla="*/ 2363 h 2628"/>
                <a:gd name="T12" fmla="*/ 1039 w 2635"/>
                <a:gd name="T13" fmla="*/ 2146 h 2628"/>
                <a:gd name="T14" fmla="*/ 383 w 2635"/>
                <a:gd name="T15" fmla="*/ 2363 h 2628"/>
                <a:gd name="T16" fmla="*/ 207 w 2635"/>
                <a:gd name="T17" fmla="*/ 1883 h 2628"/>
                <a:gd name="T18" fmla="*/ 10 w 2635"/>
                <a:gd name="T19" fmla="*/ 2495 h 2628"/>
                <a:gd name="T20" fmla="*/ 151 w 2635"/>
                <a:gd name="T21" fmla="*/ 2626 h 2628"/>
                <a:gd name="T22" fmla="*/ 2583 w 2635"/>
                <a:gd name="T23" fmla="*/ 2589 h 2628"/>
                <a:gd name="T24" fmla="*/ 2626 w 2635"/>
                <a:gd name="T25" fmla="*/ 1883 h 2628"/>
                <a:gd name="T26" fmla="*/ 2094 w 2635"/>
                <a:gd name="T27" fmla="*/ 486 h 2628"/>
                <a:gd name="T28" fmla="*/ 2078 w 2635"/>
                <a:gd name="T29" fmla="*/ 268 h 2628"/>
                <a:gd name="T30" fmla="*/ 2094 w 2635"/>
                <a:gd name="T31" fmla="*/ 486 h 2628"/>
                <a:gd name="T32" fmla="*/ 1612 w 2635"/>
                <a:gd name="T33" fmla="*/ 433 h 2628"/>
                <a:gd name="T34" fmla="*/ 1739 w 2635"/>
                <a:gd name="T35" fmla="*/ 271 h 2628"/>
                <a:gd name="T36" fmla="*/ 1801 w 2635"/>
                <a:gd name="T37" fmla="*/ 453 h 2628"/>
                <a:gd name="T38" fmla="*/ 383 w 2635"/>
                <a:gd name="T39" fmla="*/ 266 h 2628"/>
                <a:gd name="T40" fmla="*/ 1039 w 2635"/>
                <a:gd name="T41" fmla="*/ 486 h 2628"/>
                <a:gd name="T42" fmla="*/ 383 w 2635"/>
                <a:gd name="T43" fmla="*/ 266 h 2628"/>
                <a:gd name="T44" fmla="*/ 210 w 2635"/>
                <a:gd name="T45" fmla="*/ 4 h 2628"/>
                <a:gd name="T46" fmla="*/ 13 w 2635"/>
                <a:gd name="T47" fmla="*/ 748 h 2628"/>
                <a:gd name="T48" fmla="*/ 2635 w 2635"/>
                <a:gd name="T49" fmla="*/ 188 h 2628"/>
                <a:gd name="T50" fmla="*/ 383 w 2635"/>
                <a:gd name="T51" fmla="*/ 1228 h 2628"/>
                <a:gd name="T52" fmla="*/ 1039 w 2635"/>
                <a:gd name="T53" fmla="*/ 1446 h 2628"/>
                <a:gd name="T54" fmla="*/ 383 w 2635"/>
                <a:gd name="T55" fmla="*/ 1228 h 2628"/>
                <a:gd name="T56" fmla="*/ 1819 w 2635"/>
                <a:gd name="T57" fmla="*/ 1294 h 2628"/>
                <a:gd name="T58" fmla="*/ 1670 w 2635"/>
                <a:gd name="T59" fmla="*/ 1438 h 2628"/>
                <a:gd name="T60" fmla="*/ 1711 w 2635"/>
                <a:gd name="T61" fmla="*/ 1228 h 2628"/>
                <a:gd name="T62" fmla="*/ 2205 w 2635"/>
                <a:gd name="T63" fmla="*/ 1333 h 2628"/>
                <a:gd name="T64" fmla="*/ 1973 w 2635"/>
                <a:gd name="T65" fmla="*/ 1341 h 2628"/>
                <a:gd name="T66" fmla="*/ 10 w 2635"/>
                <a:gd name="T67" fmla="*/ 1708 h 2628"/>
                <a:gd name="T68" fmla="*/ 2622 w 2635"/>
                <a:gd name="T69" fmla="*/ 966 h 2628"/>
                <a:gd name="T70" fmla="*/ 10 w 2635"/>
                <a:gd name="T71" fmla="*/ 1708 h 2628"/>
                <a:gd name="T72" fmla="*/ 10 w 2635"/>
                <a:gd name="T73" fmla="*/ 1708 h 2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35" h="2628">
                  <a:moveTo>
                    <a:pt x="2089" y="2363"/>
                  </a:moveTo>
                  <a:cubicBezTo>
                    <a:pt x="2029" y="2360"/>
                    <a:pt x="1984" y="2309"/>
                    <a:pt x="1986" y="2250"/>
                  </a:cubicBezTo>
                  <a:cubicBezTo>
                    <a:pt x="1988" y="2190"/>
                    <a:pt x="2038" y="2143"/>
                    <a:pt x="2098" y="2144"/>
                  </a:cubicBezTo>
                  <a:cubicBezTo>
                    <a:pt x="2157" y="2145"/>
                    <a:pt x="2205" y="2194"/>
                    <a:pt x="2205" y="2254"/>
                  </a:cubicBezTo>
                  <a:cubicBezTo>
                    <a:pt x="2205" y="2284"/>
                    <a:pt x="2192" y="2312"/>
                    <a:pt x="2170" y="2333"/>
                  </a:cubicBezTo>
                  <a:cubicBezTo>
                    <a:pt x="2149" y="2354"/>
                    <a:pt x="2119" y="2365"/>
                    <a:pt x="2089" y="2363"/>
                  </a:cubicBezTo>
                  <a:moveTo>
                    <a:pt x="1716" y="2363"/>
                  </a:moveTo>
                  <a:cubicBezTo>
                    <a:pt x="1656" y="2360"/>
                    <a:pt x="1610" y="2309"/>
                    <a:pt x="1612" y="2250"/>
                  </a:cubicBezTo>
                  <a:cubicBezTo>
                    <a:pt x="1615" y="2190"/>
                    <a:pt x="1664" y="2143"/>
                    <a:pt x="1724" y="2144"/>
                  </a:cubicBezTo>
                  <a:cubicBezTo>
                    <a:pt x="1784" y="2145"/>
                    <a:pt x="1832" y="2194"/>
                    <a:pt x="1832" y="2254"/>
                  </a:cubicBezTo>
                  <a:cubicBezTo>
                    <a:pt x="1831" y="2284"/>
                    <a:pt x="1819" y="2312"/>
                    <a:pt x="1797" y="2333"/>
                  </a:cubicBezTo>
                  <a:cubicBezTo>
                    <a:pt x="1775" y="2354"/>
                    <a:pt x="1746" y="2365"/>
                    <a:pt x="1716" y="2363"/>
                  </a:cubicBezTo>
                  <a:close/>
                  <a:moveTo>
                    <a:pt x="383" y="2146"/>
                  </a:moveTo>
                  <a:cubicBezTo>
                    <a:pt x="1039" y="2146"/>
                    <a:pt x="1039" y="2146"/>
                    <a:pt x="1039" y="2146"/>
                  </a:cubicBezTo>
                  <a:cubicBezTo>
                    <a:pt x="1039" y="2363"/>
                    <a:pt x="1039" y="2363"/>
                    <a:pt x="1039" y="2363"/>
                  </a:cubicBezTo>
                  <a:cubicBezTo>
                    <a:pt x="383" y="2363"/>
                    <a:pt x="383" y="2363"/>
                    <a:pt x="383" y="2363"/>
                  </a:cubicBezTo>
                  <a:lnTo>
                    <a:pt x="383" y="2146"/>
                  </a:lnTo>
                  <a:close/>
                  <a:moveTo>
                    <a:pt x="207" y="1883"/>
                  </a:moveTo>
                  <a:cubicBezTo>
                    <a:pt x="10" y="1883"/>
                    <a:pt x="10" y="1883"/>
                    <a:pt x="10" y="1883"/>
                  </a:cubicBezTo>
                  <a:cubicBezTo>
                    <a:pt x="10" y="2495"/>
                    <a:pt x="10" y="2495"/>
                    <a:pt x="10" y="2495"/>
                  </a:cubicBezTo>
                  <a:cubicBezTo>
                    <a:pt x="10" y="2531"/>
                    <a:pt x="26" y="2566"/>
                    <a:pt x="52" y="2590"/>
                  </a:cubicBezTo>
                  <a:cubicBezTo>
                    <a:pt x="79" y="2615"/>
                    <a:pt x="115" y="2628"/>
                    <a:pt x="151" y="2626"/>
                  </a:cubicBezTo>
                  <a:cubicBezTo>
                    <a:pt x="2486" y="2626"/>
                    <a:pt x="2486" y="2626"/>
                    <a:pt x="2486" y="2626"/>
                  </a:cubicBezTo>
                  <a:cubicBezTo>
                    <a:pt x="2522" y="2627"/>
                    <a:pt x="2557" y="2614"/>
                    <a:pt x="2583" y="2589"/>
                  </a:cubicBezTo>
                  <a:cubicBezTo>
                    <a:pt x="2610" y="2565"/>
                    <a:pt x="2625" y="2531"/>
                    <a:pt x="2626" y="2495"/>
                  </a:cubicBezTo>
                  <a:cubicBezTo>
                    <a:pt x="2626" y="1883"/>
                    <a:pt x="2626" y="1883"/>
                    <a:pt x="2626" y="1883"/>
                  </a:cubicBezTo>
                  <a:lnTo>
                    <a:pt x="207" y="1883"/>
                  </a:lnTo>
                  <a:close/>
                  <a:moveTo>
                    <a:pt x="2094" y="486"/>
                  </a:moveTo>
                  <a:cubicBezTo>
                    <a:pt x="2030" y="491"/>
                    <a:pt x="1974" y="444"/>
                    <a:pt x="1966" y="381"/>
                  </a:cubicBezTo>
                  <a:cubicBezTo>
                    <a:pt x="1969" y="320"/>
                    <a:pt x="2017" y="271"/>
                    <a:pt x="2078" y="268"/>
                  </a:cubicBezTo>
                  <a:cubicBezTo>
                    <a:pt x="2139" y="267"/>
                    <a:pt x="2191" y="312"/>
                    <a:pt x="2199" y="373"/>
                  </a:cubicBezTo>
                  <a:cubicBezTo>
                    <a:pt x="2198" y="432"/>
                    <a:pt x="2153" y="481"/>
                    <a:pt x="2094" y="486"/>
                  </a:cubicBezTo>
                  <a:close/>
                  <a:moveTo>
                    <a:pt x="1720" y="486"/>
                  </a:moveTo>
                  <a:cubicBezTo>
                    <a:pt x="1678" y="487"/>
                    <a:pt x="1637" y="468"/>
                    <a:pt x="1612" y="433"/>
                  </a:cubicBezTo>
                  <a:cubicBezTo>
                    <a:pt x="1591" y="400"/>
                    <a:pt x="1591" y="357"/>
                    <a:pt x="1612" y="324"/>
                  </a:cubicBezTo>
                  <a:cubicBezTo>
                    <a:pt x="1639" y="281"/>
                    <a:pt x="1690" y="260"/>
                    <a:pt x="1739" y="271"/>
                  </a:cubicBezTo>
                  <a:cubicBezTo>
                    <a:pt x="1788" y="281"/>
                    <a:pt x="1825" y="321"/>
                    <a:pt x="1832" y="371"/>
                  </a:cubicBezTo>
                  <a:cubicBezTo>
                    <a:pt x="1834" y="402"/>
                    <a:pt x="1823" y="431"/>
                    <a:pt x="1801" y="453"/>
                  </a:cubicBezTo>
                  <a:cubicBezTo>
                    <a:pt x="1780" y="475"/>
                    <a:pt x="1751" y="487"/>
                    <a:pt x="1720" y="486"/>
                  </a:cubicBezTo>
                  <a:close/>
                  <a:moveTo>
                    <a:pt x="383" y="266"/>
                  </a:moveTo>
                  <a:cubicBezTo>
                    <a:pt x="1039" y="266"/>
                    <a:pt x="1039" y="266"/>
                    <a:pt x="1039" y="266"/>
                  </a:cubicBezTo>
                  <a:cubicBezTo>
                    <a:pt x="1039" y="486"/>
                    <a:pt x="1039" y="486"/>
                    <a:pt x="1039" y="486"/>
                  </a:cubicBezTo>
                  <a:cubicBezTo>
                    <a:pt x="383" y="486"/>
                    <a:pt x="383" y="486"/>
                    <a:pt x="383" y="486"/>
                  </a:cubicBezTo>
                  <a:lnTo>
                    <a:pt x="383" y="266"/>
                  </a:lnTo>
                  <a:close/>
                  <a:moveTo>
                    <a:pt x="2430" y="4"/>
                  </a:moveTo>
                  <a:cubicBezTo>
                    <a:pt x="210" y="4"/>
                    <a:pt x="210" y="4"/>
                    <a:pt x="210" y="4"/>
                  </a:cubicBezTo>
                  <a:cubicBezTo>
                    <a:pt x="105" y="1"/>
                    <a:pt x="18" y="83"/>
                    <a:pt x="13" y="188"/>
                  </a:cubicBezTo>
                  <a:cubicBezTo>
                    <a:pt x="13" y="748"/>
                    <a:pt x="13" y="748"/>
                    <a:pt x="13" y="748"/>
                  </a:cubicBezTo>
                  <a:cubicBezTo>
                    <a:pt x="2635" y="748"/>
                    <a:pt x="2635" y="748"/>
                    <a:pt x="2635" y="748"/>
                  </a:cubicBezTo>
                  <a:cubicBezTo>
                    <a:pt x="2635" y="188"/>
                    <a:pt x="2635" y="188"/>
                    <a:pt x="2635" y="188"/>
                  </a:cubicBezTo>
                  <a:cubicBezTo>
                    <a:pt x="2627" y="81"/>
                    <a:pt x="2536" y="0"/>
                    <a:pt x="2430" y="4"/>
                  </a:cubicBezTo>
                  <a:close/>
                  <a:moveTo>
                    <a:pt x="383" y="1228"/>
                  </a:moveTo>
                  <a:cubicBezTo>
                    <a:pt x="1039" y="1228"/>
                    <a:pt x="1039" y="1228"/>
                    <a:pt x="1039" y="1228"/>
                  </a:cubicBezTo>
                  <a:cubicBezTo>
                    <a:pt x="1039" y="1446"/>
                    <a:pt x="1039" y="1446"/>
                    <a:pt x="1039" y="1446"/>
                  </a:cubicBezTo>
                  <a:cubicBezTo>
                    <a:pt x="383" y="1446"/>
                    <a:pt x="383" y="1446"/>
                    <a:pt x="383" y="1446"/>
                  </a:cubicBezTo>
                  <a:lnTo>
                    <a:pt x="383" y="1228"/>
                  </a:lnTo>
                  <a:close/>
                  <a:moveTo>
                    <a:pt x="1711" y="1228"/>
                  </a:moveTo>
                  <a:cubicBezTo>
                    <a:pt x="1756" y="1227"/>
                    <a:pt x="1798" y="1253"/>
                    <a:pt x="1819" y="1294"/>
                  </a:cubicBezTo>
                  <a:cubicBezTo>
                    <a:pt x="1838" y="1334"/>
                    <a:pt x="1828" y="1381"/>
                    <a:pt x="1796" y="1412"/>
                  </a:cubicBezTo>
                  <a:cubicBezTo>
                    <a:pt x="1761" y="1441"/>
                    <a:pt x="1713" y="1451"/>
                    <a:pt x="1670" y="1438"/>
                  </a:cubicBezTo>
                  <a:cubicBezTo>
                    <a:pt x="1627" y="1422"/>
                    <a:pt x="1597" y="1383"/>
                    <a:pt x="1594" y="1338"/>
                  </a:cubicBezTo>
                  <a:cubicBezTo>
                    <a:pt x="1599" y="1276"/>
                    <a:pt x="1649" y="1229"/>
                    <a:pt x="1711" y="1228"/>
                  </a:cubicBezTo>
                  <a:close/>
                  <a:moveTo>
                    <a:pt x="2084" y="1228"/>
                  </a:moveTo>
                  <a:cubicBezTo>
                    <a:pt x="2145" y="1227"/>
                    <a:pt x="2198" y="1272"/>
                    <a:pt x="2205" y="1333"/>
                  </a:cubicBezTo>
                  <a:cubicBezTo>
                    <a:pt x="2203" y="1394"/>
                    <a:pt x="2155" y="1443"/>
                    <a:pt x="2094" y="1446"/>
                  </a:cubicBezTo>
                  <a:cubicBezTo>
                    <a:pt x="2033" y="1447"/>
                    <a:pt x="1980" y="1402"/>
                    <a:pt x="1973" y="1341"/>
                  </a:cubicBezTo>
                  <a:cubicBezTo>
                    <a:pt x="1974" y="1280"/>
                    <a:pt x="2023" y="1230"/>
                    <a:pt x="2084" y="1228"/>
                  </a:cubicBezTo>
                  <a:close/>
                  <a:moveTo>
                    <a:pt x="10" y="1708"/>
                  </a:moveTo>
                  <a:cubicBezTo>
                    <a:pt x="2622" y="1708"/>
                    <a:pt x="2622" y="1708"/>
                    <a:pt x="2622" y="1708"/>
                  </a:cubicBezTo>
                  <a:cubicBezTo>
                    <a:pt x="2622" y="966"/>
                    <a:pt x="2622" y="966"/>
                    <a:pt x="2622" y="966"/>
                  </a:cubicBezTo>
                  <a:cubicBezTo>
                    <a:pt x="0" y="966"/>
                    <a:pt x="0" y="966"/>
                    <a:pt x="0" y="966"/>
                  </a:cubicBezTo>
                  <a:lnTo>
                    <a:pt x="10" y="1708"/>
                  </a:lnTo>
                  <a:close/>
                  <a:moveTo>
                    <a:pt x="10" y="1708"/>
                  </a:moveTo>
                  <a:cubicBezTo>
                    <a:pt x="10" y="1708"/>
                    <a:pt x="10" y="1708"/>
                    <a:pt x="10" y="1708"/>
                  </a:cubicBezTo>
                </a:path>
              </a:pathLst>
            </a:custGeom>
            <a:solidFill>
              <a:srgbClr val="A6A6A6"/>
            </a:solid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377" name="TextBox 178"/>
            <p:cNvSpPr txBox="1">
              <a:spLocks noChangeArrowheads="1"/>
            </p:cNvSpPr>
            <p:nvPr/>
          </p:nvSpPr>
          <p:spPr bwMode="auto">
            <a:xfrm>
              <a:off x="7037388" y="2880256"/>
              <a:ext cx="842962" cy="347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a:lnSpc>
                  <a:spcPct val="100000"/>
                </a:lnSpc>
                <a:spcBef>
                  <a:spcPct val="0"/>
                </a:spcBef>
                <a:buFontTx/>
                <a:buNone/>
              </a:pPr>
              <a:r>
                <a:rPr lang="en-US" altLang="zh-CN" sz="1200" dirty="0" smtClean="0">
                  <a:latin typeface="微软雅黑" panose="020B0503020204020204" pitchFamily="34" charset="-122"/>
                  <a:ea typeface="微软雅黑" panose="020B0503020204020204" pitchFamily="34" charset="-122"/>
                  <a:sym typeface="Calibri" panose="020F0502020204030204" pitchFamily="34" charset="0"/>
                </a:rPr>
                <a:t>IDS</a:t>
              </a:r>
              <a:endParaRPr lang="en-US" altLang="zh-CN" sz="1200" dirty="0">
                <a:latin typeface="微软雅黑" panose="020B0503020204020204" pitchFamily="34" charset="-122"/>
                <a:ea typeface="微软雅黑" panose="020B0503020204020204" pitchFamily="34" charset="-122"/>
                <a:sym typeface="Calibri" panose="020F0502020204030204" pitchFamily="34" charset="0"/>
              </a:endParaRPr>
            </a:p>
          </p:txBody>
        </p:sp>
        <p:grpSp>
          <p:nvGrpSpPr>
            <p:cNvPr id="378" name="组合 377"/>
            <p:cNvGrpSpPr/>
            <p:nvPr/>
          </p:nvGrpSpPr>
          <p:grpSpPr>
            <a:xfrm>
              <a:off x="6982668" y="2207565"/>
              <a:ext cx="785852" cy="612378"/>
              <a:chOff x="913930" y="1196752"/>
              <a:chExt cx="729776" cy="718492"/>
            </a:xfrm>
            <a:solidFill>
              <a:srgbClr val="A6A6A6"/>
            </a:solidFill>
          </p:grpSpPr>
          <p:sp>
            <p:nvSpPr>
              <p:cNvPr id="399" name="Line 9"/>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0" name="Line 10"/>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1" name="Freeform 11"/>
              <p:cNvSpPr>
                <a:spLocks noEditPoints="1"/>
              </p:cNvSpPr>
              <p:nvPr/>
            </p:nvSpPr>
            <p:spPr bwMode="auto">
              <a:xfrm>
                <a:off x="913930" y="1196752"/>
                <a:ext cx="729776" cy="718492"/>
              </a:xfrm>
              <a:custGeom>
                <a:avLst/>
                <a:gdLst>
                  <a:gd name="T0" fmla="*/ 64 w 2393"/>
                  <a:gd name="T1" fmla="*/ 1029 h 2364"/>
                  <a:gd name="T2" fmla="*/ 0 w 2393"/>
                  <a:gd name="T3" fmla="*/ 1061 h 2364"/>
                  <a:gd name="T4" fmla="*/ 64 w 2393"/>
                  <a:gd name="T5" fmla="*/ 1221 h 2364"/>
                  <a:gd name="T6" fmla="*/ 0 w 2393"/>
                  <a:gd name="T7" fmla="*/ 1189 h 2364"/>
                  <a:gd name="T8" fmla="*/ 32 w 2393"/>
                  <a:gd name="T9" fmla="*/ 1573 h 2364"/>
                  <a:gd name="T10" fmla="*/ 32 w 2393"/>
                  <a:gd name="T11" fmla="*/ 1477 h 2364"/>
                  <a:gd name="T12" fmla="*/ 32 w 2393"/>
                  <a:gd name="T13" fmla="*/ 1573 h 2364"/>
                  <a:gd name="T14" fmla="*/ 64 w 2393"/>
                  <a:gd name="T15" fmla="*/ 1349 h 2364"/>
                  <a:gd name="T16" fmla="*/ 0 w 2393"/>
                  <a:gd name="T17" fmla="*/ 1381 h 2364"/>
                  <a:gd name="T18" fmla="*/ 64 w 2393"/>
                  <a:gd name="T19" fmla="*/ 581 h 2364"/>
                  <a:gd name="T20" fmla="*/ 0 w 2393"/>
                  <a:gd name="T21" fmla="*/ 549 h 2364"/>
                  <a:gd name="T22" fmla="*/ 32 w 2393"/>
                  <a:gd name="T23" fmla="*/ 773 h 2364"/>
                  <a:gd name="T24" fmla="*/ 32 w 2393"/>
                  <a:gd name="T25" fmla="*/ 677 h 2364"/>
                  <a:gd name="T26" fmla="*/ 32 w 2393"/>
                  <a:gd name="T27" fmla="*/ 773 h 2364"/>
                  <a:gd name="T28" fmla="*/ 64 w 2393"/>
                  <a:gd name="T29" fmla="*/ 421 h 2364"/>
                  <a:gd name="T30" fmla="*/ 5 w 2393"/>
                  <a:gd name="T31" fmla="*/ 382 h 2364"/>
                  <a:gd name="T32" fmla="*/ 32 w 2393"/>
                  <a:gd name="T33" fmla="*/ 1733 h 2364"/>
                  <a:gd name="T34" fmla="*/ 32 w 2393"/>
                  <a:gd name="T35" fmla="*/ 1637 h 2364"/>
                  <a:gd name="T36" fmla="*/ 32 w 2393"/>
                  <a:gd name="T37" fmla="*/ 1733 h 2364"/>
                  <a:gd name="T38" fmla="*/ 64 w 2393"/>
                  <a:gd name="T39" fmla="*/ 869 h 2364"/>
                  <a:gd name="T40" fmla="*/ 0 w 2393"/>
                  <a:gd name="T41" fmla="*/ 901 h 2364"/>
                  <a:gd name="T42" fmla="*/ 64 w 2393"/>
                  <a:gd name="T43" fmla="*/ 1861 h 2364"/>
                  <a:gd name="T44" fmla="*/ 0 w 2393"/>
                  <a:gd name="T45" fmla="*/ 1829 h 2364"/>
                  <a:gd name="T46" fmla="*/ 298 w 2393"/>
                  <a:gd name="T47" fmla="*/ 232 h 2364"/>
                  <a:gd name="T48" fmla="*/ 266 w 2393"/>
                  <a:gd name="T49" fmla="*/ 296 h 2364"/>
                  <a:gd name="T50" fmla="*/ 298 w 2393"/>
                  <a:gd name="T51" fmla="*/ 232 h 2364"/>
                  <a:gd name="T52" fmla="*/ 380 w 2393"/>
                  <a:gd name="T53" fmla="*/ 2160 h 2364"/>
                  <a:gd name="T54" fmla="*/ 476 w 2393"/>
                  <a:gd name="T55" fmla="*/ 2160 h 2364"/>
                  <a:gd name="T56" fmla="*/ 252 w 2393"/>
                  <a:gd name="T57" fmla="*/ 2128 h 2364"/>
                  <a:gd name="T58" fmla="*/ 284 w 2393"/>
                  <a:gd name="T59" fmla="*/ 2192 h 2364"/>
                  <a:gd name="T60" fmla="*/ 128 w 2393"/>
                  <a:gd name="T61" fmla="*/ 245 h 2364"/>
                  <a:gd name="T62" fmla="*/ 110 w 2393"/>
                  <a:gd name="T63" fmla="*/ 321 h 2364"/>
                  <a:gd name="T64" fmla="*/ 169 w 2393"/>
                  <a:gd name="T65" fmla="*/ 264 h 2364"/>
                  <a:gd name="T66" fmla="*/ 64 w 2393"/>
                  <a:gd name="T67" fmla="*/ 1989 h 2364"/>
                  <a:gd name="T68" fmla="*/ 0 w 2393"/>
                  <a:gd name="T69" fmla="*/ 2000 h 2364"/>
                  <a:gd name="T70" fmla="*/ 38 w 2393"/>
                  <a:gd name="T71" fmla="*/ 2052 h 2364"/>
                  <a:gd name="T72" fmla="*/ 140 w 2393"/>
                  <a:gd name="T73" fmla="*/ 2114 h 2364"/>
                  <a:gd name="T74" fmla="*/ 80 w 2393"/>
                  <a:gd name="T75" fmla="*/ 2153 h 2364"/>
                  <a:gd name="T76" fmla="*/ 155 w 2393"/>
                  <a:gd name="T77" fmla="*/ 2157 h 2364"/>
                  <a:gd name="T78" fmla="*/ 1767 w 2393"/>
                  <a:gd name="T79" fmla="*/ 200 h 2364"/>
                  <a:gd name="T80" fmla="*/ 581 w 2393"/>
                  <a:gd name="T81" fmla="*/ 224 h 2364"/>
                  <a:gd name="T82" fmla="*/ 431 w 2393"/>
                  <a:gd name="T83" fmla="*/ 141 h 2364"/>
                  <a:gd name="T84" fmla="*/ 429 w 2393"/>
                  <a:gd name="T85" fmla="*/ 386 h 2364"/>
                  <a:gd name="T86" fmla="*/ 580 w 2393"/>
                  <a:gd name="T87" fmla="*/ 2128 h 2364"/>
                  <a:gd name="T88" fmla="*/ 571 w 2393"/>
                  <a:gd name="T89" fmla="*/ 2192 h 2364"/>
                  <a:gd name="T90" fmla="*/ 1543 w 2393"/>
                  <a:gd name="T91" fmla="*/ 2364 h 2364"/>
                  <a:gd name="T92" fmla="*/ 2393 w 2393"/>
                  <a:gd name="T93" fmla="*/ 2000 h 2364"/>
                  <a:gd name="T94" fmla="*/ 1640 w 2393"/>
                  <a:gd name="T95" fmla="*/ 2140 h 2364"/>
                  <a:gd name="T96" fmla="*/ 709 w 2393"/>
                  <a:gd name="T97" fmla="*/ 2140 h 2364"/>
                  <a:gd name="T98" fmla="*/ 1544 w 2393"/>
                  <a:gd name="T99" fmla="*/ 129 h 2364"/>
                  <a:gd name="T100" fmla="*/ 2265 w 2393"/>
                  <a:gd name="T101" fmla="*/ 2000 h 2364"/>
                  <a:gd name="T102" fmla="*/ 1768 w 2393"/>
                  <a:gd name="T103" fmla="*/ 328 h 2364"/>
                  <a:gd name="T104" fmla="*/ 2266 w 2393"/>
                  <a:gd name="T105" fmla="*/ 2000 h 2364"/>
                  <a:gd name="T106" fmla="*/ 2265 w 2393"/>
                  <a:gd name="T107" fmla="*/ 2000 h 2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3" h="2364">
                    <a:moveTo>
                      <a:pt x="32" y="1093"/>
                    </a:moveTo>
                    <a:cubicBezTo>
                      <a:pt x="50" y="1093"/>
                      <a:pt x="64" y="1078"/>
                      <a:pt x="64" y="1061"/>
                    </a:cubicBezTo>
                    <a:cubicBezTo>
                      <a:pt x="64" y="1029"/>
                      <a:pt x="64" y="1029"/>
                      <a:pt x="64" y="1029"/>
                    </a:cubicBezTo>
                    <a:cubicBezTo>
                      <a:pt x="64" y="1011"/>
                      <a:pt x="50" y="997"/>
                      <a:pt x="32" y="997"/>
                    </a:cubicBezTo>
                    <a:cubicBezTo>
                      <a:pt x="14" y="997"/>
                      <a:pt x="0" y="1011"/>
                      <a:pt x="0" y="1029"/>
                    </a:cubicBezTo>
                    <a:cubicBezTo>
                      <a:pt x="0" y="1061"/>
                      <a:pt x="0" y="1061"/>
                      <a:pt x="0" y="1061"/>
                    </a:cubicBezTo>
                    <a:cubicBezTo>
                      <a:pt x="0" y="1078"/>
                      <a:pt x="14" y="1093"/>
                      <a:pt x="32" y="1093"/>
                    </a:cubicBezTo>
                    <a:close/>
                    <a:moveTo>
                      <a:pt x="32" y="1253"/>
                    </a:moveTo>
                    <a:cubicBezTo>
                      <a:pt x="50" y="1253"/>
                      <a:pt x="64" y="1238"/>
                      <a:pt x="64" y="1221"/>
                    </a:cubicBezTo>
                    <a:cubicBezTo>
                      <a:pt x="64" y="1189"/>
                      <a:pt x="64" y="1189"/>
                      <a:pt x="64" y="1189"/>
                    </a:cubicBezTo>
                    <a:cubicBezTo>
                      <a:pt x="64" y="1171"/>
                      <a:pt x="50" y="1157"/>
                      <a:pt x="32" y="1157"/>
                    </a:cubicBezTo>
                    <a:cubicBezTo>
                      <a:pt x="14" y="1157"/>
                      <a:pt x="0" y="1171"/>
                      <a:pt x="0" y="1189"/>
                    </a:cubicBezTo>
                    <a:cubicBezTo>
                      <a:pt x="0" y="1221"/>
                      <a:pt x="0" y="1221"/>
                      <a:pt x="0" y="1221"/>
                    </a:cubicBezTo>
                    <a:cubicBezTo>
                      <a:pt x="0" y="1238"/>
                      <a:pt x="14" y="1253"/>
                      <a:pt x="32" y="1253"/>
                    </a:cubicBezTo>
                    <a:close/>
                    <a:moveTo>
                      <a:pt x="32" y="1573"/>
                    </a:moveTo>
                    <a:cubicBezTo>
                      <a:pt x="50" y="1573"/>
                      <a:pt x="64" y="1558"/>
                      <a:pt x="64" y="1541"/>
                    </a:cubicBezTo>
                    <a:cubicBezTo>
                      <a:pt x="64" y="1509"/>
                      <a:pt x="64" y="1509"/>
                      <a:pt x="64" y="1509"/>
                    </a:cubicBezTo>
                    <a:cubicBezTo>
                      <a:pt x="64" y="1491"/>
                      <a:pt x="50" y="1477"/>
                      <a:pt x="32" y="1477"/>
                    </a:cubicBezTo>
                    <a:cubicBezTo>
                      <a:pt x="14" y="1477"/>
                      <a:pt x="0" y="1491"/>
                      <a:pt x="0" y="1509"/>
                    </a:cubicBezTo>
                    <a:cubicBezTo>
                      <a:pt x="0" y="1541"/>
                      <a:pt x="0" y="1541"/>
                      <a:pt x="0" y="1541"/>
                    </a:cubicBezTo>
                    <a:cubicBezTo>
                      <a:pt x="0" y="1558"/>
                      <a:pt x="14" y="1573"/>
                      <a:pt x="32" y="1573"/>
                    </a:cubicBezTo>
                    <a:close/>
                    <a:moveTo>
                      <a:pt x="32" y="1413"/>
                    </a:moveTo>
                    <a:cubicBezTo>
                      <a:pt x="50" y="1413"/>
                      <a:pt x="64" y="1398"/>
                      <a:pt x="64" y="1381"/>
                    </a:cubicBezTo>
                    <a:cubicBezTo>
                      <a:pt x="64" y="1349"/>
                      <a:pt x="64" y="1349"/>
                      <a:pt x="64" y="1349"/>
                    </a:cubicBezTo>
                    <a:cubicBezTo>
                      <a:pt x="64" y="1331"/>
                      <a:pt x="50" y="1317"/>
                      <a:pt x="32" y="1317"/>
                    </a:cubicBezTo>
                    <a:cubicBezTo>
                      <a:pt x="14" y="1317"/>
                      <a:pt x="0" y="1331"/>
                      <a:pt x="0" y="1349"/>
                    </a:cubicBezTo>
                    <a:cubicBezTo>
                      <a:pt x="0" y="1381"/>
                      <a:pt x="0" y="1381"/>
                      <a:pt x="0" y="1381"/>
                    </a:cubicBezTo>
                    <a:cubicBezTo>
                      <a:pt x="0" y="1398"/>
                      <a:pt x="14" y="1413"/>
                      <a:pt x="32" y="1413"/>
                    </a:cubicBezTo>
                    <a:close/>
                    <a:moveTo>
                      <a:pt x="32" y="613"/>
                    </a:moveTo>
                    <a:cubicBezTo>
                      <a:pt x="50" y="613"/>
                      <a:pt x="64" y="598"/>
                      <a:pt x="64" y="581"/>
                    </a:cubicBezTo>
                    <a:cubicBezTo>
                      <a:pt x="64" y="549"/>
                      <a:pt x="64" y="549"/>
                      <a:pt x="64" y="549"/>
                    </a:cubicBezTo>
                    <a:cubicBezTo>
                      <a:pt x="64" y="531"/>
                      <a:pt x="50" y="517"/>
                      <a:pt x="32" y="517"/>
                    </a:cubicBezTo>
                    <a:cubicBezTo>
                      <a:pt x="14" y="517"/>
                      <a:pt x="0" y="531"/>
                      <a:pt x="0" y="549"/>
                    </a:cubicBezTo>
                    <a:cubicBezTo>
                      <a:pt x="0" y="581"/>
                      <a:pt x="0" y="581"/>
                      <a:pt x="0" y="581"/>
                    </a:cubicBezTo>
                    <a:cubicBezTo>
                      <a:pt x="0" y="598"/>
                      <a:pt x="14" y="613"/>
                      <a:pt x="32" y="613"/>
                    </a:cubicBezTo>
                    <a:close/>
                    <a:moveTo>
                      <a:pt x="32" y="773"/>
                    </a:moveTo>
                    <a:cubicBezTo>
                      <a:pt x="50" y="773"/>
                      <a:pt x="64" y="758"/>
                      <a:pt x="64" y="741"/>
                    </a:cubicBezTo>
                    <a:cubicBezTo>
                      <a:pt x="64" y="709"/>
                      <a:pt x="64" y="709"/>
                      <a:pt x="64" y="709"/>
                    </a:cubicBezTo>
                    <a:cubicBezTo>
                      <a:pt x="64" y="691"/>
                      <a:pt x="50" y="677"/>
                      <a:pt x="32" y="677"/>
                    </a:cubicBezTo>
                    <a:cubicBezTo>
                      <a:pt x="14" y="677"/>
                      <a:pt x="0" y="691"/>
                      <a:pt x="0" y="709"/>
                    </a:cubicBezTo>
                    <a:cubicBezTo>
                      <a:pt x="0" y="741"/>
                      <a:pt x="0" y="741"/>
                      <a:pt x="0" y="741"/>
                    </a:cubicBezTo>
                    <a:cubicBezTo>
                      <a:pt x="0" y="758"/>
                      <a:pt x="14" y="773"/>
                      <a:pt x="32" y="773"/>
                    </a:cubicBezTo>
                    <a:close/>
                    <a:moveTo>
                      <a:pt x="31" y="453"/>
                    </a:moveTo>
                    <a:cubicBezTo>
                      <a:pt x="32" y="453"/>
                      <a:pt x="32" y="453"/>
                      <a:pt x="32" y="453"/>
                    </a:cubicBezTo>
                    <a:cubicBezTo>
                      <a:pt x="49" y="453"/>
                      <a:pt x="64" y="439"/>
                      <a:pt x="64" y="421"/>
                    </a:cubicBezTo>
                    <a:cubicBezTo>
                      <a:pt x="64" y="413"/>
                      <a:pt x="65" y="404"/>
                      <a:pt x="67" y="396"/>
                    </a:cubicBezTo>
                    <a:cubicBezTo>
                      <a:pt x="71" y="379"/>
                      <a:pt x="60" y="362"/>
                      <a:pt x="43" y="358"/>
                    </a:cubicBezTo>
                    <a:cubicBezTo>
                      <a:pt x="26" y="354"/>
                      <a:pt x="9" y="365"/>
                      <a:pt x="5" y="382"/>
                    </a:cubicBezTo>
                    <a:cubicBezTo>
                      <a:pt x="2" y="394"/>
                      <a:pt x="0" y="407"/>
                      <a:pt x="0" y="420"/>
                    </a:cubicBezTo>
                    <a:cubicBezTo>
                      <a:pt x="0" y="438"/>
                      <a:pt x="14" y="452"/>
                      <a:pt x="31" y="453"/>
                    </a:cubicBezTo>
                    <a:close/>
                    <a:moveTo>
                      <a:pt x="32" y="1733"/>
                    </a:moveTo>
                    <a:cubicBezTo>
                      <a:pt x="50" y="1733"/>
                      <a:pt x="64" y="1718"/>
                      <a:pt x="64" y="1701"/>
                    </a:cubicBezTo>
                    <a:cubicBezTo>
                      <a:pt x="64" y="1669"/>
                      <a:pt x="64" y="1669"/>
                      <a:pt x="64" y="1669"/>
                    </a:cubicBezTo>
                    <a:cubicBezTo>
                      <a:pt x="64" y="1651"/>
                      <a:pt x="50" y="1637"/>
                      <a:pt x="32" y="1637"/>
                    </a:cubicBezTo>
                    <a:cubicBezTo>
                      <a:pt x="14" y="1637"/>
                      <a:pt x="0" y="1651"/>
                      <a:pt x="0" y="1669"/>
                    </a:cubicBezTo>
                    <a:cubicBezTo>
                      <a:pt x="0" y="1701"/>
                      <a:pt x="0" y="1701"/>
                      <a:pt x="0" y="1701"/>
                    </a:cubicBezTo>
                    <a:cubicBezTo>
                      <a:pt x="0" y="1718"/>
                      <a:pt x="14" y="1733"/>
                      <a:pt x="32" y="1733"/>
                    </a:cubicBezTo>
                    <a:close/>
                    <a:moveTo>
                      <a:pt x="32" y="933"/>
                    </a:moveTo>
                    <a:cubicBezTo>
                      <a:pt x="50" y="933"/>
                      <a:pt x="64" y="918"/>
                      <a:pt x="64" y="901"/>
                    </a:cubicBezTo>
                    <a:cubicBezTo>
                      <a:pt x="64" y="869"/>
                      <a:pt x="64" y="869"/>
                      <a:pt x="64" y="869"/>
                    </a:cubicBezTo>
                    <a:cubicBezTo>
                      <a:pt x="64" y="851"/>
                      <a:pt x="50" y="837"/>
                      <a:pt x="32" y="837"/>
                    </a:cubicBezTo>
                    <a:cubicBezTo>
                      <a:pt x="14" y="837"/>
                      <a:pt x="0" y="851"/>
                      <a:pt x="0" y="869"/>
                    </a:cubicBezTo>
                    <a:cubicBezTo>
                      <a:pt x="0" y="901"/>
                      <a:pt x="0" y="901"/>
                      <a:pt x="0" y="901"/>
                    </a:cubicBezTo>
                    <a:cubicBezTo>
                      <a:pt x="0" y="918"/>
                      <a:pt x="14" y="933"/>
                      <a:pt x="32" y="933"/>
                    </a:cubicBezTo>
                    <a:close/>
                    <a:moveTo>
                      <a:pt x="32" y="1893"/>
                    </a:moveTo>
                    <a:cubicBezTo>
                      <a:pt x="50" y="1893"/>
                      <a:pt x="64" y="1878"/>
                      <a:pt x="64" y="1861"/>
                    </a:cubicBezTo>
                    <a:cubicBezTo>
                      <a:pt x="64" y="1829"/>
                      <a:pt x="64" y="1829"/>
                      <a:pt x="64" y="1829"/>
                    </a:cubicBezTo>
                    <a:cubicBezTo>
                      <a:pt x="64" y="1811"/>
                      <a:pt x="50" y="1797"/>
                      <a:pt x="32" y="1797"/>
                    </a:cubicBezTo>
                    <a:cubicBezTo>
                      <a:pt x="14" y="1797"/>
                      <a:pt x="0" y="1811"/>
                      <a:pt x="0" y="1829"/>
                    </a:cubicBezTo>
                    <a:cubicBezTo>
                      <a:pt x="0" y="1861"/>
                      <a:pt x="0" y="1861"/>
                      <a:pt x="0" y="1861"/>
                    </a:cubicBezTo>
                    <a:cubicBezTo>
                      <a:pt x="0" y="1878"/>
                      <a:pt x="14" y="1893"/>
                      <a:pt x="32" y="1893"/>
                    </a:cubicBezTo>
                    <a:close/>
                    <a:moveTo>
                      <a:pt x="298" y="232"/>
                    </a:moveTo>
                    <a:cubicBezTo>
                      <a:pt x="266" y="232"/>
                      <a:pt x="266" y="232"/>
                      <a:pt x="266" y="232"/>
                    </a:cubicBezTo>
                    <a:cubicBezTo>
                      <a:pt x="248" y="232"/>
                      <a:pt x="234" y="246"/>
                      <a:pt x="234" y="264"/>
                    </a:cubicBezTo>
                    <a:cubicBezTo>
                      <a:pt x="234" y="281"/>
                      <a:pt x="248" y="296"/>
                      <a:pt x="266" y="296"/>
                    </a:cubicBezTo>
                    <a:cubicBezTo>
                      <a:pt x="298" y="296"/>
                      <a:pt x="298" y="296"/>
                      <a:pt x="298" y="296"/>
                    </a:cubicBezTo>
                    <a:cubicBezTo>
                      <a:pt x="315" y="296"/>
                      <a:pt x="330" y="281"/>
                      <a:pt x="330" y="264"/>
                    </a:cubicBezTo>
                    <a:cubicBezTo>
                      <a:pt x="330" y="246"/>
                      <a:pt x="315" y="232"/>
                      <a:pt x="298" y="232"/>
                    </a:cubicBezTo>
                    <a:close/>
                    <a:moveTo>
                      <a:pt x="444" y="2128"/>
                    </a:moveTo>
                    <a:cubicBezTo>
                      <a:pt x="412" y="2128"/>
                      <a:pt x="412" y="2128"/>
                      <a:pt x="412" y="2128"/>
                    </a:cubicBezTo>
                    <a:cubicBezTo>
                      <a:pt x="394" y="2128"/>
                      <a:pt x="380" y="2142"/>
                      <a:pt x="380" y="2160"/>
                    </a:cubicBezTo>
                    <a:cubicBezTo>
                      <a:pt x="380" y="2177"/>
                      <a:pt x="394" y="2192"/>
                      <a:pt x="412" y="2192"/>
                    </a:cubicBezTo>
                    <a:cubicBezTo>
                      <a:pt x="444" y="2192"/>
                      <a:pt x="444" y="2192"/>
                      <a:pt x="444" y="2192"/>
                    </a:cubicBezTo>
                    <a:cubicBezTo>
                      <a:pt x="461" y="2192"/>
                      <a:pt x="476" y="2177"/>
                      <a:pt x="476" y="2160"/>
                    </a:cubicBezTo>
                    <a:cubicBezTo>
                      <a:pt x="476" y="2142"/>
                      <a:pt x="461" y="2128"/>
                      <a:pt x="444" y="2128"/>
                    </a:cubicBezTo>
                    <a:close/>
                    <a:moveTo>
                      <a:pt x="284" y="2128"/>
                    </a:moveTo>
                    <a:cubicBezTo>
                      <a:pt x="252" y="2128"/>
                      <a:pt x="252" y="2128"/>
                      <a:pt x="252" y="2128"/>
                    </a:cubicBezTo>
                    <a:cubicBezTo>
                      <a:pt x="234" y="2128"/>
                      <a:pt x="220" y="2142"/>
                      <a:pt x="220" y="2160"/>
                    </a:cubicBezTo>
                    <a:cubicBezTo>
                      <a:pt x="220" y="2177"/>
                      <a:pt x="234" y="2192"/>
                      <a:pt x="252" y="2192"/>
                    </a:cubicBezTo>
                    <a:cubicBezTo>
                      <a:pt x="284" y="2192"/>
                      <a:pt x="284" y="2192"/>
                      <a:pt x="284" y="2192"/>
                    </a:cubicBezTo>
                    <a:cubicBezTo>
                      <a:pt x="301" y="2192"/>
                      <a:pt x="316" y="2177"/>
                      <a:pt x="316" y="2160"/>
                    </a:cubicBezTo>
                    <a:cubicBezTo>
                      <a:pt x="316" y="2142"/>
                      <a:pt x="301" y="2128"/>
                      <a:pt x="284" y="2128"/>
                    </a:cubicBezTo>
                    <a:close/>
                    <a:moveTo>
                      <a:pt x="128" y="245"/>
                    </a:moveTo>
                    <a:cubicBezTo>
                      <a:pt x="116" y="249"/>
                      <a:pt x="104" y="255"/>
                      <a:pt x="94" y="262"/>
                    </a:cubicBezTo>
                    <a:cubicBezTo>
                      <a:pt x="79" y="271"/>
                      <a:pt x="74" y="290"/>
                      <a:pt x="83" y="305"/>
                    </a:cubicBezTo>
                    <a:cubicBezTo>
                      <a:pt x="89" y="315"/>
                      <a:pt x="100" y="321"/>
                      <a:pt x="110" y="321"/>
                    </a:cubicBezTo>
                    <a:cubicBezTo>
                      <a:pt x="116" y="321"/>
                      <a:pt x="122" y="319"/>
                      <a:pt x="127" y="316"/>
                    </a:cubicBezTo>
                    <a:cubicBezTo>
                      <a:pt x="134" y="312"/>
                      <a:pt x="142" y="308"/>
                      <a:pt x="150" y="305"/>
                    </a:cubicBezTo>
                    <a:cubicBezTo>
                      <a:pt x="167" y="299"/>
                      <a:pt x="175" y="280"/>
                      <a:pt x="169" y="264"/>
                    </a:cubicBezTo>
                    <a:cubicBezTo>
                      <a:pt x="163" y="247"/>
                      <a:pt x="144" y="239"/>
                      <a:pt x="128" y="245"/>
                    </a:cubicBezTo>
                    <a:close/>
                    <a:moveTo>
                      <a:pt x="64" y="2000"/>
                    </a:moveTo>
                    <a:cubicBezTo>
                      <a:pt x="64" y="1989"/>
                      <a:pt x="64" y="1989"/>
                      <a:pt x="64" y="1989"/>
                    </a:cubicBezTo>
                    <a:cubicBezTo>
                      <a:pt x="64" y="1971"/>
                      <a:pt x="50" y="1957"/>
                      <a:pt x="32" y="1957"/>
                    </a:cubicBezTo>
                    <a:cubicBezTo>
                      <a:pt x="14" y="1957"/>
                      <a:pt x="0" y="1971"/>
                      <a:pt x="0" y="1989"/>
                    </a:cubicBezTo>
                    <a:cubicBezTo>
                      <a:pt x="0" y="2000"/>
                      <a:pt x="0" y="2000"/>
                      <a:pt x="0" y="2000"/>
                    </a:cubicBezTo>
                    <a:cubicBezTo>
                      <a:pt x="0" y="2008"/>
                      <a:pt x="1" y="2017"/>
                      <a:pt x="2" y="2025"/>
                    </a:cubicBezTo>
                    <a:cubicBezTo>
                      <a:pt x="4" y="2041"/>
                      <a:pt x="18" y="2053"/>
                      <a:pt x="34" y="2053"/>
                    </a:cubicBezTo>
                    <a:cubicBezTo>
                      <a:pt x="35" y="2053"/>
                      <a:pt x="36" y="2053"/>
                      <a:pt x="38" y="2052"/>
                    </a:cubicBezTo>
                    <a:cubicBezTo>
                      <a:pt x="56" y="2050"/>
                      <a:pt x="68" y="2034"/>
                      <a:pt x="65" y="2016"/>
                    </a:cubicBezTo>
                    <a:cubicBezTo>
                      <a:pt x="64" y="2011"/>
                      <a:pt x="64" y="2005"/>
                      <a:pt x="64" y="2000"/>
                    </a:cubicBezTo>
                    <a:close/>
                    <a:moveTo>
                      <a:pt x="140" y="2114"/>
                    </a:moveTo>
                    <a:cubicBezTo>
                      <a:pt x="132" y="2110"/>
                      <a:pt x="124" y="2106"/>
                      <a:pt x="117" y="2101"/>
                    </a:cubicBezTo>
                    <a:cubicBezTo>
                      <a:pt x="103" y="2091"/>
                      <a:pt x="83" y="2094"/>
                      <a:pt x="73" y="2108"/>
                    </a:cubicBezTo>
                    <a:cubicBezTo>
                      <a:pt x="62" y="2123"/>
                      <a:pt x="66" y="2143"/>
                      <a:pt x="80" y="2153"/>
                    </a:cubicBezTo>
                    <a:cubicBezTo>
                      <a:pt x="90" y="2161"/>
                      <a:pt x="101" y="2167"/>
                      <a:pt x="113" y="2172"/>
                    </a:cubicBezTo>
                    <a:cubicBezTo>
                      <a:pt x="117" y="2174"/>
                      <a:pt x="122" y="2175"/>
                      <a:pt x="126" y="2175"/>
                    </a:cubicBezTo>
                    <a:cubicBezTo>
                      <a:pt x="138" y="2175"/>
                      <a:pt x="150" y="2169"/>
                      <a:pt x="155" y="2157"/>
                    </a:cubicBezTo>
                    <a:cubicBezTo>
                      <a:pt x="163" y="2141"/>
                      <a:pt x="156" y="2121"/>
                      <a:pt x="140" y="2114"/>
                    </a:cubicBezTo>
                    <a:close/>
                    <a:moveTo>
                      <a:pt x="2160" y="200"/>
                    </a:moveTo>
                    <a:cubicBezTo>
                      <a:pt x="1767" y="200"/>
                      <a:pt x="1767" y="200"/>
                      <a:pt x="1767" y="200"/>
                    </a:cubicBezTo>
                    <a:cubicBezTo>
                      <a:pt x="1754" y="88"/>
                      <a:pt x="1659" y="0"/>
                      <a:pt x="1544" y="0"/>
                    </a:cubicBezTo>
                    <a:cubicBezTo>
                      <a:pt x="805" y="0"/>
                      <a:pt x="805" y="0"/>
                      <a:pt x="805" y="0"/>
                    </a:cubicBezTo>
                    <a:cubicBezTo>
                      <a:pt x="681" y="0"/>
                      <a:pt x="581" y="101"/>
                      <a:pt x="581" y="224"/>
                    </a:cubicBezTo>
                    <a:cubicBezTo>
                      <a:pt x="581" y="232"/>
                      <a:pt x="581" y="232"/>
                      <a:pt x="581" y="232"/>
                    </a:cubicBezTo>
                    <a:cubicBezTo>
                      <a:pt x="566" y="234"/>
                      <a:pt x="554" y="246"/>
                      <a:pt x="553" y="262"/>
                    </a:cubicBezTo>
                    <a:cubicBezTo>
                      <a:pt x="431" y="141"/>
                      <a:pt x="431" y="141"/>
                      <a:pt x="431" y="141"/>
                    </a:cubicBezTo>
                    <a:cubicBezTo>
                      <a:pt x="416" y="127"/>
                      <a:pt x="391" y="137"/>
                      <a:pt x="391" y="157"/>
                    </a:cubicBezTo>
                    <a:cubicBezTo>
                      <a:pt x="390" y="370"/>
                      <a:pt x="390" y="370"/>
                      <a:pt x="390" y="370"/>
                    </a:cubicBezTo>
                    <a:cubicBezTo>
                      <a:pt x="390" y="390"/>
                      <a:pt x="415" y="400"/>
                      <a:pt x="429" y="386"/>
                    </a:cubicBezTo>
                    <a:cubicBezTo>
                      <a:pt x="553" y="267"/>
                      <a:pt x="553" y="267"/>
                      <a:pt x="553" y="267"/>
                    </a:cubicBezTo>
                    <a:cubicBezTo>
                      <a:pt x="555" y="281"/>
                      <a:pt x="566" y="293"/>
                      <a:pt x="580" y="295"/>
                    </a:cubicBezTo>
                    <a:cubicBezTo>
                      <a:pt x="580" y="2128"/>
                      <a:pt x="580" y="2128"/>
                      <a:pt x="580" y="2128"/>
                    </a:cubicBezTo>
                    <a:cubicBezTo>
                      <a:pt x="571" y="2128"/>
                      <a:pt x="571" y="2128"/>
                      <a:pt x="571" y="2128"/>
                    </a:cubicBezTo>
                    <a:cubicBezTo>
                      <a:pt x="553" y="2128"/>
                      <a:pt x="539" y="2142"/>
                      <a:pt x="539" y="2160"/>
                    </a:cubicBezTo>
                    <a:cubicBezTo>
                      <a:pt x="539" y="2177"/>
                      <a:pt x="553" y="2192"/>
                      <a:pt x="571" y="2192"/>
                    </a:cubicBezTo>
                    <a:cubicBezTo>
                      <a:pt x="586" y="2192"/>
                      <a:pt x="586" y="2192"/>
                      <a:pt x="586" y="2192"/>
                    </a:cubicBezTo>
                    <a:cubicBezTo>
                      <a:pt x="610" y="2290"/>
                      <a:pt x="698" y="2364"/>
                      <a:pt x="804" y="2364"/>
                    </a:cubicBezTo>
                    <a:cubicBezTo>
                      <a:pt x="1543" y="2364"/>
                      <a:pt x="1543" y="2364"/>
                      <a:pt x="1543" y="2364"/>
                    </a:cubicBezTo>
                    <a:cubicBezTo>
                      <a:pt x="1637" y="2364"/>
                      <a:pt x="1718" y="2306"/>
                      <a:pt x="1751" y="2224"/>
                    </a:cubicBezTo>
                    <a:cubicBezTo>
                      <a:pt x="2159" y="2224"/>
                      <a:pt x="2159" y="2224"/>
                      <a:pt x="2159" y="2224"/>
                    </a:cubicBezTo>
                    <a:cubicBezTo>
                      <a:pt x="2288" y="2224"/>
                      <a:pt x="2393" y="2123"/>
                      <a:pt x="2393" y="2000"/>
                    </a:cubicBezTo>
                    <a:cubicBezTo>
                      <a:pt x="2393" y="424"/>
                      <a:pt x="2393" y="424"/>
                      <a:pt x="2393" y="424"/>
                    </a:cubicBezTo>
                    <a:cubicBezTo>
                      <a:pt x="2393" y="300"/>
                      <a:pt x="2289" y="200"/>
                      <a:pt x="2160" y="200"/>
                    </a:cubicBezTo>
                    <a:close/>
                    <a:moveTo>
                      <a:pt x="1640" y="2140"/>
                    </a:moveTo>
                    <a:cubicBezTo>
                      <a:pt x="1640" y="2193"/>
                      <a:pt x="1597" y="2236"/>
                      <a:pt x="1544" y="2236"/>
                    </a:cubicBezTo>
                    <a:cubicBezTo>
                      <a:pt x="805" y="2236"/>
                      <a:pt x="805" y="2236"/>
                      <a:pt x="805" y="2236"/>
                    </a:cubicBezTo>
                    <a:cubicBezTo>
                      <a:pt x="752" y="2236"/>
                      <a:pt x="709" y="2193"/>
                      <a:pt x="709" y="2140"/>
                    </a:cubicBezTo>
                    <a:cubicBezTo>
                      <a:pt x="709" y="225"/>
                      <a:pt x="709" y="225"/>
                      <a:pt x="709" y="225"/>
                    </a:cubicBezTo>
                    <a:cubicBezTo>
                      <a:pt x="709" y="172"/>
                      <a:pt x="752" y="129"/>
                      <a:pt x="805" y="129"/>
                    </a:cubicBezTo>
                    <a:cubicBezTo>
                      <a:pt x="1544" y="129"/>
                      <a:pt x="1544" y="129"/>
                      <a:pt x="1544" y="129"/>
                    </a:cubicBezTo>
                    <a:cubicBezTo>
                      <a:pt x="1597" y="129"/>
                      <a:pt x="1640" y="172"/>
                      <a:pt x="1640" y="225"/>
                    </a:cubicBezTo>
                    <a:lnTo>
                      <a:pt x="1640" y="2140"/>
                    </a:lnTo>
                    <a:close/>
                    <a:moveTo>
                      <a:pt x="2265" y="2000"/>
                    </a:moveTo>
                    <a:cubicBezTo>
                      <a:pt x="2265" y="2052"/>
                      <a:pt x="2218" y="2096"/>
                      <a:pt x="2160" y="2096"/>
                    </a:cubicBezTo>
                    <a:cubicBezTo>
                      <a:pt x="1768" y="2096"/>
                      <a:pt x="1768" y="2096"/>
                      <a:pt x="1768" y="2096"/>
                    </a:cubicBezTo>
                    <a:cubicBezTo>
                      <a:pt x="1768" y="328"/>
                      <a:pt x="1768" y="328"/>
                      <a:pt x="1768" y="328"/>
                    </a:cubicBezTo>
                    <a:cubicBezTo>
                      <a:pt x="2160" y="328"/>
                      <a:pt x="2160" y="328"/>
                      <a:pt x="2160" y="328"/>
                    </a:cubicBezTo>
                    <a:cubicBezTo>
                      <a:pt x="2218" y="328"/>
                      <a:pt x="2266" y="371"/>
                      <a:pt x="2266" y="424"/>
                    </a:cubicBezTo>
                    <a:cubicBezTo>
                      <a:pt x="2266" y="2000"/>
                      <a:pt x="2266" y="2000"/>
                      <a:pt x="2266" y="2000"/>
                    </a:cubicBezTo>
                    <a:lnTo>
                      <a:pt x="2265" y="2000"/>
                    </a:lnTo>
                    <a:close/>
                    <a:moveTo>
                      <a:pt x="2265" y="2000"/>
                    </a:moveTo>
                    <a:cubicBezTo>
                      <a:pt x="2265" y="2000"/>
                      <a:pt x="2265" y="2000"/>
                      <a:pt x="2265" y="200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2" name="Freeform 12"/>
              <p:cNvSpPr>
                <a:spLocks/>
              </p:cNvSpPr>
              <p:nvPr/>
            </p:nvSpPr>
            <p:spPr bwMode="auto">
              <a:xfrm>
                <a:off x="1481953" y="1508977"/>
                <a:ext cx="94044" cy="300939"/>
              </a:xfrm>
              <a:custGeom>
                <a:avLst/>
                <a:gdLst>
                  <a:gd name="T0" fmla="*/ 105 w 307"/>
                  <a:gd name="T1" fmla="*/ 987 h 987"/>
                  <a:gd name="T2" fmla="*/ 32 w 307"/>
                  <a:gd name="T3" fmla="*/ 987 h 987"/>
                  <a:gd name="T4" fmla="*/ 0 w 307"/>
                  <a:gd name="T5" fmla="*/ 955 h 987"/>
                  <a:gd name="T6" fmla="*/ 32 w 307"/>
                  <a:gd name="T7" fmla="*/ 923 h 987"/>
                  <a:gd name="T8" fmla="*/ 105 w 307"/>
                  <a:gd name="T9" fmla="*/ 923 h 987"/>
                  <a:gd name="T10" fmla="*/ 243 w 307"/>
                  <a:gd name="T11" fmla="*/ 795 h 987"/>
                  <a:gd name="T12" fmla="*/ 243 w 307"/>
                  <a:gd name="T13" fmla="*/ 32 h 987"/>
                  <a:gd name="T14" fmla="*/ 275 w 307"/>
                  <a:gd name="T15" fmla="*/ 0 h 987"/>
                  <a:gd name="T16" fmla="*/ 307 w 307"/>
                  <a:gd name="T17" fmla="*/ 32 h 987"/>
                  <a:gd name="T18" fmla="*/ 307 w 307"/>
                  <a:gd name="T19" fmla="*/ 795 h 987"/>
                  <a:gd name="T20" fmla="*/ 105 w 307"/>
                  <a:gd name="T21"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 h="987">
                    <a:moveTo>
                      <a:pt x="105" y="987"/>
                    </a:moveTo>
                    <a:cubicBezTo>
                      <a:pt x="32" y="987"/>
                      <a:pt x="32" y="987"/>
                      <a:pt x="32" y="987"/>
                    </a:cubicBezTo>
                    <a:cubicBezTo>
                      <a:pt x="14" y="987"/>
                      <a:pt x="0" y="972"/>
                      <a:pt x="0" y="955"/>
                    </a:cubicBezTo>
                    <a:cubicBezTo>
                      <a:pt x="0" y="937"/>
                      <a:pt x="14" y="923"/>
                      <a:pt x="32" y="923"/>
                    </a:cubicBezTo>
                    <a:cubicBezTo>
                      <a:pt x="105" y="923"/>
                      <a:pt x="105" y="923"/>
                      <a:pt x="105" y="923"/>
                    </a:cubicBezTo>
                    <a:cubicBezTo>
                      <a:pt x="181" y="923"/>
                      <a:pt x="243" y="865"/>
                      <a:pt x="243" y="795"/>
                    </a:cubicBezTo>
                    <a:cubicBezTo>
                      <a:pt x="243" y="32"/>
                      <a:pt x="243" y="32"/>
                      <a:pt x="243" y="32"/>
                    </a:cubicBezTo>
                    <a:cubicBezTo>
                      <a:pt x="243" y="15"/>
                      <a:pt x="257" y="0"/>
                      <a:pt x="275" y="0"/>
                    </a:cubicBezTo>
                    <a:cubicBezTo>
                      <a:pt x="292" y="0"/>
                      <a:pt x="307" y="15"/>
                      <a:pt x="307" y="32"/>
                    </a:cubicBezTo>
                    <a:cubicBezTo>
                      <a:pt x="307" y="795"/>
                      <a:pt x="307" y="795"/>
                      <a:pt x="307" y="795"/>
                    </a:cubicBezTo>
                    <a:cubicBezTo>
                      <a:pt x="307" y="900"/>
                      <a:pt x="216" y="987"/>
                      <a:pt x="105" y="987"/>
                    </a:cubicBezTo>
                    <a:close/>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3" name="Line 13"/>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4" name="Line 14"/>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5" name="Freeform 15"/>
              <p:cNvSpPr>
                <a:spLocks noEditPoints="1"/>
              </p:cNvSpPr>
              <p:nvPr/>
            </p:nvSpPr>
            <p:spPr bwMode="auto">
              <a:xfrm>
                <a:off x="1192298" y="1332174"/>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4"/>
                      <a:pt x="15" y="0"/>
                      <a:pt x="32" y="0"/>
                    </a:cubicBezTo>
                    <a:cubicBezTo>
                      <a:pt x="491" y="0"/>
                      <a:pt x="491" y="0"/>
                      <a:pt x="491" y="0"/>
                    </a:cubicBezTo>
                    <a:cubicBezTo>
                      <a:pt x="508" y="0"/>
                      <a:pt x="523" y="14"/>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6" name="Freeform 16"/>
              <p:cNvSpPr>
                <a:spLocks noEditPoints="1"/>
              </p:cNvSpPr>
              <p:nvPr/>
            </p:nvSpPr>
            <p:spPr bwMode="auto">
              <a:xfrm>
                <a:off x="1192298" y="1396125"/>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5"/>
                      <a:pt x="15" y="0"/>
                      <a:pt x="32" y="0"/>
                    </a:cubicBezTo>
                    <a:cubicBezTo>
                      <a:pt x="491" y="0"/>
                      <a:pt x="491" y="0"/>
                      <a:pt x="491" y="0"/>
                    </a:cubicBezTo>
                    <a:cubicBezTo>
                      <a:pt x="508" y="0"/>
                      <a:pt x="523" y="15"/>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7" name="Freeform 17"/>
              <p:cNvSpPr>
                <a:spLocks noEditPoints="1"/>
              </p:cNvSpPr>
              <p:nvPr/>
            </p:nvSpPr>
            <p:spPr bwMode="auto">
              <a:xfrm>
                <a:off x="1192298" y="1456313"/>
                <a:ext cx="157993" cy="2257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49"/>
                      <a:pt x="0" y="32"/>
                    </a:cubicBezTo>
                    <a:cubicBezTo>
                      <a:pt x="0" y="14"/>
                      <a:pt x="15" y="0"/>
                      <a:pt x="32" y="0"/>
                    </a:cubicBezTo>
                    <a:cubicBezTo>
                      <a:pt x="491" y="0"/>
                      <a:pt x="491" y="0"/>
                      <a:pt x="491" y="0"/>
                    </a:cubicBezTo>
                    <a:cubicBezTo>
                      <a:pt x="508" y="0"/>
                      <a:pt x="523" y="14"/>
                      <a:pt x="523" y="32"/>
                    </a:cubicBezTo>
                    <a:cubicBezTo>
                      <a:pt x="523" y="49"/>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08" name="Freeform 18"/>
              <p:cNvSpPr>
                <a:spLocks noEditPoints="1"/>
              </p:cNvSpPr>
              <p:nvPr/>
            </p:nvSpPr>
            <p:spPr bwMode="auto">
              <a:xfrm>
                <a:off x="1184775" y="1603019"/>
                <a:ext cx="176803" cy="176803"/>
              </a:xfrm>
              <a:custGeom>
                <a:avLst/>
                <a:gdLst>
                  <a:gd name="T0" fmla="*/ 292 w 584"/>
                  <a:gd name="T1" fmla="*/ 0 h 584"/>
                  <a:gd name="T2" fmla="*/ 0 w 584"/>
                  <a:gd name="T3" fmla="*/ 292 h 584"/>
                  <a:gd name="T4" fmla="*/ 292 w 584"/>
                  <a:gd name="T5" fmla="*/ 584 h 584"/>
                  <a:gd name="T6" fmla="*/ 584 w 584"/>
                  <a:gd name="T7" fmla="*/ 292 h 584"/>
                  <a:gd name="T8" fmla="*/ 292 w 584"/>
                  <a:gd name="T9" fmla="*/ 0 h 584"/>
                  <a:gd name="T10" fmla="*/ 292 w 584"/>
                  <a:gd name="T11" fmla="*/ 520 h 584"/>
                  <a:gd name="T12" fmla="*/ 64 w 584"/>
                  <a:gd name="T13" fmla="*/ 292 h 584"/>
                  <a:gd name="T14" fmla="*/ 292 w 584"/>
                  <a:gd name="T15" fmla="*/ 64 h 584"/>
                  <a:gd name="T16" fmla="*/ 520 w 584"/>
                  <a:gd name="T17" fmla="*/ 292 h 584"/>
                  <a:gd name="T18" fmla="*/ 292 w 584"/>
                  <a:gd name="T19" fmla="*/ 520 h 584"/>
                  <a:gd name="T20" fmla="*/ 292 w 584"/>
                  <a:gd name="T21" fmla="*/ 520 h 584"/>
                  <a:gd name="T22" fmla="*/ 292 w 584"/>
                  <a:gd name="T23" fmla="*/ 520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4" h="584">
                    <a:moveTo>
                      <a:pt x="292" y="0"/>
                    </a:moveTo>
                    <a:cubicBezTo>
                      <a:pt x="130" y="0"/>
                      <a:pt x="0" y="131"/>
                      <a:pt x="0" y="292"/>
                    </a:cubicBezTo>
                    <a:cubicBezTo>
                      <a:pt x="0" y="453"/>
                      <a:pt x="131" y="584"/>
                      <a:pt x="292" y="584"/>
                    </a:cubicBezTo>
                    <a:cubicBezTo>
                      <a:pt x="453" y="584"/>
                      <a:pt x="584" y="453"/>
                      <a:pt x="584" y="292"/>
                    </a:cubicBezTo>
                    <a:cubicBezTo>
                      <a:pt x="584" y="131"/>
                      <a:pt x="453" y="0"/>
                      <a:pt x="292" y="0"/>
                    </a:cubicBezTo>
                    <a:close/>
                    <a:moveTo>
                      <a:pt x="292" y="520"/>
                    </a:moveTo>
                    <a:cubicBezTo>
                      <a:pt x="166" y="520"/>
                      <a:pt x="64" y="418"/>
                      <a:pt x="64" y="292"/>
                    </a:cubicBezTo>
                    <a:cubicBezTo>
                      <a:pt x="64" y="166"/>
                      <a:pt x="166" y="64"/>
                      <a:pt x="292" y="64"/>
                    </a:cubicBezTo>
                    <a:cubicBezTo>
                      <a:pt x="417" y="64"/>
                      <a:pt x="520" y="166"/>
                      <a:pt x="520" y="292"/>
                    </a:cubicBezTo>
                    <a:cubicBezTo>
                      <a:pt x="520" y="418"/>
                      <a:pt x="417" y="520"/>
                      <a:pt x="292" y="520"/>
                    </a:cubicBezTo>
                    <a:close/>
                    <a:moveTo>
                      <a:pt x="292" y="520"/>
                    </a:moveTo>
                    <a:cubicBezTo>
                      <a:pt x="292" y="520"/>
                      <a:pt x="292" y="520"/>
                      <a:pt x="292" y="52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grpSp>
        <p:sp>
          <p:nvSpPr>
            <p:cNvPr id="380" name="Freeform 35"/>
            <p:cNvSpPr>
              <a:spLocks noEditPoints="1"/>
            </p:cNvSpPr>
            <p:nvPr/>
          </p:nvSpPr>
          <p:spPr bwMode="auto">
            <a:xfrm>
              <a:off x="7160819" y="3801313"/>
              <a:ext cx="814387" cy="811213"/>
            </a:xfrm>
            <a:custGeom>
              <a:avLst/>
              <a:gdLst>
                <a:gd name="T0" fmla="*/ 2147483646 w 400"/>
                <a:gd name="T1" fmla="*/ 0 h 400"/>
                <a:gd name="T2" fmla="*/ 0 w 400"/>
                <a:gd name="T3" fmla="*/ 2147483646 h 400"/>
                <a:gd name="T4" fmla="*/ 2147483646 w 400"/>
                <a:gd name="T5" fmla="*/ 2147483646 h 400"/>
                <a:gd name="T6" fmla="*/ 2147483646 w 400"/>
                <a:gd name="T7" fmla="*/ 2147483646 h 400"/>
                <a:gd name="T8" fmla="*/ 2147483646 w 400"/>
                <a:gd name="T9" fmla="*/ 2147483646 h 400"/>
                <a:gd name="T10" fmla="*/ 2147483646 w 400"/>
                <a:gd name="T11" fmla="*/ 0 h 400"/>
                <a:gd name="T12" fmla="*/ 2147483646 w 400"/>
                <a:gd name="T13" fmla="*/ 0 h 400"/>
                <a:gd name="T14" fmla="*/ 2147483646 w 400"/>
                <a:gd name="T15" fmla="*/ 2147483646 h 400"/>
                <a:gd name="T16" fmla="*/ 2147483646 w 400"/>
                <a:gd name="T17" fmla="*/ 2147483646 h 400"/>
                <a:gd name="T18" fmla="*/ 2147483646 w 400"/>
                <a:gd name="T19" fmla="*/ 2147483646 h 400"/>
                <a:gd name="T20" fmla="*/ 2147483646 w 400"/>
                <a:gd name="T21" fmla="*/ 2147483646 h 400"/>
                <a:gd name="T22" fmla="*/ 2147483646 w 400"/>
                <a:gd name="T23" fmla="*/ 2147483646 h 400"/>
                <a:gd name="T24" fmla="*/ 2147483646 w 400"/>
                <a:gd name="T25" fmla="*/ 2147483646 h 400"/>
                <a:gd name="T26" fmla="*/ 2147483646 w 400"/>
                <a:gd name="T27" fmla="*/ 2147483646 h 400"/>
                <a:gd name="T28" fmla="*/ 2147483646 w 400"/>
                <a:gd name="T29" fmla="*/ 2147483646 h 400"/>
                <a:gd name="T30" fmla="*/ 2147483646 w 400"/>
                <a:gd name="T31" fmla="*/ 2147483646 h 400"/>
                <a:gd name="T32" fmla="*/ 2147483646 w 400"/>
                <a:gd name="T33" fmla="*/ 2147483646 h 400"/>
                <a:gd name="T34" fmla="*/ 2147483646 w 400"/>
                <a:gd name="T35" fmla="*/ 2147483646 h 400"/>
                <a:gd name="T36" fmla="*/ 2147483646 w 400"/>
                <a:gd name="T37" fmla="*/ 2147483646 h 400"/>
                <a:gd name="T38" fmla="*/ 2147483646 w 400"/>
                <a:gd name="T39" fmla="*/ 2147483646 h 400"/>
                <a:gd name="T40" fmla="*/ 2147483646 w 400"/>
                <a:gd name="T41" fmla="*/ 2147483646 h 400"/>
                <a:gd name="T42" fmla="*/ 2147483646 w 400"/>
                <a:gd name="T43" fmla="*/ 2147483646 h 400"/>
                <a:gd name="T44" fmla="*/ 2147483646 w 400"/>
                <a:gd name="T45" fmla="*/ 2147483646 h 400"/>
                <a:gd name="T46" fmla="*/ 2147483646 w 400"/>
                <a:gd name="T47" fmla="*/ 2147483646 h 400"/>
                <a:gd name="T48" fmla="*/ 2147483646 w 400"/>
                <a:gd name="T49" fmla="*/ 2147483646 h 400"/>
                <a:gd name="T50" fmla="*/ 2147483646 w 400"/>
                <a:gd name="T51" fmla="*/ 2147483646 h 400"/>
                <a:gd name="T52" fmla="*/ 2147483646 w 400"/>
                <a:gd name="T53" fmla="*/ 2147483646 h 400"/>
                <a:gd name="T54" fmla="*/ 2147483646 w 400"/>
                <a:gd name="T55" fmla="*/ 2147483646 h 400"/>
                <a:gd name="T56" fmla="*/ 2147483646 w 400"/>
                <a:gd name="T57" fmla="*/ 2147483646 h 400"/>
                <a:gd name="T58" fmla="*/ 2147483646 w 400"/>
                <a:gd name="T59" fmla="*/ 2147483646 h 400"/>
                <a:gd name="T60" fmla="*/ 2147483646 w 400"/>
                <a:gd name="T61" fmla="*/ 2147483646 h 400"/>
                <a:gd name="T62" fmla="*/ 2147483646 w 400"/>
                <a:gd name="T63" fmla="*/ 2147483646 h 400"/>
                <a:gd name="T64" fmla="*/ 2147483646 w 400"/>
                <a:gd name="T65" fmla="*/ 2147483646 h 400"/>
                <a:gd name="T66" fmla="*/ 2147483646 w 400"/>
                <a:gd name="T67" fmla="*/ 2147483646 h 400"/>
                <a:gd name="T68" fmla="*/ 2147483646 w 400"/>
                <a:gd name="T69" fmla="*/ 2147483646 h 400"/>
                <a:gd name="T70" fmla="*/ 2147483646 w 400"/>
                <a:gd name="T71" fmla="*/ 2147483646 h 400"/>
                <a:gd name="T72" fmla="*/ 2147483646 w 400"/>
                <a:gd name="T73" fmla="*/ 2147483646 h 400"/>
                <a:gd name="T74" fmla="*/ 2147483646 w 400"/>
                <a:gd name="T75" fmla="*/ 2147483646 h 400"/>
                <a:gd name="T76" fmla="*/ 2147483646 w 400"/>
                <a:gd name="T77" fmla="*/ 2147483646 h 4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00" h="400">
                  <a:moveTo>
                    <a:pt x="200" y="0"/>
                  </a:moveTo>
                  <a:cubicBezTo>
                    <a:pt x="90" y="0"/>
                    <a:pt x="0" y="89"/>
                    <a:pt x="0" y="200"/>
                  </a:cubicBezTo>
                  <a:cubicBezTo>
                    <a:pt x="0" y="310"/>
                    <a:pt x="90" y="400"/>
                    <a:pt x="200" y="400"/>
                  </a:cubicBezTo>
                  <a:cubicBezTo>
                    <a:pt x="310" y="400"/>
                    <a:pt x="400" y="310"/>
                    <a:pt x="400" y="200"/>
                  </a:cubicBezTo>
                  <a:cubicBezTo>
                    <a:pt x="400" y="200"/>
                    <a:pt x="400" y="200"/>
                    <a:pt x="400" y="200"/>
                  </a:cubicBezTo>
                  <a:cubicBezTo>
                    <a:pt x="400" y="90"/>
                    <a:pt x="311" y="0"/>
                    <a:pt x="200" y="0"/>
                  </a:cubicBezTo>
                  <a:cubicBezTo>
                    <a:pt x="200" y="0"/>
                    <a:pt x="200" y="0"/>
                    <a:pt x="200" y="0"/>
                  </a:cubicBezTo>
                  <a:close/>
                  <a:moveTo>
                    <a:pt x="185" y="119"/>
                  </a:moveTo>
                  <a:cubicBezTo>
                    <a:pt x="185" y="25"/>
                    <a:pt x="185" y="25"/>
                    <a:pt x="185" y="25"/>
                  </a:cubicBezTo>
                  <a:cubicBezTo>
                    <a:pt x="215" y="25"/>
                    <a:pt x="215" y="25"/>
                    <a:pt x="215" y="25"/>
                  </a:cubicBezTo>
                  <a:cubicBezTo>
                    <a:pt x="215" y="119"/>
                    <a:pt x="215" y="119"/>
                    <a:pt x="215" y="119"/>
                  </a:cubicBezTo>
                  <a:cubicBezTo>
                    <a:pt x="233" y="119"/>
                    <a:pt x="233" y="119"/>
                    <a:pt x="233" y="119"/>
                  </a:cubicBezTo>
                  <a:cubicBezTo>
                    <a:pt x="200" y="177"/>
                    <a:pt x="200" y="177"/>
                    <a:pt x="200" y="177"/>
                  </a:cubicBezTo>
                  <a:cubicBezTo>
                    <a:pt x="167" y="119"/>
                    <a:pt x="167" y="119"/>
                    <a:pt x="167" y="119"/>
                  </a:cubicBezTo>
                  <a:lnTo>
                    <a:pt x="185" y="119"/>
                  </a:lnTo>
                  <a:close/>
                  <a:moveTo>
                    <a:pt x="82" y="233"/>
                  </a:moveTo>
                  <a:cubicBezTo>
                    <a:pt x="25" y="200"/>
                    <a:pt x="25" y="200"/>
                    <a:pt x="25" y="200"/>
                  </a:cubicBezTo>
                  <a:cubicBezTo>
                    <a:pt x="82" y="167"/>
                    <a:pt x="82" y="167"/>
                    <a:pt x="82" y="167"/>
                  </a:cubicBezTo>
                  <a:cubicBezTo>
                    <a:pt x="82" y="185"/>
                    <a:pt x="82" y="185"/>
                    <a:pt x="82" y="185"/>
                  </a:cubicBezTo>
                  <a:cubicBezTo>
                    <a:pt x="177" y="185"/>
                    <a:pt x="177" y="185"/>
                    <a:pt x="177" y="185"/>
                  </a:cubicBezTo>
                  <a:cubicBezTo>
                    <a:pt x="177" y="215"/>
                    <a:pt x="177" y="215"/>
                    <a:pt x="177" y="215"/>
                  </a:cubicBezTo>
                  <a:cubicBezTo>
                    <a:pt x="82" y="215"/>
                    <a:pt x="82" y="215"/>
                    <a:pt x="82" y="215"/>
                  </a:cubicBezTo>
                  <a:lnTo>
                    <a:pt x="82" y="233"/>
                  </a:lnTo>
                  <a:close/>
                  <a:moveTo>
                    <a:pt x="215" y="281"/>
                  </a:moveTo>
                  <a:cubicBezTo>
                    <a:pt x="215" y="375"/>
                    <a:pt x="215" y="375"/>
                    <a:pt x="215" y="375"/>
                  </a:cubicBezTo>
                  <a:cubicBezTo>
                    <a:pt x="185" y="375"/>
                    <a:pt x="185" y="375"/>
                    <a:pt x="185" y="375"/>
                  </a:cubicBezTo>
                  <a:cubicBezTo>
                    <a:pt x="185" y="281"/>
                    <a:pt x="185" y="281"/>
                    <a:pt x="185" y="281"/>
                  </a:cubicBezTo>
                  <a:cubicBezTo>
                    <a:pt x="167" y="281"/>
                    <a:pt x="167" y="281"/>
                    <a:pt x="167" y="281"/>
                  </a:cubicBezTo>
                  <a:cubicBezTo>
                    <a:pt x="200" y="223"/>
                    <a:pt x="200" y="223"/>
                    <a:pt x="200" y="223"/>
                  </a:cubicBezTo>
                  <a:cubicBezTo>
                    <a:pt x="233" y="281"/>
                    <a:pt x="233" y="281"/>
                    <a:pt x="233" y="281"/>
                  </a:cubicBezTo>
                  <a:lnTo>
                    <a:pt x="215" y="281"/>
                  </a:lnTo>
                  <a:close/>
                  <a:moveTo>
                    <a:pt x="317" y="233"/>
                  </a:moveTo>
                  <a:cubicBezTo>
                    <a:pt x="317" y="215"/>
                    <a:pt x="317" y="215"/>
                    <a:pt x="317" y="215"/>
                  </a:cubicBezTo>
                  <a:cubicBezTo>
                    <a:pt x="223" y="215"/>
                    <a:pt x="223" y="215"/>
                    <a:pt x="223" y="215"/>
                  </a:cubicBezTo>
                  <a:cubicBezTo>
                    <a:pt x="223" y="185"/>
                    <a:pt x="223" y="185"/>
                    <a:pt x="223" y="185"/>
                  </a:cubicBezTo>
                  <a:cubicBezTo>
                    <a:pt x="317" y="185"/>
                    <a:pt x="317" y="185"/>
                    <a:pt x="317" y="185"/>
                  </a:cubicBezTo>
                  <a:cubicBezTo>
                    <a:pt x="317" y="167"/>
                    <a:pt x="317" y="167"/>
                    <a:pt x="317" y="167"/>
                  </a:cubicBezTo>
                  <a:cubicBezTo>
                    <a:pt x="375" y="200"/>
                    <a:pt x="375" y="200"/>
                    <a:pt x="375" y="200"/>
                  </a:cubicBezTo>
                  <a:lnTo>
                    <a:pt x="317" y="233"/>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cxnSp>
          <p:nvCxnSpPr>
            <p:cNvPr id="381" name="直接连接符 380"/>
            <p:cNvCxnSpPr/>
            <p:nvPr/>
          </p:nvCxnSpPr>
          <p:spPr>
            <a:xfrm>
              <a:off x="6376829" y="3594533"/>
              <a:ext cx="863184" cy="381840"/>
            </a:xfrm>
            <a:prstGeom prst="line">
              <a:avLst/>
            </a:prstGeom>
          </p:spPr>
          <p:style>
            <a:lnRef idx="1">
              <a:schemeClr val="dk1"/>
            </a:lnRef>
            <a:fillRef idx="0">
              <a:schemeClr val="dk1"/>
            </a:fillRef>
            <a:effectRef idx="0">
              <a:schemeClr val="dk1"/>
            </a:effectRef>
            <a:fontRef idx="minor">
              <a:schemeClr val="tx1"/>
            </a:fontRef>
          </p:style>
        </p:cxnSp>
        <p:cxnSp>
          <p:nvCxnSpPr>
            <p:cNvPr id="382" name="直接连接符 381"/>
            <p:cNvCxnSpPr/>
            <p:nvPr/>
          </p:nvCxnSpPr>
          <p:spPr>
            <a:xfrm flipV="1">
              <a:off x="6376829" y="4279677"/>
              <a:ext cx="783720" cy="30627"/>
            </a:xfrm>
            <a:prstGeom prst="line">
              <a:avLst/>
            </a:prstGeom>
          </p:spPr>
          <p:style>
            <a:lnRef idx="1">
              <a:schemeClr val="dk1"/>
            </a:lnRef>
            <a:fillRef idx="0">
              <a:schemeClr val="dk1"/>
            </a:fillRef>
            <a:effectRef idx="0">
              <a:schemeClr val="dk1"/>
            </a:effectRef>
            <a:fontRef idx="minor">
              <a:schemeClr val="tx1"/>
            </a:fontRef>
          </p:style>
        </p:cxnSp>
        <p:cxnSp>
          <p:nvCxnSpPr>
            <p:cNvPr id="383" name="直接连接符 382"/>
            <p:cNvCxnSpPr/>
            <p:nvPr/>
          </p:nvCxnSpPr>
          <p:spPr>
            <a:xfrm flipV="1">
              <a:off x="6443583" y="4481909"/>
              <a:ext cx="817598" cy="521947"/>
            </a:xfrm>
            <a:prstGeom prst="line">
              <a:avLst/>
            </a:prstGeom>
          </p:spPr>
          <p:style>
            <a:lnRef idx="1">
              <a:schemeClr val="dk1"/>
            </a:lnRef>
            <a:fillRef idx="0">
              <a:schemeClr val="dk1"/>
            </a:fillRef>
            <a:effectRef idx="0">
              <a:schemeClr val="dk1"/>
            </a:effectRef>
            <a:fontRef idx="minor">
              <a:schemeClr val="tx1"/>
            </a:fontRef>
          </p:style>
        </p:cxnSp>
        <p:cxnSp>
          <p:nvCxnSpPr>
            <p:cNvPr id="384" name="直接连接符 383"/>
            <p:cNvCxnSpPr/>
            <p:nvPr/>
          </p:nvCxnSpPr>
          <p:spPr>
            <a:xfrm flipH="1">
              <a:off x="7880350" y="3517227"/>
              <a:ext cx="818508" cy="432501"/>
            </a:xfrm>
            <a:prstGeom prst="line">
              <a:avLst/>
            </a:prstGeom>
          </p:spPr>
          <p:style>
            <a:lnRef idx="1">
              <a:schemeClr val="dk1"/>
            </a:lnRef>
            <a:fillRef idx="0">
              <a:schemeClr val="dk1"/>
            </a:fillRef>
            <a:effectRef idx="0">
              <a:schemeClr val="dk1"/>
            </a:effectRef>
            <a:fontRef idx="minor">
              <a:schemeClr val="tx1"/>
            </a:fontRef>
          </p:style>
        </p:cxnSp>
        <p:cxnSp>
          <p:nvCxnSpPr>
            <p:cNvPr id="385" name="直接连接符 384"/>
            <p:cNvCxnSpPr/>
            <p:nvPr/>
          </p:nvCxnSpPr>
          <p:spPr>
            <a:xfrm flipH="1" flipV="1">
              <a:off x="7975206" y="4229737"/>
              <a:ext cx="782403" cy="25969"/>
            </a:xfrm>
            <a:prstGeom prst="line">
              <a:avLst/>
            </a:prstGeom>
          </p:spPr>
          <p:style>
            <a:lnRef idx="1">
              <a:schemeClr val="dk1"/>
            </a:lnRef>
            <a:fillRef idx="0">
              <a:schemeClr val="dk1"/>
            </a:fillRef>
            <a:effectRef idx="0">
              <a:schemeClr val="dk1"/>
            </a:effectRef>
            <a:fontRef idx="minor">
              <a:schemeClr val="tx1"/>
            </a:fontRef>
          </p:style>
        </p:cxnSp>
        <p:cxnSp>
          <p:nvCxnSpPr>
            <p:cNvPr id="386" name="直接连接符 385"/>
            <p:cNvCxnSpPr/>
            <p:nvPr/>
          </p:nvCxnSpPr>
          <p:spPr>
            <a:xfrm flipH="1" flipV="1">
              <a:off x="7912577" y="4462316"/>
              <a:ext cx="779866" cy="559608"/>
            </a:xfrm>
            <a:prstGeom prst="line">
              <a:avLst/>
            </a:prstGeom>
          </p:spPr>
          <p:style>
            <a:lnRef idx="1">
              <a:schemeClr val="dk1"/>
            </a:lnRef>
            <a:fillRef idx="0">
              <a:schemeClr val="dk1"/>
            </a:fillRef>
            <a:effectRef idx="0">
              <a:schemeClr val="dk1"/>
            </a:effectRef>
            <a:fontRef idx="minor">
              <a:schemeClr val="tx1"/>
            </a:fontRef>
          </p:style>
        </p:cxnSp>
        <p:cxnSp>
          <p:nvCxnSpPr>
            <p:cNvPr id="387" name="直接连接符 386"/>
            <p:cNvCxnSpPr/>
            <p:nvPr/>
          </p:nvCxnSpPr>
          <p:spPr>
            <a:xfrm>
              <a:off x="7359767" y="3095538"/>
              <a:ext cx="106636" cy="683216"/>
            </a:xfrm>
            <a:prstGeom prst="line">
              <a:avLst/>
            </a:prstGeom>
          </p:spPr>
          <p:style>
            <a:lnRef idx="1">
              <a:schemeClr val="dk1"/>
            </a:lnRef>
            <a:fillRef idx="0">
              <a:schemeClr val="dk1"/>
            </a:fillRef>
            <a:effectRef idx="0">
              <a:schemeClr val="dk1"/>
            </a:effectRef>
            <a:fontRef idx="minor">
              <a:schemeClr val="tx1"/>
            </a:fontRef>
          </p:style>
        </p:cxnSp>
        <p:cxnSp>
          <p:nvCxnSpPr>
            <p:cNvPr id="388" name="直接连接符 387"/>
            <p:cNvCxnSpPr/>
            <p:nvPr/>
          </p:nvCxnSpPr>
          <p:spPr>
            <a:xfrm flipH="1">
              <a:off x="7821600" y="3149581"/>
              <a:ext cx="409349" cy="648718"/>
            </a:xfrm>
            <a:prstGeom prst="line">
              <a:avLst/>
            </a:prstGeom>
          </p:spPr>
          <p:style>
            <a:lnRef idx="1">
              <a:schemeClr val="dk1"/>
            </a:lnRef>
            <a:fillRef idx="0">
              <a:schemeClr val="dk1"/>
            </a:fillRef>
            <a:effectRef idx="0">
              <a:schemeClr val="dk1"/>
            </a:effectRef>
            <a:fontRef idx="minor">
              <a:schemeClr val="tx1"/>
            </a:fontRef>
          </p:style>
        </p:cxnSp>
        <p:cxnSp>
          <p:nvCxnSpPr>
            <p:cNvPr id="389" name="直接连接符 388"/>
            <p:cNvCxnSpPr/>
            <p:nvPr/>
          </p:nvCxnSpPr>
          <p:spPr>
            <a:xfrm flipV="1">
              <a:off x="6960003" y="4655252"/>
              <a:ext cx="446195" cy="779284"/>
            </a:xfrm>
            <a:prstGeom prst="line">
              <a:avLst/>
            </a:prstGeom>
          </p:spPr>
          <p:style>
            <a:lnRef idx="1">
              <a:schemeClr val="dk1"/>
            </a:lnRef>
            <a:fillRef idx="0">
              <a:schemeClr val="dk1"/>
            </a:fillRef>
            <a:effectRef idx="0">
              <a:schemeClr val="dk1"/>
            </a:effectRef>
            <a:fontRef idx="minor">
              <a:schemeClr val="tx1"/>
            </a:fontRef>
          </p:style>
        </p:cxnSp>
        <p:cxnSp>
          <p:nvCxnSpPr>
            <p:cNvPr id="390" name="直接连接符 389"/>
            <p:cNvCxnSpPr/>
            <p:nvPr/>
          </p:nvCxnSpPr>
          <p:spPr>
            <a:xfrm>
              <a:off x="7853827" y="4672053"/>
              <a:ext cx="495805" cy="671783"/>
            </a:xfrm>
            <a:prstGeom prst="line">
              <a:avLst/>
            </a:prstGeom>
          </p:spPr>
          <p:style>
            <a:lnRef idx="1">
              <a:schemeClr val="dk1"/>
            </a:lnRef>
            <a:fillRef idx="0">
              <a:schemeClr val="dk1"/>
            </a:fillRef>
            <a:effectRef idx="0">
              <a:schemeClr val="dk1"/>
            </a:effectRef>
            <a:fontRef idx="minor">
              <a:schemeClr val="tx1"/>
            </a:fontRef>
          </p:style>
        </p:cxnSp>
        <p:sp>
          <p:nvSpPr>
            <p:cNvPr id="392" name="TextBox 178"/>
            <p:cNvSpPr txBox="1">
              <a:spLocks noChangeArrowheads="1"/>
            </p:cNvSpPr>
            <p:nvPr/>
          </p:nvSpPr>
          <p:spPr bwMode="auto">
            <a:xfrm>
              <a:off x="9091177" y="5705622"/>
              <a:ext cx="1716088"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Security Device</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3" name="TextBox 178"/>
            <p:cNvSpPr txBox="1">
              <a:spLocks noChangeArrowheads="1"/>
            </p:cNvSpPr>
            <p:nvPr/>
          </p:nvSpPr>
          <p:spPr bwMode="auto">
            <a:xfrm>
              <a:off x="9350053"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NF4</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4" name="TextBox 178"/>
            <p:cNvSpPr txBox="1">
              <a:spLocks noChangeArrowheads="1"/>
            </p:cNvSpPr>
            <p:nvPr/>
          </p:nvSpPr>
          <p:spPr bwMode="auto">
            <a:xfrm>
              <a:off x="9350053"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NF5</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5" name="TextBox 178"/>
            <p:cNvSpPr txBox="1">
              <a:spLocks noChangeArrowheads="1"/>
            </p:cNvSpPr>
            <p:nvPr/>
          </p:nvSpPr>
          <p:spPr bwMode="auto">
            <a:xfrm>
              <a:off x="9350053"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NF6</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6" name="TextBox 178"/>
            <p:cNvSpPr txBox="1">
              <a:spLocks noChangeArrowheads="1"/>
            </p:cNvSpPr>
            <p:nvPr/>
          </p:nvSpPr>
          <p:spPr bwMode="auto">
            <a:xfrm>
              <a:off x="5219777"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NF1</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7" name="TextBox 178"/>
            <p:cNvSpPr txBox="1">
              <a:spLocks noChangeArrowheads="1"/>
            </p:cNvSpPr>
            <p:nvPr/>
          </p:nvSpPr>
          <p:spPr bwMode="auto">
            <a:xfrm>
              <a:off x="5219777"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NF2</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398" name="TextBox 178"/>
            <p:cNvSpPr txBox="1">
              <a:spLocks noChangeArrowheads="1"/>
            </p:cNvSpPr>
            <p:nvPr/>
          </p:nvSpPr>
          <p:spPr bwMode="auto">
            <a:xfrm>
              <a:off x="5219777"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NF3</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grpSp>
      <p:grpSp>
        <p:nvGrpSpPr>
          <p:cNvPr id="437" name="组合 436"/>
          <p:cNvGrpSpPr/>
          <p:nvPr/>
        </p:nvGrpSpPr>
        <p:grpSpPr>
          <a:xfrm>
            <a:off x="620625" y="1900169"/>
            <a:ext cx="3954810" cy="2824756"/>
            <a:chOff x="5219777" y="2191698"/>
            <a:chExt cx="5587488" cy="3986873"/>
          </a:xfrm>
        </p:grpSpPr>
        <p:sp>
          <p:nvSpPr>
            <p:cNvPr id="440" name="Freeform 47"/>
            <p:cNvSpPr>
              <a:spLocks noEditPoints="1"/>
            </p:cNvSpPr>
            <p:nvPr/>
          </p:nvSpPr>
          <p:spPr bwMode="auto">
            <a:xfrm>
              <a:off x="5719604" y="3233957"/>
              <a:ext cx="658812"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1" name="Freeform 47"/>
            <p:cNvSpPr>
              <a:spLocks noEditPoints="1"/>
            </p:cNvSpPr>
            <p:nvPr/>
          </p:nvSpPr>
          <p:spPr bwMode="auto">
            <a:xfrm>
              <a:off x="5719604" y="3958279"/>
              <a:ext cx="658813"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2" name="Freeform 47"/>
            <p:cNvSpPr>
              <a:spLocks noEditPoints="1"/>
            </p:cNvSpPr>
            <p:nvPr/>
          </p:nvSpPr>
          <p:spPr bwMode="auto">
            <a:xfrm>
              <a:off x="5719604" y="4682600"/>
              <a:ext cx="657225" cy="648350"/>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3" name="Freeform 47"/>
            <p:cNvSpPr>
              <a:spLocks noEditPoints="1"/>
            </p:cNvSpPr>
            <p:nvPr/>
          </p:nvSpPr>
          <p:spPr bwMode="auto">
            <a:xfrm flipH="1">
              <a:off x="8757608" y="3233742"/>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4" name="Freeform 47"/>
            <p:cNvSpPr>
              <a:spLocks noEditPoints="1"/>
            </p:cNvSpPr>
            <p:nvPr/>
          </p:nvSpPr>
          <p:spPr bwMode="auto">
            <a:xfrm flipH="1">
              <a:off x="8757608" y="3949728"/>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5" name="Freeform 47"/>
            <p:cNvSpPr>
              <a:spLocks noEditPoints="1"/>
            </p:cNvSpPr>
            <p:nvPr/>
          </p:nvSpPr>
          <p:spPr bwMode="auto">
            <a:xfrm flipH="1">
              <a:off x="8757608" y="4682385"/>
              <a:ext cx="658484" cy="648565"/>
            </a:xfrm>
            <a:custGeom>
              <a:avLst/>
              <a:gdLst>
                <a:gd name="T0" fmla="*/ 2147483646 w 320"/>
                <a:gd name="T1" fmla="*/ 0 h 400"/>
                <a:gd name="T2" fmla="*/ 0 w 320"/>
                <a:gd name="T3" fmla="*/ 2147483646 h 400"/>
                <a:gd name="T4" fmla="*/ 2147483646 w 320"/>
                <a:gd name="T5" fmla="*/ 2147483646 h 400"/>
                <a:gd name="T6" fmla="*/ 2147483646 w 320"/>
                <a:gd name="T7" fmla="*/ 2147483646 h 400"/>
                <a:gd name="T8" fmla="*/ 2147483646 w 320"/>
                <a:gd name="T9" fmla="*/ 0 h 400"/>
                <a:gd name="T10" fmla="*/ 2147483646 w 320"/>
                <a:gd name="T11" fmla="*/ 2147483646 h 400"/>
                <a:gd name="T12" fmla="*/ 2147483646 w 320"/>
                <a:gd name="T13" fmla="*/ 2147483646 h 400"/>
                <a:gd name="T14" fmla="*/ 2147483646 w 320"/>
                <a:gd name="T15" fmla="*/ 2147483646 h 400"/>
                <a:gd name="T16" fmla="*/ 2147483646 w 320"/>
                <a:gd name="T17" fmla="*/ 2147483646 h 400"/>
                <a:gd name="T18" fmla="*/ 2147483646 w 320"/>
                <a:gd name="T19" fmla="*/ 2147483646 h 400"/>
                <a:gd name="T20" fmla="*/ 2147483646 w 320"/>
                <a:gd name="T21" fmla="*/ 2147483646 h 400"/>
                <a:gd name="T22" fmla="*/ 2147483646 w 320"/>
                <a:gd name="T23" fmla="*/ 2147483646 h 400"/>
                <a:gd name="T24" fmla="*/ 2147483646 w 320"/>
                <a:gd name="T25" fmla="*/ 2147483646 h 400"/>
                <a:gd name="T26" fmla="*/ 2147483646 w 320"/>
                <a:gd name="T27" fmla="*/ 2147483646 h 400"/>
                <a:gd name="T28" fmla="*/ 2147483646 w 320"/>
                <a:gd name="T29" fmla="*/ 2147483646 h 400"/>
                <a:gd name="T30" fmla="*/ 2147483646 w 320"/>
                <a:gd name="T31" fmla="*/ 2147483646 h 400"/>
                <a:gd name="T32" fmla="*/ 2147483646 w 320"/>
                <a:gd name="T33" fmla="*/ 2147483646 h 400"/>
                <a:gd name="T34" fmla="*/ 2147483646 w 320"/>
                <a:gd name="T35" fmla="*/ 2147483646 h 400"/>
                <a:gd name="T36" fmla="*/ 2147483646 w 320"/>
                <a:gd name="T37" fmla="*/ 2147483646 h 400"/>
                <a:gd name="T38" fmla="*/ 2147483646 w 320"/>
                <a:gd name="T39" fmla="*/ 2147483646 h 400"/>
                <a:gd name="T40" fmla="*/ 2147483646 w 320"/>
                <a:gd name="T41" fmla="*/ 2147483646 h 400"/>
                <a:gd name="T42" fmla="*/ 2147483646 w 320"/>
                <a:gd name="T43" fmla="*/ 2147483646 h 400"/>
                <a:gd name="T44" fmla="*/ 2147483646 w 320"/>
                <a:gd name="T45" fmla="*/ 2147483646 h 400"/>
                <a:gd name="T46" fmla="*/ 2147483646 w 320"/>
                <a:gd name="T47" fmla="*/ 2147483646 h 400"/>
                <a:gd name="T48" fmla="*/ 2147483646 w 320"/>
                <a:gd name="T49" fmla="*/ 2147483646 h 400"/>
                <a:gd name="T50" fmla="*/ 2147483646 w 320"/>
                <a:gd name="T51" fmla="*/ 2147483646 h 400"/>
                <a:gd name="T52" fmla="*/ 2147483646 w 320"/>
                <a:gd name="T53" fmla="*/ 2147483646 h 400"/>
                <a:gd name="T54" fmla="*/ 2147483646 w 320"/>
                <a:gd name="T55" fmla="*/ 2147483646 h 400"/>
                <a:gd name="T56" fmla="*/ 2147483646 w 320"/>
                <a:gd name="T57" fmla="*/ 2147483646 h 400"/>
                <a:gd name="T58" fmla="*/ 2147483646 w 320"/>
                <a:gd name="T59" fmla="*/ 2147483646 h 400"/>
                <a:gd name="T60" fmla="*/ 2147483646 w 320"/>
                <a:gd name="T61" fmla="*/ 2147483646 h 400"/>
                <a:gd name="T62" fmla="*/ 2147483646 w 320"/>
                <a:gd name="T63" fmla="*/ 2147483646 h 400"/>
                <a:gd name="T64" fmla="*/ 2147483646 w 320"/>
                <a:gd name="T65" fmla="*/ 2147483646 h 400"/>
                <a:gd name="T66" fmla="*/ 2147483646 w 320"/>
                <a:gd name="T67" fmla="*/ 2147483646 h 400"/>
                <a:gd name="T68" fmla="*/ 2147483646 w 320"/>
                <a:gd name="T69" fmla="*/ 2147483646 h 400"/>
                <a:gd name="T70" fmla="*/ 2147483646 w 320"/>
                <a:gd name="T71" fmla="*/ 2147483646 h 400"/>
                <a:gd name="T72" fmla="*/ 2147483646 w 320"/>
                <a:gd name="T73" fmla="*/ 2147483646 h 400"/>
                <a:gd name="T74" fmla="*/ 2147483646 w 320"/>
                <a:gd name="T75" fmla="*/ 2147483646 h 400"/>
                <a:gd name="T76" fmla="*/ 2147483646 w 320"/>
                <a:gd name="T77" fmla="*/ 2147483646 h 400"/>
                <a:gd name="T78" fmla="*/ 2147483646 w 320"/>
                <a:gd name="T79" fmla="*/ 2147483646 h 400"/>
                <a:gd name="T80" fmla="*/ 2147483646 w 320"/>
                <a:gd name="T81" fmla="*/ 2147483646 h 400"/>
                <a:gd name="T82" fmla="*/ 2147483646 w 320"/>
                <a:gd name="T83" fmla="*/ 2147483646 h 400"/>
                <a:gd name="T84" fmla="*/ 2147483646 w 320"/>
                <a:gd name="T85" fmla="*/ 2147483646 h 400"/>
                <a:gd name="T86" fmla="*/ 2147483646 w 320"/>
                <a:gd name="T87" fmla="*/ 2147483646 h 400"/>
                <a:gd name="T88" fmla="*/ 2147483646 w 320"/>
                <a:gd name="T89" fmla="*/ 2147483646 h 400"/>
                <a:gd name="T90" fmla="*/ 2147483646 w 320"/>
                <a:gd name="T91" fmla="*/ 2147483646 h 400"/>
                <a:gd name="T92" fmla="*/ 2147483646 w 320"/>
                <a:gd name="T93" fmla="*/ 2147483646 h 400"/>
                <a:gd name="T94" fmla="*/ 2147483646 w 320"/>
                <a:gd name="T95" fmla="*/ 2147483646 h 400"/>
                <a:gd name="T96" fmla="*/ 2147483646 w 320"/>
                <a:gd name="T97" fmla="*/ 2147483646 h 400"/>
                <a:gd name="T98" fmla="*/ 2147483646 w 320"/>
                <a:gd name="T99" fmla="*/ 2147483646 h 400"/>
                <a:gd name="T100" fmla="*/ 2147483646 w 320"/>
                <a:gd name="T101" fmla="*/ 2147483646 h 400"/>
                <a:gd name="T102" fmla="*/ 2147483646 w 320"/>
                <a:gd name="T103" fmla="*/ 2147483646 h 400"/>
                <a:gd name="T104" fmla="*/ 2147483646 w 320"/>
                <a:gd name="T105" fmla="*/ 2147483646 h 400"/>
                <a:gd name="T106" fmla="*/ 2147483646 w 320"/>
                <a:gd name="T107" fmla="*/ 2147483646 h 400"/>
                <a:gd name="T108" fmla="*/ 2147483646 w 320"/>
                <a:gd name="T109" fmla="*/ 2147483646 h 400"/>
                <a:gd name="T110" fmla="*/ 2147483646 w 320"/>
                <a:gd name="T111" fmla="*/ 2147483646 h 400"/>
                <a:gd name="T112" fmla="*/ 2147483646 w 320"/>
                <a:gd name="T113" fmla="*/ 2147483646 h 40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20" h="400">
                  <a:moveTo>
                    <a:pt x="284" y="0"/>
                  </a:moveTo>
                  <a:cubicBezTo>
                    <a:pt x="35" y="0"/>
                    <a:pt x="35" y="0"/>
                    <a:pt x="35" y="0"/>
                  </a:cubicBezTo>
                  <a:cubicBezTo>
                    <a:pt x="16" y="0"/>
                    <a:pt x="0" y="17"/>
                    <a:pt x="0" y="36"/>
                  </a:cubicBezTo>
                  <a:cubicBezTo>
                    <a:pt x="0" y="364"/>
                    <a:pt x="0" y="364"/>
                    <a:pt x="0" y="364"/>
                  </a:cubicBezTo>
                  <a:cubicBezTo>
                    <a:pt x="0" y="384"/>
                    <a:pt x="16" y="400"/>
                    <a:pt x="35" y="400"/>
                  </a:cubicBezTo>
                  <a:cubicBezTo>
                    <a:pt x="284" y="400"/>
                    <a:pt x="284" y="400"/>
                    <a:pt x="284" y="400"/>
                  </a:cubicBezTo>
                  <a:cubicBezTo>
                    <a:pt x="304" y="400"/>
                    <a:pt x="320" y="384"/>
                    <a:pt x="320" y="364"/>
                  </a:cubicBezTo>
                  <a:cubicBezTo>
                    <a:pt x="320" y="36"/>
                    <a:pt x="320" y="36"/>
                    <a:pt x="320" y="36"/>
                  </a:cubicBezTo>
                  <a:cubicBezTo>
                    <a:pt x="320" y="17"/>
                    <a:pt x="304" y="0"/>
                    <a:pt x="284" y="0"/>
                  </a:cubicBezTo>
                  <a:cubicBezTo>
                    <a:pt x="284" y="0"/>
                    <a:pt x="284" y="0"/>
                    <a:pt x="284" y="0"/>
                  </a:cubicBezTo>
                  <a:close/>
                  <a:moveTo>
                    <a:pt x="302" y="364"/>
                  </a:moveTo>
                  <a:cubicBezTo>
                    <a:pt x="302" y="374"/>
                    <a:pt x="294" y="382"/>
                    <a:pt x="284" y="382"/>
                  </a:cubicBezTo>
                  <a:cubicBezTo>
                    <a:pt x="35" y="382"/>
                    <a:pt x="35" y="382"/>
                    <a:pt x="35" y="382"/>
                  </a:cubicBezTo>
                  <a:cubicBezTo>
                    <a:pt x="26" y="382"/>
                    <a:pt x="18" y="374"/>
                    <a:pt x="18" y="364"/>
                  </a:cubicBezTo>
                  <a:cubicBezTo>
                    <a:pt x="18" y="36"/>
                    <a:pt x="18" y="36"/>
                    <a:pt x="18" y="36"/>
                  </a:cubicBezTo>
                  <a:cubicBezTo>
                    <a:pt x="18" y="26"/>
                    <a:pt x="26" y="18"/>
                    <a:pt x="35" y="18"/>
                  </a:cubicBezTo>
                  <a:cubicBezTo>
                    <a:pt x="284" y="18"/>
                    <a:pt x="284" y="18"/>
                    <a:pt x="284" y="18"/>
                  </a:cubicBezTo>
                  <a:cubicBezTo>
                    <a:pt x="294" y="18"/>
                    <a:pt x="302" y="26"/>
                    <a:pt x="302" y="36"/>
                  </a:cubicBezTo>
                  <a:cubicBezTo>
                    <a:pt x="302" y="364"/>
                    <a:pt x="302" y="364"/>
                    <a:pt x="302" y="364"/>
                  </a:cubicBezTo>
                  <a:cubicBezTo>
                    <a:pt x="302" y="364"/>
                    <a:pt x="302" y="364"/>
                    <a:pt x="302" y="364"/>
                  </a:cubicBezTo>
                  <a:close/>
                  <a:moveTo>
                    <a:pt x="33" y="365"/>
                  </a:moveTo>
                  <a:cubicBezTo>
                    <a:pt x="287" y="365"/>
                    <a:pt x="287" y="365"/>
                    <a:pt x="287" y="365"/>
                  </a:cubicBezTo>
                  <a:cubicBezTo>
                    <a:pt x="287" y="35"/>
                    <a:pt x="287" y="35"/>
                    <a:pt x="287" y="35"/>
                  </a:cubicBezTo>
                  <a:cubicBezTo>
                    <a:pt x="33" y="35"/>
                    <a:pt x="33" y="35"/>
                    <a:pt x="33" y="35"/>
                  </a:cubicBezTo>
                  <a:cubicBezTo>
                    <a:pt x="33" y="365"/>
                    <a:pt x="33" y="365"/>
                    <a:pt x="33" y="365"/>
                  </a:cubicBezTo>
                  <a:moveTo>
                    <a:pt x="55" y="56"/>
                  </a:moveTo>
                  <a:cubicBezTo>
                    <a:pt x="265" y="56"/>
                    <a:pt x="265" y="56"/>
                    <a:pt x="265" y="56"/>
                  </a:cubicBezTo>
                  <a:cubicBezTo>
                    <a:pt x="265" y="138"/>
                    <a:pt x="265" y="138"/>
                    <a:pt x="265" y="138"/>
                  </a:cubicBezTo>
                  <a:cubicBezTo>
                    <a:pt x="55" y="138"/>
                    <a:pt x="55" y="138"/>
                    <a:pt x="55" y="138"/>
                  </a:cubicBezTo>
                  <a:cubicBezTo>
                    <a:pt x="55" y="56"/>
                    <a:pt x="55" y="56"/>
                    <a:pt x="55" y="56"/>
                  </a:cubicBezTo>
                  <a:moveTo>
                    <a:pt x="55" y="159"/>
                  </a:moveTo>
                  <a:cubicBezTo>
                    <a:pt x="265" y="159"/>
                    <a:pt x="265" y="159"/>
                    <a:pt x="265" y="159"/>
                  </a:cubicBezTo>
                  <a:cubicBezTo>
                    <a:pt x="265" y="241"/>
                    <a:pt x="265" y="241"/>
                    <a:pt x="265" y="241"/>
                  </a:cubicBezTo>
                  <a:cubicBezTo>
                    <a:pt x="55" y="241"/>
                    <a:pt x="55" y="241"/>
                    <a:pt x="55" y="241"/>
                  </a:cubicBezTo>
                  <a:cubicBezTo>
                    <a:pt x="55" y="159"/>
                    <a:pt x="55" y="159"/>
                    <a:pt x="55" y="159"/>
                  </a:cubicBezTo>
                  <a:moveTo>
                    <a:pt x="55" y="262"/>
                  </a:moveTo>
                  <a:cubicBezTo>
                    <a:pt x="265" y="262"/>
                    <a:pt x="265" y="262"/>
                    <a:pt x="265" y="262"/>
                  </a:cubicBezTo>
                  <a:cubicBezTo>
                    <a:pt x="265" y="345"/>
                    <a:pt x="265" y="345"/>
                    <a:pt x="265" y="345"/>
                  </a:cubicBezTo>
                  <a:cubicBezTo>
                    <a:pt x="55" y="345"/>
                    <a:pt x="55" y="345"/>
                    <a:pt x="55" y="345"/>
                  </a:cubicBezTo>
                  <a:cubicBezTo>
                    <a:pt x="55" y="262"/>
                    <a:pt x="55" y="262"/>
                    <a:pt x="55" y="262"/>
                  </a:cubicBezTo>
                  <a:moveTo>
                    <a:pt x="206" y="104"/>
                  </a:moveTo>
                  <a:cubicBezTo>
                    <a:pt x="206" y="125"/>
                    <a:pt x="206" y="125"/>
                    <a:pt x="206" y="125"/>
                  </a:cubicBezTo>
                  <a:cubicBezTo>
                    <a:pt x="249" y="125"/>
                    <a:pt x="249" y="125"/>
                    <a:pt x="249" y="125"/>
                  </a:cubicBezTo>
                  <a:cubicBezTo>
                    <a:pt x="249" y="104"/>
                    <a:pt x="249" y="104"/>
                    <a:pt x="249" y="104"/>
                  </a:cubicBezTo>
                  <a:lnTo>
                    <a:pt x="206" y="104"/>
                  </a:lnTo>
                  <a:close/>
                  <a:moveTo>
                    <a:pt x="206" y="205"/>
                  </a:moveTo>
                  <a:cubicBezTo>
                    <a:pt x="206" y="225"/>
                    <a:pt x="206" y="225"/>
                    <a:pt x="206" y="225"/>
                  </a:cubicBezTo>
                  <a:cubicBezTo>
                    <a:pt x="249" y="225"/>
                    <a:pt x="249" y="225"/>
                    <a:pt x="249" y="225"/>
                  </a:cubicBezTo>
                  <a:cubicBezTo>
                    <a:pt x="249" y="205"/>
                    <a:pt x="249" y="205"/>
                    <a:pt x="249" y="205"/>
                  </a:cubicBezTo>
                  <a:cubicBezTo>
                    <a:pt x="206" y="205"/>
                    <a:pt x="206" y="205"/>
                    <a:pt x="206" y="205"/>
                  </a:cubicBezTo>
                  <a:close/>
                  <a:moveTo>
                    <a:pt x="206" y="308"/>
                  </a:moveTo>
                  <a:cubicBezTo>
                    <a:pt x="206" y="328"/>
                    <a:pt x="206" y="328"/>
                    <a:pt x="206" y="328"/>
                  </a:cubicBezTo>
                  <a:cubicBezTo>
                    <a:pt x="249" y="328"/>
                    <a:pt x="249" y="328"/>
                    <a:pt x="249" y="328"/>
                  </a:cubicBezTo>
                  <a:cubicBezTo>
                    <a:pt x="249" y="308"/>
                    <a:pt x="249" y="308"/>
                    <a:pt x="249" y="308"/>
                  </a:cubicBezTo>
                  <a:lnTo>
                    <a:pt x="206" y="308"/>
                  </a:lnTo>
                  <a:close/>
                  <a:moveTo>
                    <a:pt x="70" y="69"/>
                  </a:moveTo>
                  <a:cubicBezTo>
                    <a:pt x="70" y="123"/>
                    <a:pt x="70" y="123"/>
                    <a:pt x="70" y="123"/>
                  </a:cubicBezTo>
                  <a:cubicBezTo>
                    <a:pt x="85" y="123"/>
                    <a:pt x="85" y="123"/>
                    <a:pt x="85" y="123"/>
                  </a:cubicBezTo>
                  <a:cubicBezTo>
                    <a:pt x="85" y="69"/>
                    <a:pt x="85" y="69"/>
                    <a:pt x="85" y="69"/>
                  </a:cubicBezTo>
                  <a:lnTo>
                    <a:pt x="70" y="69"/>
                  </a:lnTo>
                  <a:close/>
                  <a:moveTo>
                    <a:pt x="99" y="69"/>
                  </a:moveTo>
                  <a:cubicBezTo>
                    <a:pt x="99" y="123"/>
                    <a:pt x="99" y="123"/>
                    <a:pt x="99" y="123"/>
                  </a:cubicBezTo>
                  <a:cubicBezTo>
                    <a:pt x="114" y="123"/>
                    <a:pt x="114" y="123"/>
                    <a:pt x="114" y="123"/>
                  </a:cubicBezTo>
                  <a:cubicBezTo>
                    <a:pt x="114" y="69"/>
                    <a:pt x="114" y="69"/>
                    <a:pt x="114" y="69"/>
                  </a:cubicBezTo>
                  <a:lnTo>
                    <a:pt x="99" y="69"/>
                  </a:lnTo>
                  <a:close/>
                  <a:moveTo>
                    <a:pt x="127" y="69"/>
                  </a:moveTo>
                  <a:cubicBezTo>
                    <a:pt x="127" y="123"/>
                    <a:pt x="127" y="123"/>
                    <a:pt x="127" y="123"/>
                  </a:cubicBezTo>
                  <a:cubicBezTo>
                    <a:pt x="142" y="123"/>
                    <a:pt x="142" y="123"/>
                    <a:pt x="142" y="123"/>
                  </a:cubicBezTo>
                  <a:cubicBezTo>
                    <a:pt x="142" y="69"/>
                    <a:pt x="142" y="69"/>
                    <a:pt x="142" y="69"/>
                  </a:cubicBezTo>
                  <a:lnTo>
                    <a:pt x="127" y="69"/>
                  </a:lnTo>
                  <a:close/>
                  <a:moveTo>
                    <a:pt x="71" y="174"/>
                  </a:moveTo>
                  <a:cubicBezTo>
                    <a:pt x="71" y="228"/>
                    <a:pt x="71" y="228"/>
                    <a:pt x="71" y="228"/>
                  </a:cubicBezTo>
                  <a:cubicBezTo>
                    <a:pt x="86" y="228"/>
                    <a:pt x="86" y="228"/>
                    <a:pt x="86" y="228"/>
                  </a:cubicBezTo>
                  <a:cubicBezTo>
                    <a:pt x="86" y="174"/>
                    <a:pt x="86" y="174"/>
                    <a:pt x="86" y="174"/>
                  </a:cubicBezTo>
                  <a:lnTo>
                    <a:pt x="71" y="174"/>
                  </a:lnTo>
                  <a:close/>
                  <a:moveTo>
                    <a:pt x="99" y="174"/>
                  </a:moveTo>
                  <a:cubicBezTo>
                    <a:pt x="99" y="228"/>
                    <a:pt x="99" y="228"/>
                    <a:pt x="99" y="228"/>
                  </a:cubicBezTo>
                  <a:cubicBezTo>
                    <a:pt x="114" y="228"/>
                    <a:pt x="114" y="228"/>
                    <a:pt x="114" y="228"/>
                  </a:cubicBezTo>
                  <a:cubicBezTo>
                    <a:pt x="114" y="174"/>
                    <a:pt x="114" y="174"/>
                    <a:pt x="114" y="174"/>
                  </a:cubicBezTo>
                  <a:lnTo>
                    <a:pt x="99" y="174"/>
                  </a:lnTo>
                  <a:close/>
                  <a:moveTo>
                    <a:pt x="127" y="174"/>
                  </a:moveTo>
                  <a:cubicBezTo>
                    <a:pt x="127" y="228"/>
                    <a:pt x="127" y="228"/>
                    <a:pt x="127" y="228"/>
                  </a:cubicBezTo>
                  <a:cubicBezTo>
                    <a:pt x="142" y="228"/>
                    <a:pt x="142" y="228"/>
                    <a:pt x="142" y="228"/>
                  </a:cubicBezTo>
                  <a:cubicBezTo>
                    <a:pt x="142" y="174"/>
                    <a:pt x="142" y="174"/>
                    <a:pt x="142" y="174"/>
                  </a:cubicBezTo>
                  <a:lnTo>
                    <a:pt x="127" y="174"/>
                  </a:lnTo>
                  <a:close/>
                  <a:moveTo>
                    <a:pt x="71" y="279"/>
                  </a:moveTo>
                  <a:cubicBezTo>
                    <a:pt x="71" y="334"/>
                    <a:pt x="71" y="334"/>
                    <a:pt x="71" y="334"/>
                  </a:cubicBezTo>
                  <a:cubicBezTo>
                    <a:pt x="86" y="334"/>
                    <a:pt x="86" y="334"/>
                    <a:pt x="86" y="334"/>
                  </a:cubicBezTo>
                  <a:cubicBezTo>
                    <a:pt x="86" y="279"/>
                    <a:pt x="86" y="279"/>
                    <a:pt x="86" y="279"/>
                  </a:cubicBezTo>
                  <a:lnTo>
                    <a:pt x="71" y="279"/>
                  </a:lnTo>
                  <a:close/>
                  <a:moveTo>
                    <a:pt x="100" y="279"/>
                  </a:moveTo>
                  <a:cubicBezTo>
                    <a:pt x="100" y="334"/>
                    <a:pt x="100" y="334"/>
                    <a:pt x="100" y="334"/>
                  </a:cubicBezTo>
                  <a:cubicBezTo>
                    <a:pt x="115" y="334"/>
                    <a:pt x="115" y="334"/>
                    <a:pt x="115" y="334"/>
                  </a:cubicBezTo>
                  <a:cubicBezTo>
                    <a:pt x="115" y="279"/>
                    <a:pt x="115" y="279"/>
                    <a:pt x="115" y="279"/>
                  </a:cubicBezTo>
                  <a:lnTo>
                    <a:pt x="100" y="279"/>
                  </a:lnTo>
                  <a:close/>
                  <a:moveTo>
                    <a:pt x="128" y="279"/>
                  </a:moveTo>
                  <a:cubicBezTo>
                    <a:pt x="128" y="334"/>
                    <a:pt x="128" y="334"/>
                    <a:pt x="128" y="334"/>
                  </a:cubicBezTo>
                  <a:cubicBezTo>
                    <a:pt x="143" y="334"/>
                    <a:pt x="143" y="334"/>
                    <a:pt x="143" y="334"/>
                  </a:cubicBezTo>
                  <a:cubicBezTo>
                    <a:pt x="143" y="279"/>
                    <a:pt x="143" y="279"/>
                    <a:pt x="143" y="279"/>
                  </a:cubicBezTo>
                  <a:lnTo>
                    <a:pt x="128" y="279"/>
                  </a:lnTo>
                  <a:close/>
                  <a:moveTo>
                    <a:pt x="233" y="69"/>
                  </a:moveTo>
                  <a:cubicBezTo>
                    <a:pt x="233" y="85"/>
                    <a:pt x="233" y="85"/>
                    <a:pt x="233" y="85"/>
                  </a:cubicBezTo>
                  <a:cubicBezTo>
                    <a:pt x="248" y="85"/>
                    <a:pt x="248" y="85"/>
                    <a:pt x="248" y="85"/>
                  </a:cubicBezTo>
                  <a:cubicBezTo>
                    <a:pt x="248" y="69"/>
                    <a:pt x="248" y="69"/>
                    <a:pt x="248" y="69"/>
                  </a:cubicBezTo>
                  <a:lnTo>
                    <a:pt x="233" y="69"/>
                  </a:lnTo>
                  <a:close/>
                  <a:moveTo>
                    <a:pt x="233" y="174"/>
                  </a:moveTo>
                  <a:cubicBezTo>
                    <a:pt x="233" y="191"/>
                    <a:pt x="233" y="191"/>
                    <a:pt x="233" y="191"/>
                  </a:cubicBezTo>
                  <a:cubicBezTo>
                    <a:pt x="248" y="191"/>
                    <a:pt x="248" y="191"/>
                    <a:pt x="248" y="191"/>
                  </a:cubicBezTo>
                  <a:cubicBezTo>
                    <a:pt x="248" y="174"/>
                    <a:pt x="248" y="174"/>
                    <a:pt x="248" y="174"/>
                  </a:cubicBezTo>
                  <a:cubicBezTo>
                    <a:pt x="233" y="174"/>
                    <a:pt x="233" y="174"/>
                    <a:pt x="233" y="174"/>
                  </a:cubicBezTo>
                  <a:close/>
                  <a:moveTo>
                    <a:pt x="233" y="278"/>
                  </a:moveTo>
                  <a:cubicBezTo>
                    <a:pt x="233" y="295"/>
                    <a:pt x="233" y="295"/>
                    <a:pt x="233" y="295"/>
                  </a:cubicBezTo>
                  <a:cubicBezTo>
                    <a:pt x="248" y="295"/>
                    <a:pt x="248" y="295"/>
                    <a:pt x="248" y="295"/>
                  </a:cubicBezTo>
                  <a:cubicBezTo>
                    <a:pt x="248" y="278"/>
                    <a:pt x="248" y="278"/>
                    <a:pt x="248" y="278"/>
                  </a:cubicBezTo>
                  <a:lnTo>
                    <a:pt x="233" y="278"/>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446" name="组合 32"/>
            <p:cNvGrpSpPr>
              <a:grpSpLocks/>
            </p:cNvGrpSpPr>
            <p:nvPr/>
          </p:nvGrpSpPr>
          <p:grpSpPr bwMode="auto">
            <a:xfrm>
              <a:off x="6592862" y="5518912"/>
              <a:ext cx="858837" cy="659659"/>
              <a:chOff x="3051176" y="2965451"/>
              <a:chExt cx="1127125" cy="1092200"/>
            </a:xfrm>
          </p:grpSpPr>
          <p:sp>
            <p:nvSpPr>
              <p:cNvPr id="492" name="Freeform 90"/>
              <p:cNvSpPr>
                <a:spLocks/>
              </p:cNvSpPr>
              <p:nvPr/>
            </p:nvSpPr>
            <p:spPr bwMode="auto">
              <a:xfrm>
                <a:off x="3051176" y="2965451"/>
                <a:ext cx="1127125" cy="847725"/>
              </a:xfrm>
              <a:custGeom>
                <a:avLst/>
                <a:gdLst>
                  <a:gd name="T0" fmla="*/ 0 w 710"/>
                  <a:gd name="T1" fmla="*/ 2147483646 h 534"/>
                  <a:gd name="T2" fmla="*/ 0 w 710"/>
                  <a:gd name="T3" fmla="*/ 0 h 534"/>
                  <a:gd name="T4" fmla="*/ 2147483646 w 710"/>
                  <a:gd name="T5" fmla="*/ 0 h 534"/>
                  <a:gd name="T6" fmla="*/ 2147483646 w 710"/>
                  <a:gd name="T7" fmla="*/ 2147483646 h 5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10" h="534">
                    <a:moveTo>
                      <a:pt x="0" y="531"/>
                    </a:moveTo>
                    <a:lnTo>
                      <a:pt x="0" y="0"/>
                    </a:lnTo>
                    <a:lnTo>
                      <a:pt x="710" y="0"/>
                    </a:lnTo>
                    <a:lnTo>
                      <a:pt x="710" y="534"/>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93" name="Line 91"/>
              <p:cNvSpPr>
                <a:spLocks noChangeShapeType="1"/>
              </p:cNvSpPr>
              <p:nvPr/>
            </p:nvSpPr>
            <p:spPr bwMode="auto">
              <a:xfrm>
                <a:off x="3057526" y="3124201"/>
                <a:ext cx="112077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94" name="Rectangle 92"/>
              <p:cNvSpPr>
                <a:spLocks noChangeArrowheads="1"/>
              </p:cNvSpPr>
              <p:nvPr/>
            </p:nvSpPr>
            <p:spPr bwMode="auto">
              <a:xfrm>
                <a:off x="3527426" y="3408363"/>
                <a:ext cx="530225" cy="230188"/>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495" name="Rectangle 93"/>
              <p:cNvSpPr>
                <a:spLocks noChangeArrowheads="1"/>
              </p:cNvSpPr>
              <p:nvPr/>
            </p:nvSpPr>
            <p:spPr bwMode="auto">
              <a:xfrm>
                <a:off x="3527426" y="3638551"/>
                <a:ext cx="530225" cy="234950"/>
              </a:xfrm>
              <a:prstGeom prst="rect">
                <a:avLst/>
              </a:prstGeom>
              <a:noFill/>
              <a:ln w="44450" cap="rnd">
                <a:solidFill>
                  <a:srgbClr val="7F7F7F"/>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zh-CN" altLang="en-US" sz="1800">
                  <a:latin typeface="Arial" panose="020B0604020202020204" pitchFamily="34" charset="0"/>
                </a:endParaRPr>
              </a:p>
            </p:txBody>
          </p:sp>
          <p:sp>
            <p:nvSpPr>
              <p:cNvPr id="496" name="Line 94"/>
              <p:cNvSpPr>
                <a:spLocks noChangeShapeType="1"/>
              </p:cNvSpPr>
              <p:nvPr/>
            </p:nvSpPr>
            <p:spPr bwMode="auto">
              <a:xfrm>
                <a:off x="3629026" y="3529013"/>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97" name="Line 95"/>
              <p:cNvSpPr>
                <a:spLocks noChangeShapeType="1"/>
              </p:cNvSpPr>
              <p:nvPr/>
            </p:nvSpPr>
            <p:spPr bwMode="auto">
              <a:xfrm>
                <a:off x="3752851" y="3529013"/>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98" name="Line 96"/>
              <p:cNvSpPr>
                <a:spLocks noChangeShapeType="1"/>
              </p:cNvSpPr>
              <p:nvPr/>
            </p:nvSpPr>
            <p:spPr bwMode="auto">
              <a:xfrm>
                <a:off x="3900488" y="3529013"/>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99" name="Line 97"/>
              <p:cNvSpPr>
                <a:spLocks noChangeShapeType="1"/>
              </p:cNvSpPr>
              <p:nvPr/>
            </p:nvSpPr>
            <p:spPr bwMode="auto">
              <a:xfrm>
                <a:off x="3629026" y="3748088"/>
                <a:ext cx="46038"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0" name="Line 98"/>
              <p:cNvSpPr>
                <a:spLocks noChangeShapeType="1"/>
              </p:cNvSpPr>
              <p:nvPr/>
            </p:nvSpPr>
            <p:spPr bwMode="auto">
              <a:xfrm>
                <a:off x="3752851" y="3748088"/>
                <a:ext cx="762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1" name="Line 99"/>
              <p:cNvSpPr>
                <a:spLocks noChangeShapeType="1"/>
              </p:cNvSpPr>
              <p:nvPr/>
            </p:nvSpPr>
            <p:spPr bwMode="auto">
              <a:xfrm>
                <a:off x="3900488" y="3748088"/>
                <a:ext cx="55563"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2" name="Line 100"/>
              <p:cNvSpPr>
                <a:spLocks noChangeShapeType="1"/>
              </p:cNvSpPr>
              <p:nvPr/>
            </p:nvSpPr>
            <p:spPr bwMode="auto">
              <a:xfrm>
                <a:off x="3798888" y="3873501"/>
                <a:ext cx="0" cy="18415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3" name="Line 101"/>
              <p:cNvSpPr>
                <a:spLocks noChangeShapeType="1"/>
              </p:cNvSpPr>
              <p:nvPr/>
            </p:nvSpPr>
            <p:spPr bwMode="auto">
              <a:xfrm>
                <a:off x="3521076" y="4057651"/>
                <a:ext cx="53975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4" name="Line 102"/>
              <p:cNvSpPr>
                <a:spLocks noChangeShapeType="1"/>
              </p:cNvSpPr>
              <p:nvPr/>
            </p:nvSpPr>
            <p:spPr bwMode="auto">
              <a:xfrm>
                <a:off x="3365501" y="3594101"/>
                <a:ext cx="0" cy="328613"/>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5" name="Freeform 103"/>
              <p:cNvSpPr>
                <a:spLocks/>
              </p:cNvSpPr>
              <p:nvPr/>
            </p:nvSpPr>
            <p:spPr bwMode="auto">
              <a:xfrm>
                <a:off x="3282951" y="3865563"/>
                <a:ext cx="158750" cy="79375"/>
              </a:xfrm>
              <a:custGeom>
                <a:avLst/>
                <a:gdLst>
                  <a:gd name="T0" fmla="*/ 0 w 100"/>
                  <a:gd name="T1" fmla="*/ 0 h 50"/>
                  <a:gd name="T2" fmla="*/ 2147483646 w 100"/>
                  <a:gd name="T3" fmla="*/ 2147483646 h 50"/>
                  <a:gd name="T4" fmla="*/ 2147483646 w 100"/>
                  <a:gd name="T5" fmla="*/ 0 h 50"/>
                  <a:gd name="T6" fmla="*/ 0 60000 65536"/>
                  <a:gd name="T7" fmla="*/ 0 60000 65536"/>
                  <a:gd name="T8" fmla="*/ 0 60000 65536"/>
                </a:gdLst>
                <a:ahLst/>
                <a:cxnLst>
                  <a:cxn ang="T6">
                    <a:pos x="T0" y="T1"/>
                  </a:cxn>
                  <a:cxn ang="T7">
                    <a:pos x="T2" y="T3"/>
                  </a:cxn>
                  <a:cxn ang="T8">
                    <a:pos x="T4" y="T5"/>
                  </a:cxn>
                </a:cxnLst>
                <a:rect l="0" t="0" r="r" b="b"/>
                <a:pathLst>
                  <a:path w="100" h="50">
                    <a:moveTo>
                      <a:pt x="0" y="0"/>
                    </a:moveTo>
                    <a:lnTo>
                      <a:pt x="50" y="50"/>
                    </a:lnTo>
                    <a:lnTo>
                      <a:pt x="100" y="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506" name="Line 104"/>
              <p:cNvSpPr>
                <a:spLocks noChangeShapeType="1"/>
              </p:cNvSpPr>
              <p:nvPr/>
            </p:nvSpPr>
            <p:spPr bwMode="auto">
              <a:xfrm flipV="1">
                <a:off x="3216276" y="3613151"/>
                <a:ext cx="0" cy="331788"/>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7" name="Freeform 105"/>
              <p:cNvSpPr>
                <a:spLocks/>
              </p:cNvSpPr>
              <p:nvPr/>
            </p:nvSpPr>
            <p:spPr bwMode="auto">
              <a:xfrm>
                <a:off x="3136901" y="3594101"/>
                <a:ext cx="161925" cy="79375"/>
              </a:xfrm>
              <a:custGeom>
                <a:avLst/>
                <a:gdLst>
                  <a:gd name="T0" fmla="*/ 2147483646 w 102"/>
                  <a:gd name="T1" fmla="*/ 2147483646 h 50"/>
                  <a:gd name="T2" fmla="*/ 2147483646 w 102"/>
                  <a:gd name="T3" fmla="*/ 0 h 50"/>
                  <a:gd name="T4" fmla="*/ 0 w 102"/>
                  <a:gd name="T5" fmla="*/ 2147483646 h 50"/>
                  <a:gd name="T6" fmla="*/ 0 60000 65536"/>
                  <a:gd name="T7" fmla="*/ 0 60000 65536"/>
                  <a:gd name="T8" fmla="*/ 0 60000 65536"/>
                </a:gdLst>
                <a:ahLst/>
                <a:cxnLst>
                  <a:cxn ang="T6">
                    <a:pos x="T0" y="T1"/>
                  </a:cxn>
                  <a:cxn ang="T7">
                    <a:pos x="T2" y="T3"/>
                  </a:cxn>
                  <a:cxn ang="T8">
                    <a:pos x="T4" y="T5"/>
                  </a:cxn>
                </a:cxnLst>
                <a:rect l="0" t="0" r="r" b="b"/>
                <a:pathLst>
                  <a:path w="102" h="50">
                    <a:moveTo>
                      <a:pt x="102" y="50"/>
                    </a:moveTo>
                    <a:lnTo>
                      <a:pt x="52" y="0"/>
                    </a:lnTo>
                    <a:lnTo>
                      <a:pt x="0" y="50"/>
                    </a:lnTo>
                  </a:path>
                </a:pathLst>
              </a:custGeom>
              <a:noFill/>
              <a:ln w="44450"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508" name="Line 106"/>
              <p:cNvSpPr>
                <a:spLocks noChangeShapeType="1"/>
              </p:cNvSpPr>
              <p:nvPr/>
            </p:nvSpPr>
            <p:spPr bwMode="auto">
              <a:xfrm>
                <a:off x="3175001" y="3302001"/>
                <a:ext cx="161925"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09" name="Line 107"/>
              <p:cNvSpPr>
                <a:spLocks noChangeShapeType="1"/>
              </p:cNvSpPr>
              <p:nvPr/>
            </p:nvSpPr>
            <p:spPr bwMode="auto">
              <a:xfrm>
                <a:off x="3167063" y="3408363"/>
                <a:ext cx="241300" cy="0"/>
              </a:xfrm>
              <a:prstGeom prst="line">
                <a:avLst/>
              </a:prstGeom>
              <a:noFill/>
              <a:ln w="44450"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grpSp>
        <p:grpSp>
          <p:nvGrpSpPr>
            <p:cNvPr id="447" name="组合 51"/>
            <p:cNvGrpSpPr>
              <a:grpSpLocks/>
            </p:cNvGrpSpPr>
            <p:nvPr/>
          </p:nvGrpSpPr>
          <p:grpSpPr bwMode="auto">
            <a:xfrm>
              <a:off x="8282374" y="5452456"/>
              <a:ext cx="823913" cy="652120"/>
              <a:chOff x="5594351" y="2927351"/>
              <a:chExt cx="1011238" cy="1011238"/>
            </a:xfrm>
          </p:grpSpPr>
          <p:sp>
            <p:nvSpPr>
              <p:cNvPr id="483" name="Freeform 28"/>
              <p:cNvSpPr>
                <a:spLocks/>
              </p:cNvSpPr>
              <p:nvPr/>
            </p:nvSpPr>
            <p:spPr bwMode="auto">
              <a:xfrm>
                <a:off x="6261101" y="3624263"/>
                <a:ext cx="344488" cy="147638"/>
              </a:xfrm>
              <a:custGeom>
                <a:avLst/>
                <a:gdLst>
                  <a:gd name="T0" fmla="*/ 0 w 217"/>
                  <a:gd name="T1" fmla="*/ 0 h 93"/>
                  <a:gd name="T2" fmla="*/ 0 w 217"/>
                  <a:gd name="T3" fmla="*/ 2147483646 h 93"/>
                  <a:gd name="T4" fmla="*/ 2147483646 w 217"/>
                  <a:gd name="T5" fmla="*/ 2147483646 h 93"/>
                  <a:gd name="T6" fmla="*/ 2147483646 w 217"/>
                  <a:gd name="T7" fmla="*/ 2147483646 h 9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7" h="93">
                    <a:moveTo>
                      <a:pt x="0" y="0"/>
                    </a:moveTo>
                    <a:lnTo>
                      <a:pt x="0" y="93"/>
                    </a:lnTo>
                    <a:lnTo>
                      <a:pt x="217" y="93"/>
                    </a:lnTo>
                    <a:lnTo>
                      <a:pt x="217" y="4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84" name="Freeform 29"/>
              <p:cNvSpPr>
                <a:spLocks/>
              </p:cNvSpPr>
              <p:nvPr/>
            </p:nvSpPr>
            <p:spPr bwMode="auto">
              <a:xfrm>
                <a:off x="6261101" y="3287713"/>
                <a:ext cx="344488" cy="173038"/>
              </a:xfrm>
              <a:custGeom>
                <a:avLst/>
                <a:gdLst>
                  <a:gd name="T0" fmla="*/ 2147483646 w 217"/>
                  <a:gd name="T1" fmla="*/ 2147483646 h 109"/>
                  <a:gd name="T2" fmla="*/ 2147483646 w 217"/>
                  <a:gd name="T3" fmla="*/ 2147483646 h 109"/>
                  <a:gd name="T4" fmla="*/ 2147483646 w 217"/>
                  <a:gd name="T5" fmla="*/ 0 h 109"/>
                  <a:gd name="T6" fmla="*/ 0 w 217"/>
                  <a:gd name="T7" fmla="*/ 0 h 109"/>
                  <a:gd name="T8" fmla="*/ 0 w 217"/>
                  <a:gd name="T9" fmla="*/ 2147483646 h 1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09">
                    <a:moveTo>
                      <a:pt x="217" y="88"/>
                    </a:moveTo>
                    <a:lnTo>
                      <a:pt x="217" y="52"/>
                    </a:lnTo>
                    <a:lnTo>
                      <a:pt x="164" y="0"/>
                    </a:lnTo>
                    <a:lnTo>
                      <a:pt x="0" y="0"/>
                    </a:lnTo>
                    <a:lnTo>
                      <a:pt x="0" y="109"/>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85" name="Line 30"/>
              <p:cNvSpPr>
                <a:spLocks noChangeShapeType="1"/>
              </p:cNvSpPr>
              <p:nvPr/>
            </p:nvSpPr>
            <p:spPr bwMode="auto">
              <a:xfrm>
                <a:off x="5597526" y="3548063"/>
                <a:ext cx="814388"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6" name="Freeform 31"/>
              <p:cNvSpPr>
                <a:spLocks/>
              </p:cNvSpPr>
              <p:nvPr/>
            </p:nvSpPr>
            <p:spPr bwMode="auto">
              <a:xfrm>
                <a:off x="6354763" y="3468688"/>
                <a:ext cx="76200" cy="155575"/>
              </a:xfrm>
              <a:custGeom>
                <a:avLst/>
                <a:gdLst>
                  <a:gd name="T0" fmla="*/ 0 w 48"/>
                  <a:gd name="T1" fmla="*/ 0 h 98"/>
                  <a:gd name="T2" fmla="*/ 2147483646 w 48"/>
                  <a:gd name="T3" fmla="*/ 2147483646 h 98"/>
                  <a:gd name="T4" fmla="*/ 0 w 48"/>
                  <a:gd name="T5" fmla="*/ 2147483646 h 98"/>
                  <a:gd name="T6" fmla="*/ 0 60000 65536"/>
                  <a:gd name="T7" fmla="*/ 0 60000 65536"/>
                  <a:gd name="T8" fmla="*/ 0 60000 65536"/>
                </a:gdLst>
                <a:ahLst/>
                <a:cxnLst>
                  <a:cxn ang="T6">
                    <a:pos x="T0" y="T1"/>
                  </a:cxn>
                  <a:cxn ang="T7">
                    <a:pos x="T2" y="T3"/>
                  </a:cxn>
                  <a:cxn ang="T8">
                    <a:pos x="T4" y="T5"/>
                  </a:cxn>
                </a:cxnLst>
                <a:rect l="0" t="0" r="r" b="b"/>
                <a:pathLst>
                  <a:path w="48" h="98">
                    <a:moveTo>
                      <a:pt x="0" y="0"/>
                    </a:moveTo>
                    <a:lnTo>
                      <a:pt x="48" y="48"/>
                    </a:lnTo>
                    <a:lnTo>
                      <a:pt x="0" y="98"/>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87" name="Line 32"/>
              <p:cNvSpPr>
                <a:spLocks noChangeShapeType="1"/>
              </p:cNvSpPr>
              <p:nvPr/>
            </p:nvSpPr>
            <p:spPr bwMode="auto">
              <a:xfrm>
                <a:off x="5684838" y="3162301"/>
                <a:ext cx="19367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8" name="Line 33"/>
              <p:cNvSpPr>
                <a:spLocks noChangeShapeType="1"/>
              </p:cNvSpPr>
              <p:nvPr/>
            </p:nvSpPr>
            <p:spPr bwMode="auto">
              <a:xfrm>
                <a:off x="5676901" y="3305176"/>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89" name="Line 34"/>
              <p:cNvSpPr>
                <a:spLocks noChangeShapeType="1"/>
              </p:cNvSpPr>
              <p:nvPr/>
            </p:nvSpPr>
            <p:spPr bwMode="auto">
              <a:xfrm>
                <a:off x="5676901" y="3738563"/>
                <a:ext cx="428625" cy="0"/>
              </a:xfrm>
              <a:prstGeom prst="line">
                <a:avLst/>
              </a:prstGeom>
              <a:noFill/>
              <a:ln w="46038" cap="rnd">
                <a:solidFill>
                  <a:srgbClr val="7F7F7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490" name="Freeform 35"/>
              <p:cNvSpPr>
                <a:spLocks/>
              </p:cNvSpPr>
              <p:nvPr/>
            </p:nvSpPr>
            <p:spPr bwMode="auto">
              <a:xfrm>
                <a:off x="5594351" y="2927351"/>
                <a:ext cx="773113" cy="1011238"/>
              </a:xfrm>
              <a:custGeom>
                <a:avLst/>
                <a:gdLst>
                  <a:gd name="T0" fmla="*/ 2147483646 w 487"/>
                  <a:gd name="T1" fmla="*/ 2147483646 h 637"/>
                  <a:gd name="T2" fmla="*/ 2147483646 w 487"/>
                  <a:gd name="T3" fmla="*/ 2147483646 h 637"/>
                  <a:gd name="T4" fmla="*/ 2147483646 w 487"/>
                  <a:gd name="T5" fmla="*/ 0 h 637"/>
                  <a:gd name="T6" fmla="*/ 0 w 487"/>
                  <a:gd name="T7" fmla="*/ 0 h 637"/>
                  <a:gd name="T8" fmla="*/ 0 w 487"/>
                  <a:gd name="T9" fmla="*/ 2147483646 h 637"/>
                  <a:gd name="T10" fmla="*/ 2147483646 w 487"/>
                  <a:gd name="T11" fmla="*/ 2147483646 h 637"/>
                  <a:gd name="T12" fmla="*/ 2147483646 w 487"/>
                  <a:gd name="T13" fmla="*/ 2147483646 h 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87" h="637">
                    <a:moveTo>
                      <a:pt x="487" y="169"/>
                    </a:moveTo>
                    <a:lnTo>
                      <a:pt x="487" y="110"/>
                    </a:lnTo>
                    <a:lnTo>
                      <a:pt x="379" y="0"/>
                    </a:lnTo>
                    <a:lnTo>
                      <a:pt x="0" y="0"/>
                    </a:lnTo>
                    <a:lnTo>
                      <a:pt x="0" y="637"/>
                    </a:lnTo>
                    <a:lnTo>
                      <a:pt x="487" y="637"/>
                    </a:lnTo>
                    <a:lnTo>
                      <a:pt x="487" y="587"/>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91" name="Freeform 36"/>
              <p:cNvSpPr>
                <a:spLocks/>
              </p:cNvSpPr>
              <p:nvPr/>
            </p:nvSpPr>
            <p:spPr bwMode="auto">
              <a:xfrm>
                <a:off x="6181726" y="2935288"/>
                <a:ext cx="173038" cy="192088"/>
              </a:xfrm>
              <a:custGeom>
                <a:avLst/>
                <a:gdLst>
                  <a:gd name="T0" fmla="*/ 0 w 109"/>
                  <a:gd name="T1" fmla="*/ 0 h 121"/>
                  <a:gd name="T2" fmla="*/ 0 w 109"/>
                  <a:gd name="T3" fmla="*/ 2147483646 h 121"/>
                  <a:gd name="T4" fmla="*/ 2147483646 w 109"/>
                  <a:gd name="T5" fmla="*/ 2147483646 h 121"/>
                  <a:gd name="T6" fmla="*/ 0 60000 65536"/>
                  <a:gd name="T7" fmla="*/ 0 60000 65536"/>
                  <a:gd name="T8" fmla="*/ 0 60000 65536"/>
                </a:gdLst>
                <a:ahLst/>
                <a:cxnLst>
                  <a:cxn ang="T6">
                    <a:pos x="T0" y="T1"/>
                  </a:cxn>
                  <a:cxn ang="T7">
                    <a:pos x="T2" y="T3"/>
                  </a:cxn>
                  <a:cxn ang="T8">
                    <a:pos x="T4" y="T5"/>
                  </a:cxn>
                </a:cxnLst>
                <a:rect l="0" t="0" r="r" b="b"/>
                <a:pathLst>
                  <a:path w="109" h="121">
                    <a:moveTo>
                      <a:pt x="0" y="0"/>
                    </a:moveTo>
                    <a:lnTo>
                      <a:pt x="0" y="121"/>
                    </a:lnTo>
                    <a:lnTo>
                      <a:pt x="109" y="121"/>
                    </a:lnTo>
                  </a:path>
                </a:pathLst>
              </a:custGeom>
              <a:noFill/>
              <a:ln w="46038" cap="rnd">
                <a:solidFill>
                  <a:srgbClr val="7F7F7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448" name="TextBox 178"/>
            <p:cNvSpPr txBox="1">
              <a:spLocks noChangeArrowheads="1"/>
            </p:cNvSpPr>
            <p:nvPr/>
          </p:nvSpPr>
          <p:spPr bwMode="auto">
            <a:xfrm>
              <a:off x="5472190" y="5778809"/>
              <a:ext cx="1716088" cy="38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NRF</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49" name="TextBox 387"/>
            <p:cNvSpPr txBox="1"/>
            <p:nvPr/>
          </p:nvSpPr>
          <p:spPr>
            <a:xfrm>
              <a:off x="8172450" y="2930516"/>
              <a:ext cx="914400" cy="266039"/>
            </a:xfrm>
            <a:prstGeom prst="rect">
              <a:avLst/>
            </a:prstGeom>
            <a:noFill/>
          </p:spPr>
          <p:txBody>
            <a:bodyPr lIns="80584" tIns="40293" rIns="80584" bIns="40293">
              <a:spAutoFit/>
            </a:bodyPr>
            <a:lstStyle/>
            <a:p>
              <a:pPr algn="ctr" defTabSz="913167" eaLnBrk="1" fontAlgn="auto">
                <a:spcBef>
                  <a:spcPts val="0"/>
                </a:spcBef>
                <a:spcAft>
                  <a:spcPts val="0"/>
                </a:spcAft>
                <a:defRPr/>
              </a:pPr>
              <a:r>
                <a:rPr lang="en-US" altLang="zh-CN" sz="1200" kern="0" dirty="0" smtClean="0">
                  <a:solidFill>
                    <a:prstClr val="black"/>
                  </a:solidFill>
                  <a:latin typeface="微软雅黑" pitchFamily="34" charset="-122"/>
                  <a:ea typeface="微软雅黑" pitchFamily="34" charset="-122"/>
                  <a:cs typeface="+mn-cs"/>
                  <a:sym typeface="Calibri"/>
                </a:rPr>
                <a:t>OAM</a:t>
              </a:r>
              <a:endParaRPr lang="zh-CN" altLang="en-US" sz="1200" kern="0" dirty="0">
                <a:solidFill>
                  <a:prstClr val="black"/>
                </a:solidFill>
                <a:latin typeface="微软雅黑" pitchFamily="34" charset="-122"/>
                <a:ea typeface="微软雅黑" pitchFamily="34" charset="-122"/>
                <a:cs typeface="+mn-cs"/>
                <a:sym typeface="Calibri"/>
              </a:endParaRPr>
            </a:p>
          </p:txBody>
        </p:sp>
        <p:sp>
          <p:nvSpPr>
            <p:cNvPr id="450" name="Freeform 95"/>
            <p:cNvSpPr>
              <a:spLocks noEditPoints="1"/>
            </p:cNvSpPr>
            <p:nvPr/>
          </p:nvSpPr>
          <p:spPr bwMode="auto">
            <a:xfrm>
              <a:off x="8186738" y="2191698"/>
              <a:ext cx="852487" cy="669711"/>
            </a:xfrm>
            <a:custGeom>
              <a:avLst/>
              <a:gdLst>
                <a:gd name="T0" fmla="*/ 1986 w 2635"/>
                <a:gd name="T1" fmla="*/ 2250 h 2628"/>
                <a:gd name="T2" fmla="*/ 2205 w 2635"/>
                <a:gd name="T3" fmla="*/ 2254 h 2628"/>
                <a:gd name="T4" fmla="*/ 2089 w 2635"/>
                <a:gd name="T5" fmla="*/ 2363 h 2628"/>
                <a:gd name="T6" fmla="*/ 1612 w 2635"/>
                <a:gd name="T7" fmla="*/ 2250 h 2628"/>
                <a:gd name="T8" fmla="*/ 1832 w 2635"/>
                <a:gd name="T9" fmla="*/ 2254 h 2628"/>
                <a:gd name="T10" fmla="*/ 1716 w 2635"/>
                <a:gd name="T11" fmla="*/ 2363 h 2628"/>
                <a:gd name="T12" fmla="*/ 1039 w 2635"/>
                <a:gd name="T13" fmla="*/ 2146 h 2628"/>
                <a:gd name="T14" fmla="*/ 383 w 2635"/>
                <a:gd name="T15" fmla="*/ 2363 h 2628"/>
                <a:gd name="T16" fmla="*/ 207 w 2635"/>
                <a:gd name="T17" fmla="*/ 1883 h 2628"/>
                <a:gd name="T18" fmla="*/ 10 w 2635"/>
                <a:gd name="T19" fmla="*/ 2495 h 2628"/>
                <a:gd name="T20" fmla="*/ 151 w 2635"/>
                <a:gd name="T21" fmla="*/ 2626 h 2628"/>
                <a:gd name="T22" fmla="*/ 2583 w 2635"/>
                <a:gd name="T23" fmla="*/ 2589 h 2628"/>
                <a:gd name="T24" fmla="*/ 2626 w 2635"/>
                <a:gd name="T25" fmla="*/ 1883 h 2628"/>
                <a:gd name="T26" fmla="*/ 2094 w 2635"/>
                <a:gd name="T27" fmla="*/ 486 h 2628"/>
                <a:gd name="T28" fmla="*/ 2078 w 2635"/>
                <a:gd name="T29" fmla="*/ 268 h 2628"/>
                <a:gd name="T30" fmla="*/ 2094 w 2635"/>
                <a:gd name="T31" fmla="*/ 486 h 2628"/>
                <a:gd name="T32" fmla="*/ 1612 w 2635"/>
                <a:gd name="T33" fmla="*/ 433 h 2628"/>
                <a:gd name="T34" fmla="*/ 1739 w 2635"/>
                <a:gd name="T35" fmla="*/ 271 h 2628"/>
                <a:gd name="T36" fmla="*/ 1801 w 2635"/>
                <a:gd name="T37" fmla="*/ 453 h 2628"/>
                <a:gd name="T38" fmla="*/ 383 w 2635"/>
                <a:gd name="T39" fmla="*/ 266 h 2628"/>
                <a:gd name="T40" fmla="*/ 1039 w 2635"/>
                <a:gd name="T41" fmla="*/ 486 h 2628"/>
                <a:gd name="T42" fmla="*/ 383 w 2635"/>
                <a:gd name="T43" fmla="*/ 266 h 2628"/>
                <a:gd name="T44" fmla="*/ 210 w 2635"/>
                <a:gd name="T45" fmla="*/ 4 h 2628"/>
                <a:gd name="T46" fmla="*/ 13 w 2635"/>
                <a:gd name="T47" fmla="*/ 748 h 2628"/>
                <a:gd name="T48" fmla="*/ 2635 w 2635"/>
                <a:gd name="T49" fmla="*/ 188 h 2628"/>
                <a:gd name="T50" fmla="*/ 383 w 2635"/>
                <a:gd name="T51" fmla="*/ 1228 h 2628"/>
                <a:gd name="T52" fmla="*/ 1039 w 2635"/>
                <a:gd name="T53" fmla="*/ 1446 h 2628"/>
                <a:gd name="T54" fmla="*/ 383 w 2635"/>
                <a:gd name="T55" fmla="*/ 1228 h 2628"/>
                <a:gd name="T56" fmla="*/ 1819 w 2635"/>
                <a:gd name="T57" fmla="*/ 1294 h 2628"/>
                <a:gd name="T58" fmla="*/ 1670 w 2635"/>
                <a:gd name="T59" fmla="*/ 1438 h 2628"/>
                <a:gd name="T60" fmla="*/ 1711 w 2635"/>
                <a:gd name="T61" fmla="*/ 1228 h 2628"/>
                <a:gd name="T62" fmla="*/ 2205 w 2635"/>
                <a:gd name="T63" fmla="*/ 1333 h 2628"/>
                <a:gd name="T64" fmla="*/ 1973 w 2635"/>
                <a:gd name="T65" fmla="*/ 1341 h 2628"/>
                <a:gd name="T66" fmla="*/ 10 w 2635"/>
                <a:gd name="T67" fmla="*/ 1708 h 2628"/>
                <a:gd name="T68" fmla="*/ 2622 w 2635"/>
                <a:gd name="T69" fmla="*/ 966 h 2628"/>
                <a:gd name="T70" fmla="*/ 10 w 2635"/>
                <a:gd name="T71" fmla="*/ 1708 h 2628"/>
                <a:gd name="T72" fmla="*/ 10 w 2635"/>
                <a:gd name="T73" fmla="*/ 1708 h 2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635" h="2628">
                  <a:moveTo>
                    <a:pt x="2089" y="2363"/>
                  </a:moveTo>
                  <a:cubicBezTo>
                    <a:pt x="2029" y="2360"/>
                    <a:pt x="1984" y="2309"/>
                    <a:pt x="1986" y="2250"/>
                  </a:cubicBezTo>
                  <a:cubicBezTo>
                    <a:pt x="1988" y="2190"/>
                    <a:pt x="2038" y="2143"/>
                    <a:pt x="2098" y="2144"/>
                  </a:cubicBezTo>
                  <a:cubicBezTo>
                    <a:pt x="2157" y="2145"/>
                    <a:pt x="2205" y="2194"/>
                    <a:pt x="2205" y="2254"/>
                  </a:cubicBezTo>
                  <a:cubicBezTo>
                    <a:pt x="2205" y="2284"/>
                    <a:pt x="2192" y="2312"/>
                    <a:pt x="2170" y="2333"/>
                  </a:cubicBezTo>
                  <a:cubicBezTo>
                    <a:pt x="2149" y="2354"/>
                    <a:pt x="2119" y="2365"/>
                    <a:pt x="2089" y="2363"/>
                  </a:cubicBezTo>
                  <a:moveTo>
                    <a:pt x="1716" y="2363"/>
                  </a:moveTo>
                  <a:cubicBezTo>
                    <a:pt x="1656" y="2360"/>
                    <a:pt x="1610" y="2309"/>
                    <a:pt x="1612" y="2250"/>
                  </a:cubicBezTo>
                  <a:cubicBezTo>
                    <a:pt x="1615" y="2190"/>
                    <a:pt x="1664" y="2143"/>
                    <a:pt x="1724" y="2144"/>
                  </a:cubicBezTo>
                  <a:cubicBezTo>
                    <a:pt x="1784" y="2145"/>
                    <a:pt x="1832" y="2194"/>
                    <a:pt x="1832" y="2254"/>
                  </a:cubicBezTo>
                  <a:cubicBezTo>
                    <a:pt x="1831" y="2284"/>
                    <a:pt x="1819" y="2312"/>
                    <a:pt x="1797" y="2333"/>
                  </a:cubicBezTo>
                  <a:cubicBezTo>
                    <a:pt x="1775" y="2354"/>
                    <a:pt x="1746" y="2365"/>
                    <a:pt x="1716" y="2363"/>
                  </a:cubicBezTo>
                  <a:close/>
                  <a:moveTo>
                    <a:pt x="383" y="2146"/>
                  </a:moveTo>
                  <a:cubicBezTo>
                    <a:pt x="1039" y="2146"/>
                    <a:pt x="1039" y="2146"/>
                    <a:pt x="1039" y="2146"/>
                  </a:cubicBezTo>
                  <a:cubicBezTo>
                    <a:pt x="1039" y="2363"/>
                    <a:pt x="1039" y="2363"/>
                    <a:pt x="1039" y="2363"/>
                  </a:cubicBezTo>
                  <a:cubicBezTo>
                    <a:pt x="383" y="2363"/>
                    <a:pt x="383" y="2363"/>
                    <a:pt x="383" y="2363"/>
                  </a:cubicBezTo>
                  <a:lnTo>
                    <a:pt x="383" y="2146"/>
                  </a:lnTo>
                  <a:close/>
                  <a:moveTo>
                    <a:pt x="207" y="1883"/>
                  </a:moveTo>
                  <a:cubicBezTo>
                    <a:pt x="10" y="1883"/>
                    <a:pt x="10" y="1883"/>
                    <a:pt x="10" y="1883"/>
                  </a:cubicBezTo>
                  <a:cubicBezTo>
                    <a:pt x="10" y="2495"/>
                    <a:pt x="10" y="2495"/>
                    <a:pt x="10" y="2495"/>
                  </a:cubicBezTo>
                  <a:cubicBezTo>
                    <a:pt x="10" y="2531"/>
                    <a:pt x="26" y="2566"/>
                    <a:pt x="52" y="2590"/>
                  </a:cubicBezTo>
                  <a:cubicBezTo>
                    <a:pt x="79" y="2615"/>
                    <a:pt x="115" y="2628"/>
                    <a:pt x="151" y="2626"/>
                  </a:cubicBezTo>
                  <a:cubicBezTo>
                    <a:pt x="2486" y="2626"/>
                    <a:pt x="2486" y="2626"/>
                    <a:pt x="2486" y="2626"/>
                  </a:cubicBezTo>
                  <a:cubicBezTo>
                    <a:pt x="2522" y="2627"/>
                    <a:pt x="2557" y="2614"/>
                    <a:pt x="2583" y="2589"/>
                  </a:cubicBezTo>
                  <a:cubicBezTo>
                    <a:pt x="2610" y="2565"/>
                    <a:pt x="2625" y="2531"/>
                    <a:pt x="2626" y="2495"/>
                  </a:cubicBezTo>
                  <a:cubicBezTo>
                    <a:pt x="2626" y="1883"/>
                    <a:pt x="2626" y="1883"/>
                    <a:pt x="2626" y="1883"/>
                  </a:cubicBezTo>
                  <a:lnTo>
                    <a:pt x="207" y="1883"/>
                  </a:lnTo>
                  <a:close/>
                  <a:moveTo>
                    <a:pt x="2094" y="486"/>
                  </a:moveTo>
                  <a:cubicBezTo>
                    <a:pt x="2030" y="491"/>
                    <a:pt x="1974" y="444"/>
                    <a:pt x="1966" y="381"/>
                  </a:cubicBezTo>
                  <a:cubicBezTo>
                    <a:pt x="1969" y="320"/>
                    <a:pt x="2017" y="271"/>
                    <a:pt x="2078" y="268"/>
                  </a:cubicBezTo>
                  <a:cubicBezTo>
                    <a:pt x="2139" y="267"/>
                    <a:pt x="2191" y="312"/>
                    <a:pt x="2199" y="373"/>
                  </a:cubicBezTo>
                  <a:cubicBezTo>
                    <a:pt x="2198" y="432"/>
                    <a:pt x="2153" y="481"/>
                    <a:pt x="2094" y="486"/>
                  </a:cubicBezTo>
                  <a:close/>
                  <a:moveTo>
                    <a:pt x="1720" y="486"/>
                  </a:moveTo>
                  <a:cubicBezTo>
                    <a:pt x="1678" y="487"/>
                    <a:pt x="1637" y="468"/>
                    <a:pt x="1612" y="433"/>
                  </a:cubicBezTo>
                  <a:cubicBezTo>
                    <a:pt x="1591" y="400"/>
                    <a:pt x="1591" y="357"/>
                    <a:pt x="1612" y="324"/>
                  </a:cubicBezTo>
                  <a:cubicBezTo>
                    <a:pt x="1639" y="281"/>
                    <a:pt x="1690" y="260"/>
                    <a:pt x="1739" y="271"/>
                  </a:cubicBezTo>
                  <a:cubicBezTo>
                    <a:pt x="1788" y="281"/>
                    <a:pt x="1825" y="321"/>
                    <a:pt x="1832" y="371"/>
                  </a:cubicBezTo>
                  <a:cubicBezTo>
                    <a:pt x="1834" y="402"/>
                    <a:pt x="1823" y="431"/>
                    <a:pt x="1801" y="453"/>
                  </a:cubicBezTo>
                  <a:cubicBezTo>
                    <a:pt x="1780" y="475"/>
                    <a:pt x="1751" y="487"/>
                    <a:pt x="1720" y="486"/>
                  </a:cubicBezTo>
                  <a:close/>
                  <a:moveTo>
                    <a:pt x="383" y="266"/>
                  </a:moveTo>
                  <a:cubicBezTo>
                    <a:pt x="1039" y="266"/>
                    <a:pt x="1039" y="266"/>
                    <a:pt x="1039" y="266"/>
                  </a:cubicBezTo>
                  <a:cubicBezTo>
                    <a:pt x="1039" y="486"/>
                    <a:pt x="1039" y="486"/>
                    <a:pt x="1039" y="486"/>
                  </a:cubicBezTo>
                  <a:cubicBezTo>
                    <a:pt x="383" y="486"/>
                    <a:pt x="383" y="486"/>
                    <a:pt x="383" y="486"/>
                  </a:cubicBezTo>
                  <a:lnTo>
                    <a:pt x="383" y="266"/>
                  </a:lnTo>
                  <a:close/>
                  <a:moveTo>
                    <a:pt x="2430" y="4"/>
                  </a:moveTo>
                  <a:cubicBezTo>
                    <a:pt x="210" y="4"/>
                    <a:pt x="210" y="4"/>
                    <a:pt x="210" y="4"/>
                  </a:cubicBezTo>
                  <a:cubicBezTo>
                    <a:pt x="105" y="1"/>
                    <a:pt x="18" y="83"/>
                    <a:pt x="13" y="188"/>
                  </a:cubicBezTo>
                  <a:cubicBezTo>
                    <a:pt x="13" y="748"/>
                    <a:pt x="13" y="748"/>
                    <a:pt x="13" y="748"/>
                  </a:cubicBezTo>
                  <a:cubicBezTo>
                    <a:pt x="2635" y="748"/>
                    <a:pt x="2635" y="748"/>
                    <a:pt x="2635" y="748"/>
                  </a:cubicBezTo>
                  <a:cubicBezTo>
                    <a:pt x="2635" y="188"/>
                    <a:pt x="2635" y="188"/>
                    <a:pt x="2635" y="188"/>
                  </a:cubicBezTo>
                  <a:cubicBezTo>
                    <a:pt x="2627" y="81"/>
                    <a:pt x="2536" y="0"/>
                    <a:pt x="2430" y="4"/>
                  </a:cubicBezTo>
                  <a:close/>
                  <a:moveTo>
                    <a:pt x="383" y="1228"/>
                  </a:moveTo>
                  <a:cubicBezTo>
                    <a:pt x="1039" y="1228"/>
                    <a:pt x="1039" y="1228"/>
                    <a:pt x="1039" y="1228"/>
                  </a:cubicBezTo>
                  <a:cubicBezTo>
                    <a:pt x="1039" y="1446"/>
                    <a:pt x="1039" y="1446"/>
                    <a:pt x="1039" y="1446"/>
                  </a:cubicBezTo>
                  <a:cubicBezTo>
                    <a:pt x="383" y="1446"/>
                    <a:pt x="383" y="1446"/>
                    <a:pt x="383" y="1446"/>
                  </a:cubicBezTo>
                  <a:lnTo>
                    <a:pt x="383" y="1228"/>
                  </a:lnTo>
                  <a:close/>
                  <a:moveTo>
                    <a:pt x="1711" y="1228"/>
                  </a:moveTo>
                  <a:cubicBezTo>
                    <a:pt x="1756" y="1227"/>
                    <a:pt x="1798" y="1253"/>
                    <a:pt x="1819" y="1294"/>
                  </a:cubicBezTo>
                  <a:cubicBezTo>
                    <a:pt x="1838" y="1334"/>
                    <a:pt x="1828" y="1381"/>
                    <a:pt x="1796" y="1412"/>
                  </a:cubicBezTo>
                  <a:cubicBezTo>
                    <a:pt x="1761" y="1441"/>
                    <a:pt x="1713" y="1451"/>
                    <a:pt x="1670" y="1438"/>
                  </a:cubicBezTo>
                  <a:cubicBezTo>
                    <a:pt x="1627" y="1422"/>
                    <a:pt x="1597" y="1383"/>
                    <a:pt x="1594" y="1338"/>
                  </a:cubicBezTo>
                  <a:cubicBezTo>
                    <a:pt x="1599" y="1276"/>
                    <a:pt x="1649" y="1229"/>
                    <a:pt x="1711" y="1228"/>
                  </a:cubicBezTo>
                  <a:close/>
                  <a:moveTo>
                    <a:pt x="2084" y="1228"/>
                  </a:moveTo>
                  <a:cubicBezTo>
                    <a:pt x="2145" y="1227"/>
                    <a:pt x="2198" y="1272"/>
                    <a:pt x="2205" y="1333"/>
                  </a:cubicBezTo>
                  <a:cubicBezTo>
                    <a:pt x="2203" y="1394"/>
                    <a:pt x="2155" y="1443"/>
                    <a:pt x="2094" y="1446"/>
                  </a:cubicBezTo>
                  <a:cubicBezTo>
                    <a:pt x="2033" y="1447"/>
                    <a:pt x="1980" y="1402"/>
                    <a:pt x="1973" y="1341"/>
                  </a:cubicBezTo>
                  <a:cubicBezTo>
                    <a:pt x="1974" y="1280"/>
                    <a:pt x="2023" y="1230"/>
                    <a:pt x="2084" y="1228"/>
                  </a:cubicBezTo>
                  <a:close/>
                  <a:moveTo>
                    <a:pt x="10" y="1708"/>
                  </a:moveTo>
                  <a:cubicBezTo>
                    <a:pt x="2622" y="1708"/>
                    <a:pt x="2622" y="1708"/>
                    <a:pt x="2622" y="1708"/>
                  </a:cubicBezTo>
                  <a:cubicBezTo>
                    <a:pt x="2622" y="966"/>
                    <a:pt x="2622" y="966"/>
                    <a:pt x="2622" y="966"/>
                  </a:cubicBezTo>
                  <a:cubicBezTo>
                    <a:pt x="0" y="966"/>
                    <a:pt x="0" y="966"/>
                    <a:pt x="0" y="966"/>
                  </a:cubicBezTo>
                  <a:lnTo>
                    <a:pt x="10" y="1708"/>
                  </a:lnTo>
                  <a:close/>
                  <a:moveTo>
                    <a:pt x="10" y="1708"/>
                  </a:moveTo>
                  <a:cubicBezTo>
                    <a:pt x="10" y="1708"/>
                    <a:pt x="10" y="1708"/>
                    <a:pt x="10" y="1708"/>
                  </a:cubicBezTo>
                </a:path>
              </a:pathLst>
            </a:custGeom>
            <a:solidFill>
              <a:srgbClr val="A6A6A6"/>
            </a:solid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51" name="TextBox 178"/>
            <p:cNvSpPr txBox="1">
              <a:spLocks noChangeArrowheads="1"/>
            </p:cNvSpPr>
            <p:nvPr/>
          </p:nvSpPr>
          <p:spPr bwMode="auto">
            <a:xfrm>
              <a:off x="7037389" y="2880256"/>
              <a:ext cx="842961" cy="33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a:lnSpc>
                  <a:spcPct val="100000"/>
                </a:lnSpc>
                <a:spcBef>
                  <a:spcPct val="0"/>
                </a:spcBef>
                <a:buFontTx/>
                <a:buNone/>
              </a:pPr>
              <a:r>
                <a:rPr lang="en-US" altLang="zh-CN" sz="1200" dirty="0" smtClean="0">
                  <a:latin typeface="微软雅黑" panose="020B0503020204020204" pitchFamily="34" charset="-122"/>
                  <a:ea typeface="微软雅黑" panose="020B0503020204020204" pitchFamily="34" charset="-122"/>
                  <a:sym typeface="Calibri" panose="020F0502020204030204" pitchFamily="34" charset="0"/>
                </a:rPr>
                <a:t>IDS</a:t>
              </a:r>
              <a:endParaRPr lang="en-US" altLang="zh-CN" sz="1200" dirty="0">
                <a:latin typeface="微软雅黑" panose="020B0503020204020204" pitchFamily="34" charset="-122"/>
                <a:ea typeface="微软雅黑" panose="020B0503020204020204" pitchFamily="34" charset="-122"/>
                <a:sym typeface="Calibri" panose="020F0502020204030204" pitchFamily="34" charset="0"/>
              </a:endParaRPr>
            </a:p>
          </p:txBody>
        </p:sp>
        <p:grpSp>
          <p:nvGrpSpPr>
            <p:cNvPr id="452" name="组合 451"/>
            <p:cNvGrpSpPr/>
            <p:nvPr/>
          </p:nvGrpSpPr>
          <p:grpSpPr>
            <a:xfrm>
              <a:off x="6982668" y="2207565"/>
              <a:ext cx="785852" cy="612378"/>
              <a:chOff x="913930" y="1196752"/>
              <a:chExt cx="729776" cy="718492"/>
            </a:xfrm>
            <a:solidFill>
              <a:srgbClr val="A6A6A6"/>
            </a:solidFill>
          </p:grpSpPr>
          <p:sp>
            <p:nvSpPr>
              <p:cNvPr id="473" name="Line 9"/>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4" name="Line 10"/>
              <p:cNvSpPr>
                <a:spLocks noChangeShapeType="1"/>
              </p:cNvSpPr>
              <p:nvPr/>
            </p:nvSpPr>
            <p:spPr bwMode="auto">
              <a:xfrm>
                <a:off x="1572234" y="1275750"/>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5" name="Freeform 11"/>
              <p:cNvSpPr>
                <a:spLocks noEditPoints="1"/>
              </p:cNvSpPr>
              <p:nvPr/>
            </p:nvSpPr>
            <p:spPr bwMode="auto">
              <a:xfrm>
                <a:off x="913930" y="1196752"/>
                <a:ext cx="729776" cy="718492"/>
              </a:xfrm>
              <a:custGeom>
                <a:avLst/>
                <a:gdLst>
                  <a:gd name="T0" fmla="*/ 64 w 2393"/>
                  <a:gd name="T1" fmla="*/ 1029 h 2364"/>
                  <a:gd name="T2" fmla="*/ 0 w 2393"/>
                  <a:gd name="T3" fmla="*/ 1061 h 2364"/>
                  <a:gd name="T4" fmla="*/ 64 w 2393"/>
                  <a:gd name="T5" fmla="*/ 1221 h 2364"/>
                  <a:gd name="T6" fmla="*/ 0 w 2393"/>
                  <a:gd name="T7" fmla="*/ 1189 h 2364"/>
                  <a:gd name="T8" fmla="*/ 32 w 2393"/>
                  <a:gd name="T9" fmla="*/ 1573 h 2364"/>
                  <a:gd name="T10" fmla="*/ 32 w 2393"/>
                  <a:gd name="T11" fmla="*/ 1477 h 2364"/>
                  <a:gd name="T12" fmla="*/ 32 w 2393"/>
                  <a:gd name="T13" fmla="*/ 1573 h 2364"/>
                  <a:gd name="T14" fmla="*/ 64 w 2393"/>
                  <a:gd name="T15" fmla="*/ 1349 h 2364"/>
                  <a:gd name="T16" fmla="*/ 0 w 2393"/>
                  <a:gd name="T17" fmla="*/ 1381 h 2364"/>
                  <a:gd name="T18" fmla="*/ 64 w 2393"/>
                  <a:gd name="T19" fmla="*/ 581 h 2364"/>
                  <a:gd name="T20" fmla="*/ 0 w 2393"/>
                  <a:gd name="T21" fmla="*/ 549 h 2364"/>
                  <a:gd name="T22" fmla="*/ 32 w 2393"/>
                  <a:gd name="T23" fmla="*/ 773 h 2364"/>
                  <a:gd name="T24" fmla="*/ 32 w 2393"/>
                  <a:gd name="T25" fmla="*/ 677 h 2364"/>
                  <a:gd name="T26" fmla="*/ 32 w 2393"/>
                  <a:gd name="T27" fmla="*/ 773 h 2364"/>
                  <a:gd name="T28" fmla="*/ 64 w 2393"/>
                  <a:gd name="T29" fmla="*/ 421 h 2364"/>
                  <a:gd name="T30" fmla="*/ 5 w 2393"/>
                  <a:gd name="T31" fmla="*/ 382 h 2364"/>
                  <a:gd name="T32" fmla="*/ 32 w 2393"/>
                  <a:gd name="T33" fmla="*/ 1733 h 2364"/>
                  <a:gd name="T34" fmla="*/ 32 w 2393"/>
                  <a:gd name="T35" fmla="*/ 1637 h 2364"/>
                  <a:gd name="T36" fmla="*/ 32 w 2393"/>
                  <a:gd name="T37" fmla="*/ 1733 h 2364"/>
                  <a:gd name="T38" fmla="*/ 64 w 2393"/>
                  <a:gd name="T39" fmla="*/ 869 h 2364"/>
                  <a:gd name="T40" fmla="*/ 0 w 2393"/>
                  <a:gd name="T41" fmla="*/ 901 h 2364"/>
                  <a:gd name="T42" fmla="*/ 64 w 2393"/>
                  <a:gd name="T43" fmla="*/ 1861 h 2364"/>
                  <a:gd name="T44" fmla="*/ 0 w 2393"/>
                  <a:gd name="T45" fmla="*/ 1829 h 2364"/>
                  <a:gd name="T46" fmla="*/ 298 w 2393"/>
                  <a:gd name="T47" fmla="*/ 232 h 2364"/>
                  <a:gd name="T48" fmla="*/ 266 w 2393"/>
                  <a:gd name="T49" fmla="*/ 296 h 2364"/>
                  <a:gd name="T50" fmla="*/ 298 w 2393"/>
                  <a:gd name="T51" fmla="*/ 232 h 2364"/>
                  <a:gd name="T52" fmla="*/ 380 w 2393"/>
                  <a:gd name="T53" fmla="*/ 2160 h 2364"/>
                  <a:gd name="T54" fmla="*/ 476 w 2393"/>
                  <a:gd name="T55" fmla="*/ 2160 h 2364"/>
                  <a:gd name="T56" fmla="*/ 252 w 2393"/>
                  <a:gd name="T57" fmla="*/ 2128 h 2364"/>
                  <a:gd name="T58" fmla="*/ 284 w 2393"/>
                  <a:gd name="T59" fmla="*/ 2192 h 2364"/>
                  <a:gd name="T60" fmla="*/ 128 w 2393"/>
                  <a:gd name="T61" fmla="*/ 245 h 2364"/>
                  <a:gd name="T62" fmla="*/ 110 w 2393"/>
                  <a:gd name="T63" fmla="*/ 321 h 2364"/>
                  <a:gd name="T64" fmla="*/ 169 w 2393"/>
                  <a:gd name="T65" fmla="*/ 264 h 2364"/>
                  <a:gd name="T66" fmla="*/ 64 w 2393"/>
                  <a:gd name="T67" fmla="*/ 1989 h 2364"/>
                  <a:gd name="T68" fmla="*/ 0 w 2393"/>
                  <a:gd name="T69" fmla="*/ 2000 h 2364"/>
                  <a:gd name="T70" fmla="*/ 38 w 2393"/>
                  <a:gd name="T71" fmla="*/ 2052 h 2364"/>
                  <a:gd name="T72" fmla="*/ 140 w 2393"/>
                  <a:gd name="T73" fmla="*/ 2114 h 2364"/>
                  <a:gd name="T74" fmla="*/ 80 w 2393"/>
                  <a:gd name="T75" fmla="*/ 2153 h 2364"/>
                  <a:gd name="T76" fmla="*/ 155 w 2393"/>
                  <a:gd name="T77" fmla="*/ 2157 h 2364"/>
                  <a:gd name="T78" fmla="*/ 1767 w 2393"/>
                  <a:gd name="T79" fmla="*/ 200 h 2364"/>
                  <a:gd name="T80" fmla="*/ 581 w 2393"/>
                  <a:gd name="T81" fmla="*/ 224 h 2364"/>
                  <a:gd name="T82" fmla="*/ 431 w 2393"/>
                  <a:gd name="T83" fmla="*/ 141 h 2364"/>
                  <a:gd name="T84" fmla="*/ 429 w 2393"/>
                  <a:gd name="T85" fmla="*/ 386 h 2364"/>
                  <a:gd name="T86" fmla="*/ 580 w 2393"/>
                  <a:gd name="T87" fmla="*/ 2128 h 2364"/>
                  <a:gd name="T88" fmla="*/ 571 w 2393"/>
                  <a:gd name="T89" fmla="*/ 2192 h 2364"/>
                  <a:gd name="T90" fmla="*/ 1543 w 2393"/>
                  <a:gd name="T91" fmla="*/ 2364 h 2364"/>
                  <a:gd name="T92" fmla="*/ 2393 w 2393"/>
                  <a:gd name="T93" fmla="*/ 2000 h 2364"/>
                  <a:gd name="T94" fmla="*/ 1640 w 2393"/>
                  <a:gd name="T95" fmla="*/ 2140 h 2364"/>
                  <a:gd name="T96" fmla="*/ 709 w 2393"/>
                  <a:gd name="T97" fmla="*/ 2140 h 2364"/>
                  <a:gd name="T98" fmla="*/ 1544 w 2393"/>
                  <a:gd name="T99" fmla="*/ 129 h 2364"/>
                  <a:gd name="T100" fmla="*/ 2265 w 2393"/>
                  <a:gd name="T101" fmla="*/ 2000 h 2364"/>
                  <a:gd name="T102" fmla="*/ 1768 w 2393"/>
                  <a:gd name="T103" fmla="*/ 328 h 2364"/>
                  <a:gd name="T104" fmla="*/ 2266 w 2393"/>
                  <a:gd name="T105" fmla="*/ 2000 h 2364"/>
                  <a:gd name="T106" fmla="*/ 2265 w 2393"/>
                  <a:gd name="T107" fmla="*/ 2000 h 2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3" h="2364">
                    <a:moveTo>
                      <a:pt x="32" y="1093"/>
                    </a:moveTo>
                    <a:cubicBezTo>
                      <a:pt x="50" y="1093"/>
                      <a:pt x="64" y="1078"/>
                      <a:pt x="64" y="1061"/>
                    </a:cubicBezTo>
                    <a:cubicBezTo>
                      <a:pt x="64" y="1029"/>
                      <a:pt x="64" y="1029"/>
                      <a:pt x="64" y="1029"/>
                    </a:cubicBezTo>
                    <a:cubicBezTo>
                      <a:pt x="64" y="1011"/>
                      <a:pt x="50" y="997"/>
                      <a:pt x="32" y="997"/>
                    </a:cubicBezTo>
                    <a:cubicBezTo>
                      <a:pt x="14" y="997"/>
                      <a:pt x="0" y="1011"/>
                      <a:pt x="0" y="1029"/>
                    </a:cubicBezTo>
                    <a:cubicBezTo>
                      <a:pt x="0" y="1061"/>
                      <a:pt x="0" y="1061"/>
                      <a:pt x="0" y="1061"/>
                    </a:cubicBezTo>
                    <a:cubicBezTo>
                      <a:pt x="0" y="1078"/>
                      <a:pt x="14" y="1093"/>
                      <a:pt x="32" y="1093"/>
                    </a:cubicBezTo>
                    <a:close/>
                    <a:moveTo>
                      <a:pt x="32" y="1253"/>
                    </a:moveTo>
                    <a:cubicBezTo>
                      <a:pt x="50" y="1253"/>
                      <a:pt x="64" y="1238"/>
                      <a:pt x="64" y="1221"/>
                    </a:cubicBezTo>
                    <a:cubicBezTo>
                      <a:pt x="64" y="1189"/>
                      <a:pt x="64" y="1189"/>
                      <a:pt x="64" y="1189"/>
                    </a:cubicBezTo>
                    <a:cubicBezTo>
                      <a:pt x="64" y="1171"/>
                      <a:pt x="50" y="1157"/>
                      <a:pt x="32" y="1157"/>
                    </a:cubicBezTo>
                    <a:cubicBezTo>
                      <a:pt x="14" y="1157"/>
                      <a:pt x="0" y="1171"/>
                      <a:pt x="0" y="1189"/>
                    </a:cubicBezTo>
                    <a:cubicBezTo>
                      <a:pt x="0" y="1221"/>
                      <a:pt x="0" y="1221"/>
                      <a:pt x="0" y="1221"/>
                    </a:cubicBezTo>
                    <a:cubicBezTo>
                      <a:pt x="0" y="1238"/>
                      <a:pt x="14" y="1253"/>
                      <a:pt x="32" y="1253"/>
                    </a:cubicBezTo>
                    <a:close/>
                    <a:moveTo>
                      <a:pt x="32" y="1573"/>
                    </a:moveTo>
                    <a:cubicBezTo>
                      <a:pt x="50" y="1573"/>
                      <a:pt x="64" y="1558"/>
                      <a:pt x="64" y="1541"/>
                    </a:cubicBezTo>
                    <a:cubicBezTo>
                      <a:pt x="64" y="1509"/>
                      <a:pt x="64" y="1509"/>
                      <a:pt x="64" y="1509"/>
                    </a:cubicBezTo>
                    <a:cubicBezTo>
                      <a:pt x="64" y="1491"/>
                      <a:pt x="50" y="1477"/>
                      <a:pt x="32" y="1477"/>
                    </a:cubicBezTo>
                    <a:cubicBezTo>
                      <a:pt x="14" y="1477"/>
                      <a:pt x="0" y="1491"/>
                      <a:pt x="0" y="1509"/>
                    </a:cubicBezTo>
                    <a:cubicBezTo>
                      <a:pt x="0" y="1541"/>
                      <a:pt x="0" y="1541"/>
                      <a:pt x="0" y="1541"/>
                    </a:cubicBezTo>
                    <a:cubicBezTo>
                      <a:pt x="0" y="1558"/>
                      <a:pt x="14" y="1573"/>
                      <a:pt x="32" y="1573"/>
                    </a:cubicBezTo>
                    <a:close/>
                    <a:moveTo>
                      <a:pt x="32" y="1413"/>
                    </a:moveTo>
                    <a:cubicBezTo>
                      <a:pt x="50" y="1413"/>
                      <a:pt x="64" y="1398"/>
                      <a:pt x="64" y="1381"/>
                    </a:cubicBezTo>
                    <a:cubicBezTo>
                      <a:pt x="64" y="1349"/>
                      <a:pt x="64" y="1349"/>
                      <a:pt x="64" y="1349"/>
                    </a:cubicBezTo>
                    <a:cubicBezTo>
                      <a:pt x="64" y="1331"/>
                      <a:pt x="50" y="1317"/>
                      <a:pt x="32" y="1317"/>
                    </a:cubicBezTo>
                    <a:cubicBezTo>
                      <a:pt x="14" y="1317"/>
                      <a:pt x="0" y="1331"/>
                      <a:pt x="0" y="1349"/>
                    </a:cubicBezTo>
                    <a:cubicBezTo>
                      <a:pt x="0" y="1381"/>
                      <a:pt x="0" y="1381"/>
                      <a:pt x="0" y="1381"/>
                    </a:cubicBezTo>
                    <a:cubicBezTo>
                      <a:pt x="0" y="1398"/>
                      <a:pt x="14" y="1413"/>
                      <a:pt x="32" y="1413"/>
                    </a:cubicBezTo>
                    <a:close/>
                    <a:moveTo>
                      <a:pt x="32" y="613"/>
                    </a:moveTo>
                    <a:cubicBezTo>
                      <a:pt x="50" y="613"/>
                      <a:pt x="64" y="598"/>
                      <a:pt x="64" y="581"/>
                    </a:cubicBezTo>
                    <a:cubicBezTo>
                      <a:pt x="64" y="549"/>
                      <a:pt x="64" y="549"/>
                      <a:pt x="64" y="549"/>
                    </a:cubicBezTo>
                    <a:cubicBezTo>
                      <a:pt x="64" y="531"/>
                      <a:pt x="50" y="517"/>
                      <a:pt x="32" y="517"/>
                    </a:cubicBezTo>
                    <a:cubicBezTo>
                      <a:pt x="14" y="517"/>
                      <a:pt x="0" y="531"/>
                      <a:pt x="0" y="549"/>
                    </a:cubicBezTo>
                    <a:cubicBezTo>
                      <a:pt x="0" y="581"/>
                      <a:pt x="0" y="581"/>
                      <a:pt x="0" y="581"/>
                    </a:cubicBezTo>
                    <a:cubicBezTo>
                      <a:pt x="0" y="598"/>
                      <a:pt x="14" y="613"/>
                      <a:pt x="32" y="613"/>
                    </a:cubicBezTo>
                    <a:close/>
                    <a:moveTo>
                      <a:pt x="32" y="773"/>
                    </a:moveTo>
                    <a:cubicBezTo>
                      <a:pt x="50" y="773"/>
                      <a:pt x="64" y="758"/>
                      <a:pt x="64" y="741"/>
                    </a:cubicBezTo>
                    <a:cubicBezTo>
                      <a:pt x="64" y="709"/>
                      <a:pt x="64" y="709"/>
                      <a:pt x="64" y="709"/>
                    </a:cubicBezTo>
                    <a:cubicBezTo>
                      <a:pt x="64" y="691"/>
                      <a:pt x="50" y="677"/>
                      <a:pt x="32" y="677"/>
                    </a:cubicBezTo>
                    <a:cubicBezTo>
                      <a:pt x="14" y="677"/>
                      <a:pt x="0" y="691"/>
                      <a:pt x="0" y="709"/>
                    </a:cubicBezTo>
                    <a:cubicBezTo>
                      <a:pt x="0" y="741"/>
                      <a:pt x="0" y="741"/>
                      <a:pt x="0" y="741"/>
                    </a:cubicBezTo>
                    <a:cubicBezTo>
                      <a:pt x="0" y="758"/>
                      <a:pt x="14" y="773"/>
                      <a:pt x="32" y="773"/>
                    </a:cubicBezTo>
                    <a:close/>
                    <a:moveTo>
                      <a:pt x="31" y="453"/>
                    </a:moveTo>
                    <a:cubicBezTo>
                      <a:pt x="32" y="453"/>
                      <a:pt x="32" y="453"/>
                      <a:pt x="32" y="453"/>
                    </a:cubicBezTo>
                    <a:cubicBezTo>
                      <a:pt x="49" y="453"/>
                      <a:pt x="64" y="439"/>
                      <a:pt x="64" y="421"/>
                    </a:cubicBezTo>
                    <a:cubicBezTo>
                      <a:pt x="64" y="413"/>
                      <a:pt x="65" y="404"/>
                      <a:pt x="67" y="396"/>
                    </a:cubicBezTo>
                    <a:cubicBezTo>
                      <a:pt x="71" y="379"/>
                      <a:pt x="60" y="362"/>
                      <a:pt x="43" y="358"/>
                    </a:cubicBezTo>
                    <a:cubicBezTo>
                      <a:pt x="26" y="354"/>
                      <a:pt x="9" y="365"/>
                      <a:pt x="5" y="382"/>
                    </a:cubicBezTo>
                    <a:cubicBezTo>
                      <a:pt x="2" y="394"/>
                      <a:pt x="0" y="407"/>
                      <a:pt x="0" y="420"/>
                    </a:cubicBezTo>
                    <a:cubicBezTo>
                      <a:pt x="0" y="438"/>
                      <a:pt x="14" y="452"/>
                      <a:pt x="31" y="453"/>
                    </a:cubicBezTo>
                    <a:close/>
                    <a:moveTo>
                      <a:pt x="32" y="1733"/>
                    </a:moveTo>
                    <a:cubicBezTo>
                      <a:pt x="50" y="1733"/>
                      <a:pt x="64" y="1718"/>
                      <a:pt x="64" y="1701"/>
                    </a:cubicBezTo>
                    <a:cubicBezTo>
                      <a:pt x="64" y="1669"/>
                      <a:pt x="64" y="1669"/>
                      <a:pt x="64" y="1669"/>
                    </a:cubicBezTo>
                    <a:cubicBezTo>
                      <a:pt x="64" y="1651"/>
                      <a:pt x="50" y="1637"/>
                      <a:pt x="32" y="1637"/>
                    </a:cubicBezTo>
                    <a:cubicBezTo>
                      <a:pt x="14" y="1637"/>
                      <a:pt x="0" y="1651"/>
                      <a:pt x="0" y="1669"/>
                    </a:cubicBezTo>
                    <a:cubicBezTo>
                      <a:pt x="0" y="1701"/>
                      <a:pt x="0" y="1701"/>
                      <a:pt x="0" y="1701"/>
                    </a:cubicBezTo>
                    <a:cubicBezTo>
                      <a:pt x="0" y="1718"/>
                      <a:pt x="14" y="1733"/>
                      <a:pt x="32" y="1733"/>
                    </a:cubicBezTo>
                    <a:close/>
                    <a:moveTo>
                      <a:pt x="32" y="933"/>
                    </a:moveTo>
                    <a:cubicBezTo>
                      <a:pt x="50" y="933"/>
                      <a:pt x="64" y="918"/>
                      <a:pt x="64" y="901"/>
                    </a:cubicBezTo>
                    <a:cubicBezTo>
                      <a:pt x="64" y="869"/>
                      <a:pt x="64" y="869"/>
                      <a:pt x="64" y="869"/>
                    </a:cubicBezTo>
                    <a:cubicBezTo>
                      <a:pt x="64" y="851"/>
                      <a:pt x="50" y="837"/>
                      <a:pt x="32" y="837"/>
                    </a:cubicBezTo>
                    <a:cubicBezTo>
                      <a:pt x="14" y="837"/>
                      <a:pt x="0" y="851"/>
                      <a:pt x="0" y="869"/>
                    </a:cubicBezTo>
                    <a:cubicBezTo>
                      <a:pt x="0" y="901"/>
                      <a:pt x="0" y="901"/>
                      <a:pt x="0" y="901"/>
                    </a:cubicBezTo>
                    <a:cubicBezTo>
                      <a:pt x="0" y="918"/>
                      <a:pt x="14" y="933"/>
                      <a:pt x="32" y="933"/>
                    </a:cubicBezTo>
                    <a:close/>
                    <a:moveTo>
                      <a:pt x="32" y="1893"/>
                    </a:moveTo>
                    <a:cubicBezTo>
                      <a:pt x="50" y="1893"/>
                      <a:pt x="64" y="1878"/>
                      <a:pt x="64" y="1861"/>
                    </a:cubicBezTo>
                    <a:cubicBezTo>
                      <a:pt x="64" y="1829"/>
                      <a:pt x="64" y="1829"/>
                      <a:pt x="64" y="1829"/>
                    </a:cubicBezTo>
                    <a:cubicBezTo>
                      <a:pt x="64" y="1811"/>
                      <a:pt x="50" y="1797"/>
                      <a:pt x="32" y="1797"/>
                    </a:cubicBezTo>
                    <a:cubicBezTo>
                      <a:pt x="14" y="1797"/>
                      <a:pt x="0" y="1811"/>
                      <a:pt x="0" y="1829"/>
                    </a:cubicBezTo>
                    <a:cubicBezTo>
                      <a:pt x="0" y="1861"/>
                      <a:pt x="0" y="1861"/>
                      <a:pt x="0" y="1861"/>
                    </a:cubicBezTo>
                    <a:cubicBezTo>
                      <a:pt x="0" y="1878"/>
                      <a:pt x="14" y="1893"/>
                      <a:pt x="32" y="1893"/>
                    </a:cubicBezTo>
                    <a:close/>
                    <a:moveTo>
                      <a:pt x="298" y="232"/>
                    </a:moveTo>
                    <a:cubicBezTo>
                      <a:pt x="266" y="232"/>
                      <a:pt x="266" y="232"/>
                      <a:pt x="266" y="232"/>
                    </a:cubicBezTo>
                    <a:cubicBezTo>
                      <a:pt x="248" y="232"/>
                      <a:pt x="234" y="246"/>
                      <a:pt x="234" y="264"/>
                    </a:cubicBezTo>
                    <a:cubicBezTo>
                      <a:pt x="234" y="281"/>
                      <a:pt x="248" y="296"/>
                      <a:pt x="266" y="296"/>
                    </a:cubicBezTo>
                    <a:cubicBezTo>
                      <a:pt x="298" y="296"/>
                      <a:pt x="298" y="296"/>
                      <a:pt x="298" y="296"/>
                    </a:cubicBezTo>
                    <a:cubicBezTo>
                      <a:pt x="315" y="296"/>
                      <a:pt x="330" y="281"/>
                      <a:pt x="330" y="264"/>
                    </a:cubicBezTo>
                    <a:cubicBezTo>
                      <a:pt x="330" y="246"/>
                      <a:pt x="315" y="232"/>
                      <a:pt x="298" y="232"/>
                    </a:cubicBezTo>
                    <a:close/>
                    <a:moveTo>
                      <a:pt x="444" y="2128"/>
                    </a:moveTo>
                    <a:cubicBezTo>
                      <a:pt x="412" y="2128"/>
                      <a:pt x="412" y="2128"/>
                      <a:pt x="412" y="2128"/>
                    </a:cubicBezTo>
                    <a:cubicBezTo>
                      <a:pt x="394" y="2128"/>
                      <a:pt x="380" y="2142"/>
                      <a:pt x="380" y="2160"/>
                    </a:cubicBezTo>
                    <a:cubicBezTo>
                      <a:pt x="380" y="2177"/>
                      <a:pt x="394" y="2192"/>
                      <a:pt x="412" y="2192"/>
                    </a:cubicBezTo>
                    <a:cubicBezTo>
                      <a:pt x="444" y="2192"/>
                      <a:pt x="444" y="2192"/>
                      <a:pt x="444" y="2192"/>
                    </a:cubicBezTo>
                    <a:cubicBezTo>
                      <a:pt x="461" y="2192"/>
                      <a:pt x="476" y="2177"/>
                      <a:pt x="476" y="2160"/>
                    </a:cubicBezTo>
                    <a:cubicBezTo>
                      <a:pt x="476" y="2142"/>
                      <a:pt x="461" y="2128"/>
                      <a:pt x="444" y="2128"/>
                    </a:cubicBezTo>
                    <a:close/>
                    <a:moveTo>
                      <a:pt x="284" y="2128"/>
                    </a:moveTo>
                    <a:cubicBezTo>
                      <a:pt x="252" y="2128"/>
                      <a:pt x="252" y="2128"/>
                      <a:pt x="252" y="2128"/>
                    </a:cubicBezTo>
                    <a:cubicBezTo>
                      <a:pt x="234" y="2128"/>
                      <a:pt x="220" y="2142"/>
                      <a:pt x="220" y="2160"/>
                    </a:cubicBezTo>
                    <a:cubicBezTo>
                      <a:pt x="220" y="2177"/>
                      <a:pt x="234" y="2192"/>
                      <a:pt x="252" y="2192"/>
                    </a:cubicBezTo>
                    <a:cubicBezTo>
                      <a:pt x="284" y="2192"/>
                      <a:pt x="284" y="2192"/>
                      <a:pt x="284" y="2192"/>
                    </a:cubicBezTo>
                    <a:cubicBezTo>
                      <a:pt x="301" y="2192"/>
                      <a:pt x="316" y="2177"/>
                      <a:pt x="316" y="2160"/>
                    </a:cubicBezTo>
                    <a:cubicBezTo>
                      <a:pt x="316" y="2142"/>
                      <a:pt x="301" y="2128"/>
                      <a:pt x="284" y="2128"/>
                    </a:cubicBezTo>
                    <a:close/>
                    <a:moveTo>
                      <a:pt x="128" y="245"/>
                    </a:moveTo>
                    <a:cubicBezTo>
                      <a:pt x="116" y="249"/>
                      <a:pt x="104" y="255"/>
                      <a:pt x="94" y="262"/>
                    </a:cubicBezTo>
                    <a:cubicBezTo>
                      <a:pt x="79" y="271"/>
                      <a:pt x="74" y="290"/>
                      <a:pt x="83" y="305"/>
                    </a:cubicBezTo>
                    <a:cubicBezTo>
                      <a:pt x="89" y="315"/>
                      <a:pt x="100" y="321"/>
                      <a:pt x="110" y="321"/>
                    </a:cubicBezTo>
                    <a:cubicBezTo>
                      <a:pt x="116" y="321"/>
                      <a:pt x="122" y="319"/>
                      <a:pt x="127" y="316"/>
                    </a:cubicBezTo>
                    <a:cubicBezTo>
                      <a:pt x="134" y="312"/>
                      <a:pt x="142" y="308"/>
                      <a:pt x="150" y="305"/>
                    </a:cubicBezTo>
                    <a:cubicBezTo>
                      <a:pt x="167" y="299"/>
                      <a:pt x="175" y="280"/>
                      <a:pt x="169" y="264"/>
                    </a:cubicBezTo>
                    <a:cubicBezTo>
                      <a:pt x="163" y="247"/>
                      <a:pt x="144" y="239"/>
                      <a:pt x="128" y="245"/>
                    </a:cubicBezTo>
                    <a:close/>
                    <a:moveTo>
                      <a:pt x="64" y="2000"/>
                    </a:moveTo>
                    <a:cubicBezTo>
                      <a:pt x="64" y="1989"/>
                      <a:pt x="64" y="1989"/>
                      <a:pt x="64" y="1989"/>
                    </a:cubicBezTo>
                    <a:cubicBezTo>
                      <a:pt x="64" y="1971"/>
                      <a:pt x="50" y="1957"/>
                      <a:pt x="32" y="1957"/>
                    </a:cubicBezTo>
                    <a:cubicBezTo>
                      <a:pt x="14" y="1957"/>
                      <a:pt x="0" y="1971"/>
                      <a:pt x="0" y="1989"/>
                    </a:cubicBezTo>
                    <a:cubicBezTo>
                      <a:pt x="0" y="2000"/>
                      <a:pt x="0" y="2000"/>
                      <a:pt x="0" y="2000"/>
                    </a:cubicBezTo>
                    <a:cubicBezTo>
                      <a:pt x="0" y="2008"/>
                      <a:pt x="1" y="2017"/>
                      <a:pt x="2" y="2025"/>
                    </a:cubicBezTo>
                    <a:cubicBezTo>
                      <a:pt x="4" y="2041"/>
                      <a:pt x="18" y="2053"/>
                      <a:pt x="34" y="2053"/>
                    </a:cubicBezTo>
                    <a:cubicBezTo>
                      <a:pt x="35" y="2053"/>
                      <a:pt x="36" y="2053"/>
                      <a:pt x="38" y="2052"/>
                    </a:cubicBezTo>
                    <a:cubicBezTo>
                      <a:pt x="56" y="2050"/>
                      <a:pt x="68" y="2034"/>
                      <a:pt x="65" y="2016"/>
                    </a:cubicBezTo>
                    <a:cubicBezTo>
                      <a:pt x="64" y="2011"/>
                      <a:pt x="64" y="2005"/>
                      <a:pt x="64" y="2000"/>
                    </a:cubicBezTo>
                    <a:close/>
                    <a:moveTo>
                      <a:pt x="140" y="2114"/>
                    </a:moveTo>
                    <a:cubicBezTo>
                      <a:pt x="132" y="2110"/>
                      <a:pt x="124" y="2106"/>
                      <a:pt x="117" y="2101"/>
                    </a:cubicBezTo>
                    <a:cubicBezTo>
                      <a:pt x="103" y="2091"/>
                      <a:pt x="83" y="2094"/>
                      <a:pt x="73" y="2108"/>
                    </a:cubicBezTo>
                    <a:cubicBezTo>
                      <a:pt x="62" y="2123"/>
                      <a:pt x="66" y="2143"/>
                      <a:pt x="80" y="2153"/>
                    </a:cubicBezTo>
                    <a:cubicBezTo>
                      <a:pt x="90" y="2161"/>
                      <a:pt x="101" y="2167"/>
                      <a:pt x="113" y="2172"/>
                    </a:cubicBezTo>
                    <a:cubicBezTo>
                      <a:pt x="117" y="2174"/>
                      <a:pt x="122" y="2175"/>
                      <a:pt x="126" y="2175"/>
                    </a:cubicBezTo>
                    <a:cubicBezTo>
                      <a:pt x="138" y="2175"/>
                      <a:pt x="150" y="2169"/>
                      <a:pt x="155" y="2157"/>
                    </a:cubicBezTo>
                    <a:cubicBezTo>
                      <a:pt x="163" y="2141"/>
                      <a:pt x="156" y="2121"/>
                      <a:pt x="140" y="2114"/>
                    </a:cubicBezTo>
                    <a:close/>
                    <a:moveTo>
                      <a:pt x="2160" y="200"/>
                    </a:moveTo>
                    <a:cubicBezTo>
                      <a:pt x="1767" y="200"/>
                      <a:pt x="1767" y="200"/>
                      <a:pt x="1767" y="200"/>
                    </a:cubicBezTo>
                    <a:cubicBezTo>
                      <a:pt x="1754" y="88"/>
                      <a:pt x="1659" y="0"/>
                      <a:pt x="1544" y="0"/>
                    </a:cubicBezTo>
                    <a:cubicBezTo>
                      <a:pt x="805" y="0"/>
                      <a:pt x="805" y="0"/>
                      <a:pt x="805" y="0"/>
                    </a:cubicBezTo>
                    <a:cubicBezTo>
                      <a:pt x="681" y="0"/>
                      <a:pt x="581" y="101"/>
                      <a:pt x="581" y="224"/>
                    </a:cubicBezTo>
                    <a:cubicBezTo>
                      <a:pt x="581" y="232"/>
                      <a:pt x="581" y="232"/>
                      <a:pt x="581" y="232"/>
                    </a:cubicBezTo>
                    <a:cubicBezTo>
                      <a:pt x="566" y="234"/>
                      <a:pt x="554" y="246"/>
                      <a:pt x="553" y="262"/>
                    </a:cubicBezTo>
                    <a:cubicBezTo>
                      <a:pt x="431" y="141"/>
                      <a:pt x="431" y="141"/>
                      <a:pt x="431" y="141"/>
                    </a:cubicBezTo>
                    <a:cubicBezTo>
                      <a:pt x="416" y="127"/>
                      <a:pt x="391" y="137"/>
                      <a:pt x="391" y="157"/>
                    </a:cubicBezTo>
                    <a:cubicBezTo>
                      <a:pt x="390" y="370"/>
                      <a:pt x="390" y="370"/>
                      <a:pt x="390" y="370"/>
                    </a:cubicBezTo>
                    <a:cubicBezTo>
                      <a:pt x="390" y="390"/>
                      <a:pt x="415" y="400"/>
                      <a:pt x="429" y="386"/>
                    </a:cubicBezTo>
                    <a:cubicBezTo>
                      <a:pt x="553" y="267"/>
                      <a:pt x="553" y="267"/>
                      <a:pt x="553" y="267"/>
                    </a:cubicBezTo>
                    <a:cubicBezTo>
                      <a:pt x="555" y="281"/>
                      <a:pt x="566" y="293"/>
                      <a:pt x="580" y="295"/>
                    </a:cubicBezTo>
                    <a:cubicBezTo>
                      <a:pt x="580" y="2128"/>
                      <a:pt x="580" y="2128"/>
                      <a:pt x="580" y="2128"/>
                    </a:cubicBezTo>
                    <a:cubicBezTo>
                      <a:pt x="571" y="2128"/>
                      <a:pt x="571" y="2128"/>
                      <a:pt x="571" y="2128"/>
                    </a:cubicBezTo>
                    <a:cubicBezTo>
                      <a:pt x="553" y="2128"/>
                      <a:pt x="539" y="2142"/>
                      <a:pt x="539" y="2160"/>
                    </a:cubicBezTo>
                    <a:cubicBezTo>
                      <a:pt x="539" y="2177"/>
                      <a:pt x="553" y="2192"/>
                      <a:pt x="571" y="2192"/>
                    </a:cubicBezTo>
                    <a:cubicBezTo>
                      <a:pt x="586" y="2192"/>
                      <a:pt x="586" y="2192"/>
                      <a:pt x="586" y="2192"/>
                    </a:cubicBezTo>
                    <a:cubicBezTo>
                      <a:pt x="610" y="2290"/>
                      <a:pt x="698" y="2364"/>
                      <a:pt x="804" y="2364"/>
                    </a:cubicBezTo>
                    <a:cubicBezTo>
                      <a:pt x="1543" y="2364"/>
                      <a:pt x="1543" y="2364"/>
                      <a:pt x="1543" y="2364"/>
                    </a:cubicBezTo>
                    <a:cubicBezTo>
                      <a:pt x="1637" y="2364"/>
                      <a:pt x="1718" y="2306"/>
                      <a:pt x="1751" y="2224"/>
                    </a:cubicBezTo>
                    <a:cubicBezTo>
                      <a:pt x="2159" y="2224"/>
                      <a:pt x="2159" y="2224"/>
                      <a:pt x="2159" y="2224"/>
                    </a:cubicBezTo>
                    <a:cubicBezTo>
                      <a:pt x="2288" y="2224"/>
                      <a:pt x="2393" y="2123"/>
                      <a:pt x="2393" y="2000"/>
                    </a:cubicBezTo>
                    <a:cubicBezTo>
                      <a:pt x="2393" y="424"/>
                      <a:pt x="2393" y="424"/>
                      <a:pt x="2393" y="424"/>
                    </a:cubicBezTo>
                    <a:cubicBezTo>
                      <a:pt x="2393" y="300"/>
                      <a:pt x="2289" y="200"/>
                      <a:pt x="2160" y="200"/>
                    </a:cubicBezTo>
                    <a:close/>
                    <a:moveTo>
                      <a:pt x="1640" y="2140"/>
                    </a:moveTo>
                    <a:cubicBezTo>
                      <a:pt x="1640" y="2193"/>
                      <a:pt x="1597" y="2236"/>
                      <a:pt x="1544" y="2236"/>
                    </a:cubicBezTo>
                    <a:cubicBezTo>
                      <a:pt x="805" y="2236"/>
                      <a:pt x="805" y="2236"/>
                      <a:pt x="805" y="2236"/>
                    </a:cubicBezTo>
                    <a:cubicBezTo>
                      <a:pt x="752" y="2236"/>
                      <a:pt x="709" y="2193"/>
                      <a:pt x="709" y="2140"/>
                    </a:cubicBezTo>
                    <a:cubicBezTo>
                      <a:pt x="709" y="225"/>
                      <a:pt x="709" y="225"/>
                      <a:pt x="709" y="225"/>
                    </a:cubicBezTo>
                    <a:cubicBezTo>
                      <a:pt x="709" y="172"/>
                      <a:pt x="752" y="129"/>
                      <a:pt x="805" y="129"/>
                    </a:cubicBezTo>
                    <a:cubicBezTo>
                      <a:pt x="1544" y="129"/>
                      <a:pt x="1544" y="129"/>
                      <a:pt x="1544" y="129"/>
                    </a:cubicBezTo>
                    <a:cubicBezTo>
                      <a:pt x="1597" y="129"/>
                      <a:pt x="1640" y="172"/>
                      <a:pt x="1640" y="225"/>
                    </a:cubicBezTo>
                    <a:lnTo>
                      <a:pt x="1640" y="2140"/>
                    </a:lnTo>
                    <a:close/>
                    <a:moveTo>
                      <a:pt x="2265" y="2000"/>
                    </a:moveTo>
                    <a:cubicBezTo>
                      <a:pt x="2265" y="2052"/>
                      <a:pt x="2218" y="2096"/>
                      <a:pt x="2160" y="2096"/>
                    </a:cubicBezTo>
                    <a:cubicBezTo>
                      <a:pt x="1768" y="2096"/>
                      <a:pt x="1768" y="2096"/>
                      <a:pt x="1768" y="2096"/>
                    </a:cubicBezTo>
                    <a:cubicBezTo>
                      <a:pt x="1768" y="328"/>
                      <a:pt x="1768" y="328"/>
                      <a:pt x="1768" y="328"/>
                    </a:cubicBezTo>
                    <a:cubicBezTo>
                      <a:pt x="2160" y="328"/>
                      <a:pt x="2160" y="328"/>
                      <a:pt x="2160" y="328"/>
                    </a:cubicBezTo>
                    <a:cubicBezTo>
                      <a:pt x="2218" y="328"/>
                      <a:pt x="2266" y="371"/>
                      <a:pt x="2266" y="424"/>
                    </a:cubicBezTo>
                    <a:cubicBezTo>
                      <a:pt x="2266" y="2000"/>
                      <a:pt x="2266" y="2000"/>
                      <a:pt x="2266" y="2000"/>
                    </a:cubicBezTo>
                    <a:lnTo>
                      <a:pt x="2265" y="2000"/>
                    </a:lnTo>
                    <a:close/>
                    <a:moveTo>
                      <a:pt x="2265" y="2000"/>
                    </a:moveTo>
                    <a:cubicBezTo>
                      <a:pt x="2265" y="2000"/>
                      <a:pt x="2265" y="2000"/>
                      <a:pt x="2265" y="200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6" name="Freeform 12"/>
              <p:cNvSpPr>
                <a:spLocks/>
              </p:cNvSpPr>
              <p:nvPr/>
            </p:nvSpPr>
            <p:spPr bwMode="auto">
              <a:xfrm>
                <a:off x="1481953" y="1508977"/>
                <a:ext cx="94044" cy="300939"/>
              </a:xfrm>
              <a:custGeom>
                <a:avLst/>
                <a:gdLst>
                  <a:gd name="T0" fmla="*/ 105 w 307"/>
                  <a:gd name="T1" fmla="*/ 987 h 987"/>
                  <a:gd name="T2" fmla="*/ 32 w 307"/>
                  <a:gd name="T3" fmla="*/ 987 h 987"/>
                  <a:gd name="T4" fmla="*/ 0 w 307"/>
                  <a:gd name="T5" fmla="*/ 955 h 987"/>
                  <a:gd name="T6" fmla="*/ 32 w 307"/>
                  <a:gd name="T7" fmla="*/ 923 h 987"/>
                  <a:gd name="T8" fmla="*/ 105 w 307"/>
                  <a:gd name="T9" fmla="*/ 923 h 987"/>
                  <a:gd name="T10" fmla="*/ 243 w 307"/>
                  <a:gd name="T11" fmla="*/ 795 h 987"/>
                  <a:gd name="T12" fmla="*/ 243 w 307"/>
                  <a:gd name="T13" fmla="*/ 32 h 987"/>
                  <a:gd name="T14" fmla="*/ 275 w 307"/>
                  <a:gd name="T15" fmla="*/ 0 h 987"/>
                  <a:gd name="T16" fmla="*/ 307 w 307"/>
                  <a:gd name="T17" fmla="*/ 32 h 987"/>
                  <a:gd name="T18" fmla="*/ 307 w 307"/>
                  <a:gd name="T19" fmla="*/ 795 h 987"/>
                  <a:gd name="T20" fmla="*/ 105 w 307"/>
                  <a:gd name="T21" fmla="*/ 987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7" h="987">
                    <a:moveTo>
                      <a:pt x="105" y="987"/>
                    </a:moveTo>
                    <a:cubicBezTo>
                      <a:pt x="32" y="987"/>
                      <a:pt x="32" y="987"/>
                      <a:pt x="32" y="987"/>
                    </a:cubicBezTo>
                    <a:cubicBezTo>
                      <a:pt x="14" y="987"/>
                      <a:pt x="0" y="972"/>
                      <a:pt x="0" y="955"/>
                    </a:cubicBezTo>
                    <a:cubicBezTo>
                      <a:pt x="0" y="937"/>
                      <a:pt x="14" y="923"/>
                      <a:pt x="32" y="923"/>
                    </a:cubicBezTo>
                    <a:cubicBezTo>
                      <a:pt x="105" y="923"/>
                      <a:pt x="105" y="923"/>
                      <a:pt x="105" y="923"/>
                    </a:cubicBezTo>
                    <a:cubicBezTo>
                      <a:pt x="181" y="923"/>
                      <a:pt x="243" y="865"/>
                      <a:pt x="243" y="795"/>
                    </a:cubicBezTo>
                    <a:cubicBezTo>
                      <a:pt x="243" y="32"/>
                      <a:pt x="243" y="32"/>
                      <a:pt x="243" y="32"/>
                    </a:cubicBezTo>
                    <a:cubicBezTo>
                      <a:pt x="243" y="15"/>
                      <a:pt x="257" y="0"/>
                      <a:pt x="275" y="0"/>
                    </a:cubicBezTo>
                    <a:cubicBezTo>
                      <a:pt x="292" y="0"/>
                      <a:pt x="307" y="15"/>
                      <a:pt x="307" y="32"/>
                    </a:cubicBezTo>
                    <a:cubicBezTo>
                      <a:pt x="307" y="795"/>
                      <a:pt x="307" y="795"/>
                      <a:pt x="307" y="795"/>
                    </a:cubicBezTo>
                    <a:cubicBezTo>
                      <a:pt x="307" y="900"/>
                      <a:pt x="216" y="987"/>
                      <a:pt x="105" y="987"/>
                    </a:cubicBezTo>
                    <a:close/>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7" name="Line 13"/>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8" name="Line 14"/>
              <p:cNvSpPr>
                <a:spLocks noChangeShapeType="1"/>
              </p:cNvSpPr>
              <p:nvPr/>
            </p:nvSpPr>
            <p:spPr bwMode="auto">
              <a:xfrm>
                <a:off x="1515807" y="1809916"/>
                <a:ext cx="0" cy="0"/>
              </a:xfrm>
              <a:prstGeom prst="lin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79" name="Freeform 15"/>
              <p:cNvSpPr>
                <a:spLocks noEditPoints="1"/>
              </p:cNvSpPr>
              <p:nvPr/>
            </p:nvSpPr>
            <p:spPr bwMode="auto">
              <a:xfrm>
                <a:off x="1192298" y="1332174"/>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4"/>
                      <a:pt x="15" y="0"/>
                      <a:pt x="32" y="0"/>
                    </a:cubicBezTo>
                    <a:cubicBezTo>
                      <a:pt x="491" y="0"/>
                      <a:pt x="491" y="0"/>
                      <a:pt x="491" y="0"/>
                    </a:cubicBezTo>
                    <a:cubicBezTo>
                      <a:pt x="508" y="0"/>
                      <a:pt x="523" y="14"/>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80" name="Freeform 16"/>
              <p:cNvSpPr>
                <a:spLocks noEditPoints="1"/>
              </p:cNvSpPr>
              <p:nvPr/>
            </p:nvSpPr>
            <p:spPr bwMode="auto">
              <a:xfrm>
                <a:off x="1192298" y="1396125"/>
                <a:ext cx="157993" cy="1881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50"/>
                      <a:pt x="0" y="32"/>
                    </a:cubicBezTo>
                    <a:cubicBezTo>
                      <a:pt x="0" y="15"/>
                      <a:pt x="15" y="0"/>
                      <a:pt x="32" y="0"/>
                    </a:cubicBezTo>
                    <a:cubicBezTo>
                      <a:pt x="491" y="0"/>
                      <a:pt x="491" y="0"/>
                      <a:pt x="491" y="0"/>
                    </a:cubicBezTo>
                    <a:cubicBezTo>
                      <a:pt x="508" y="0"/>
                      <a:pt x="523" y="15"/>
                      <a:pt x="523" y="32"/>
                    </a:cubicBezTo>
                    <a:cubicBezTo>
                      <a:pt x="523" y="50"/>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81" name="Freeform 17"/>
              <p:cNvSpPr>
                <a:spLocks noEditPoints="1"/>
              </p:cNvSpPr>
              <p:nvPr/>
            </p:nvSpPr>
            <p:spPr bwMode="auto">
              <a:xfrm>
                <a:off x="1192298" y="1456313"/>
                <a:ext cx="157993" cy="22570"/>
              </a:xfrm>
              <a:custGeom>
                <a:avLst/>
                <a:gdLst>
                  <a:gd name="T0" fmla="*/ 491 w 523"/>
                  <a:gd name="T1" fmla="*/ 64 h 64"/>
                  <a:gd name="T2" fmla="*/ 32 w 523"/>
                  <a:gd name="T3" fmla="*/ 64 h 64"/>
                  <a:gd name="T4" fmla="*/ 0 w 523"/>
                  <a:gd name="T5" fmla="*/ 32 h 64"/>
                  <a:gd name="T6" fmla="*/ 32 w 523"/>
                  <a:gd name="T7" fmla="*/ 0 h 64"/>
                  <a:gd name="T8" fmla="*/ 491 w 523"/>
                  <a:gd name="T9" fmla="*/ 0 h 64"/>
                  <a:gd name="T10" fmla="*/ 523 w 523"/>
                  <a:gd name="T11" fmla="*/ 32 h 64"/>
                  <a:gd name="T12" fmla="*/ 491 w 523"/>
                  <a:gd name="T13" fmla="*/ 64 h 64"/>
                  <a:gd name="T14" fmla="*/ 491 w 523"/>
                  <a:gd name="T15" fmla="*/ 64 h 64"/>
                  <a:gd name="T16" fmla="*/ 491 w 523"/>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3" h="64">
                    <a:moveTo>
                      <a:pt x="491" y="64"/>
                    </a:moveTo>
                    <a:cubicBezTo>
                      <a:pt x="32" y="64"/>
                      <a:pt x="32" y="64"/>
                      <a:pt x="32" y="64"/>
                    </a:cubicBezTo>
                    <a:cubicBezTo>
                      <a:pt x="15" y="64"/>
                      <a:pt x="0" y="49"/>
                      <a:pt x="0" y="32"/>
                    </a:cubicBezTo>
                    <a:cubicBezTo>
                      <a:pt x="0" y="14"/>
                      <a:pt x="15" y="0"/>
                      <a:pt x="32" y="0"/>
                    </a:cubicBezTo>
                    <a:cubicBezTo>
                      <a:pt x="491" y="0"/>
                      <a:pt x="491" y="0"/>
                      <a:pt x="491" y="0"/>
                    </a:cubicBezTo>
                    <a:cubicBezTo>
                      <a:pt x="508" y="0"/>
                      <a:pt x="523" y="14"/>
                      <a:pt x="523" y="32"/>
                    </a:cubicBezTo>
                    <a:cubicBezTo>
                      <a:pt x="523" y="49"/>
                      <a:pt x="508" y="64"/>
                      <a:pt x="491" y="64"/>
                    </a:cubicBezTo>
                    <a:close/>
                    <a:moveTo>
                      <a:pt x="491" y="64"/>
                    </a:moveTo>
                    <a:cubicBezTo>
                      <a:pt x="491" y="64"/>
                      <a:pt x="491" y="64"/>
                      <a:pt x="491" y="64"/>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sp>
            <p:nvSpPr>
              <p:cNvPr id="482" name="Freeform 18"/>
              <p:cNvSpPr>
                <a:spLocks noEditPoints="1"/>
              </p:cNvSpPr>
              <p:nvPr/>
            </p:nvSpPr>
            <p:spPr bwMode="auto">
              <a:xfrm>
                <a:off x="1184775" y="1603019"/>
                <a:ext cx="176803" cy="176803"/>
              </a:xfrm>
              <a:custGeom>
                <a:avLst/>
                <a:gdLst>
                  <a:gd name="T0" fmla="*/ 292 w 584"/>
                  <a:gd name="T1" fmla="*/ 0 h 584"/>
                  <a:gd name="T2" fmla="*/ 0 w 584"/>
                  <a:gd name="T3" fmla="*/ 292 h 584"/>
                  <a:gd name="T4" fmla="*/ 292 w 584"/>
                  <a:gd name="T5" fmla="*/ 584 h 584"/>
                  <a:gd name="T6" fmla="*/ 584 w 584"/>
                  <a:gd name="T7" fmla="*/ 292 h 584"/>
                  <a:gd name="T8" fmla="*/ 292 w 584"/>
                  <a:gd name="T9" fmla="*/ 0 h 584"/>
                  <a:gd name="T10" fmla="*/ 292 w 584"/>
                  <a:gd name="T11" fmla="*/ 520 h 584"/>
                  <a:gd name="T12" fmla="*/ 64 w 584"/>
                  <a:gd name="T13" fmla="*/ 292 h 584"/>
                  <a:gd name="T14" fmla="*/ 292 w 584"/>
                  <a:gd name="T15" fmla="*/ 64 h 584"/>
                  <a:gd name="T16" fmla="*/ 520 w 584"/>
                  <a:gd name="T17" fmla="*/ 292 h 584"/>
                  <a:gd name="T18" fmla="*/ 292 w 584"/>
                  <a:gd name="T19" fmla="*/ 520 h 584"/>
                  <a:gd name="T20" fmla="*/ 292 w 584"/>
                  <a:gd name="T21" fmla="*/ 520 h 584"/>
                  <a:gd name="T22" fmla="*/ 292 w 584"/>
                  <a:gd name="T23" fmla="*/ 520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4" h="584">
                    <a:moveTo>
                      <a:pt x="292" y="0"/>
                    </a:moveTo>
                    <a:cubicBezTo>
                      <a:pt x="130" y="0"/>
                      <a:pt x="0" y="131"/>
                      <a:pt x="0" y="292"/>
                    </a:cubicBezTo>
                    <a:cubicBezTo>
                      <a:pt x="0" y="453"/>
                      <a:pt x="131" y="584"/>
                      <a:pt x="292" y="584"/>
                    </a:cubicBezTo>
                    <a:cubicBezTo>
                      <a:pt x="453" y="584"/>
                      <a:pt x="584" y="453"/>
                      <a:pt x="584" y="292"/>
                    </a:cubicBezTo>
                    <a:cubicBezTo>
                      <a:pt x="584" y="131"/>
                      <a:pt x="453" y="0"/>
                      <a:pt x="292" y="0"/>
                    </a:cubicBezTo>
                    <a:close/>
                    <a:moveTo>
                      <a:pt x="292" y="520"/>
                    </a:moveTo>
                    <a:cubicBezTo>
                      <a:pt x="166" y="520"/>
                      <a:pt x="64" y="418"/>
                      <a:pt x="64" y="292"/>
                    </a:cubicBezTo>
                    <a:cubicBezTo>
                      <a:pt x="64" y="166"/>
                      <a:pt x="166" y="64"/>
                      <a:pt x="292" y="64"/>
                    </a:cubicBezTo>
                    <a:cubicBezTo>
                      <a:pt x="417" y="64"/>
                      <a:pt x="520" y="166"/>
                      <a:pt x="520" y="292"/>
                    </a:cubicBezTo>
                    <a:cubicBezTo>
                      <a:pt x="520" y="418"/>
                      <a:pt x="417" y="520"/>
                      <a:pt x="292" y="520"/>
                    </a:cubicBezTo>
                    <a:close/>
                    <a:moveTo>
                      <a:pt x="292" y="520"/>
                    </a:moveTo>
                    <a:cubicBezTo>
                      <a:pt x="292" y="520"/>
                      <a:pt x="292" y="520"/>
                      <a:pt x="292" y="520"/>
                    </a:cubicBezTo>
                  </a:path>
                </a:pathLst>
              </a:custGeom>
              <a:grpFill/>
              <a:ln>
                <a:noFill/>
              </a:ln>
              <a:extLst/>
            </p:spPr>
            <p:txBody>
              <a:bodyPr/>
              <a:lstStyle/>
              <a:p>
                <a:pPr eaLnBrk="1" fontAlgn="auto" hangingPunct="1">
                  <a:spcBef>
                    <a:spcPts val="0"/>
                  </a:spcBef>
                  <a:spcAft>
                    <a:spcPts val="0"/>
                  </a:spcAft>
                  <a:defRPr/>
                </a:pPr>
                <a:endParaRPr lang="zh-CN" altLang="en-US">
                  <a:solidFill>
                    <a:prstClr val="black"/>
                  </a:solidFill>
                  <a:latin typeface="Calibri"/>
                  <a:cs typeface="+mn-cs"/>
                </a:endParaRPr>
              </a:p>
            </p:txBody>
          </p:sp>
        </p:grpSp>
        <p:pic>
          <p:nvPicPr>
            <p:cNvPr id="453"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7504" y="3046524"/>
              <a:ext cx="757237" cy="37443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54" name="Freeform 35"/>
            <p:cNvSpPr>
              <a:spLocks noEditPoints="1"/>
            </p:cNvSpPr>
            <p:nvPr/>
          </p:nvSpPr>
          <p:spPr bwMode="auto">
            <a:xfrm>
              <a:off x="7160819" y="3801313"/>
              <a:ext cx="814387" cy="811213"/>
            </a:xfrm>
            <a:custGeom>
              <a:avLst/>
              <a:gdLst>
                <a:gd name="T0" fmla="*/ 2147483646 w 400"/>
                <a:gd name="T1" fmla="*/ 0 h 400"/>
                <a:gd name="T2" fmla="*/ 0 w 400"/>
                <a:gd name="T3" fmla="*/ 2147483646 h 400"/>
                <a:gd name="T4" fmla="*/ 2147483646 w 400"/>
                <a:gd name="T5" fmla="*/ 2147483646 h 400"/>
                <a:gd name="T6" fmla="*/ 2147483646 w 400"/>
                <a:gd name="T7" fmla="*/ 2147483646 h 400"/>
                <a:gd name="T8" fmla="*/ 2147483646 w 400"/>
                <a:gd name="T9" fmla="*/ 2147483646 h 400"/>
                <a:gd name="T10" fmla="*/ 2147483646 w 400"/>
                <a:gd name="T11" fmla="*/ 0 h 400"/>
                <a:gd name="T12" fmla="*/ 2147483646 w 400"/>
                <a:gd name="T13" fmla="*/ 0 h 400"/>
                <a:gd name="T14" fmla="*/ 2147483646 w 400"/>
                <a:gd name="T15" fmla="*/ 2147483646 h 400"/>
                <a:gd name="T16" fmla="*/ 2147483646 w 400"/>
                <a:gd name="T17" fmla="*/ 2147483646 h 400"/>
                <a:gd name="T18" fmla="*/ 2147483646 w 400"/>
                <a:gd name="T19" fmla="*/ 2147483646 h 400"/>
                <a:gd name="T20" fmla="*/ 2147483646 w 400"/>
                <a:gd name="T21" fmla="*/ 2147483646 h 400"/>
                <a:gd name="T22" fmla="*/ 2147483646 w 400"/>
                <a:gd name="T23" fmla="*/ 2147483646 h 400"/>
                <a:gd name="T24" fmla="*/ 2147483646 w 400"/>
                <a:gd name="T25" fmla="*/ 2147483646 h 400"/>
                <a:gd name="T26" fmla="*/ 2147483646 w 400"/>
                <a:gd name="T27" fmla="*/ 2147483646 h 400"/>
                <a:gd name="T28" fmla="*/ 2147483646 w 400"/>
                <a:gd name="T29" fmla="*/ 2147483646 h 400"/>
                <a:gd name="T30" fmla="*/ 2147483646 w 400"/>
                <a:gd name="T31" fmla="*/ 2147483646 h 400"/>
                <a:gd name="T32" fmla="*/ 2147483646 w 400"/>
                <a:gd name="T33" fmla="*/ 2147483646 h 400"/>
                <a:gd name="T34" fmla="*/ 2147483646 w 400"/>
                <a:gd name="T35" fmla="*/ 2147483646 h 400"/>
                <a:gd name="T36" fmla="*/ 2147483646 w 400"/>
                <a:gd name="T37" fmla="*/ 2147483646 h 400"/>
                <a:gd name="T38" fmla="*/ 2147483646 w 400"/>
                <a:gd name="T39" fmla="*/ 2147483646 h 400"/>
                <a:gd name="T40" fmla="*/ 2147483646 w 400"/>
                <a:gd name="T41" fmla="*/ 2147483646 h 400"/>
                <a:gd name="T42" fmla="*/ 2147483646 w 400"/>
                <a:gd name="T43" fmla="*/ 2147483646 h 400"/>
                <a:gd name="T44" fmla="*/ 2147483646 w 400"/>
                <a:gd name="T45" fmla="*/ 2147483646 h 400"/>
                <a:gd name="T46" fmla="*/ 2147483646 w 400"/>
                <a:gd name="T47" fmla="*/ 2147483646 h 400"/>
                <a:gd name="T48" fmla="*/ 2147483646 w 400"/>
                <a:gd name="T49" fmla="*/ 2147483646 h 400"/>
                <a:gd name="T50" fmla="*/ 2147483646 w 400"/>
                <a:gd name="T51" fmla="*/ 2147483646 h 400"/>
                <a:gd name="T52" fmla="*/ 2147483646 w 400"/>
                <a:gd name="T53" fmla="*/ 2147483646 h 400"/>
                <a:gd name="T54" fmla="*/ 2147483646 w 400"/>
                <a:gd name="T55" fmla="*/ 2147483646 h 400"/>
                <a:gd name="T56" fmla="*/ 2147483646 w 400"/>
                <a:gd name="T57" fmla="*/ 2147483646 h 400"/>
                <a:gd name="T58" fmla="*/ 2147483646 w 400"/>
                <a:gd name="T59" fmla="*/ 2147483646 h 400"/>
                <a:gd name="T60" fmla="*/ 2147483646 w 400"/>
                <a:gd name="T61" fmla="*/ 2147483646 h 400"/>
                <a:gd name="T62" fmla="*/ 2147483646 w 400"/>
                <a:gd name="T63" fmla="*/ 2147483646 h 400"/>
                <a:gd name="T64" fmla="*/ 2147483646 w 400"/>
                <a:gd name="T65" fmla="*/ 2147483646 h 400"/>
                <a:gd name="T66" fmla="*/ 2147483646 w 400"/>
                <a:gd name="T67" fmla="*/ 2147483646 h 400"/>
                <a:gd name="T68" fmla="*/ 2147483646 w 400"/>
                <a:gd name="T69" fmla="*/ 2147483646 h 400"/>
                <a:gd name="T70" fmla="*/ 2147483646 w 400"/>
                <a:gd name="T71" fmla="*/ 2147483646 h 400"/>
                <a:gd name="T72" fmla="*/ 2147483646 w 400"/>
                <a:gd name="T73" fmla="*/ 2147483646 h 400"/>
                <a:gd name="T74" fmla="*/ 2147483646 w 400"/>
                <a:gd name="T75" fmla="*/ 2147483646 h 400"/>
                <a:gd name="T76" fmla="*/ 2147483646 w 400"/>
                <a:gd name="T77" fmla="*/ 2147483646 h 4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00" h="400">
                  <a:moveTo>
                    <a:pt x="200" y="0"/>
                  </a:moveTo>
                  <a:cubicBezTo>
                    <a:pt x="90" y="0"/>
                    <a:pt x="0" y="89"/>
                    <a:pt x="0" y="200"/>
                  </a:cubicBezTo>
                  <a:cubicBezTo>
                    <a:pt x="0" y="310"/>
                    <a:pt x="90" y="400"/>
                    <a:pt x="200" y="400"/>
                  </a:cubicBezTo>
                  <a:cubicBezTo>
                    <a:pt x="310" y="400"/>
                    <a:pt x="400" y="310"/>
                    <a:pt x="400" y="200"/>
                  </a:cubicBezTo>
                  <a:cubicBezTo>
                    <a:pt x="400" y="200"/>
                    <a:pt x="400" y="200"/>
                    <a:pt x="400" y="200"/>
                  </a:cubicBezTo>
                  <a:cubicBezTo>
                    <a:pt x="400" y="90"/>
                    <a:pt x="311" y="0"/>
                    <a:pt x="200" y="0"/>
                  </a:cubicBezTo>
                  <a:cubicBezTo>
                    <a:pt x="200" y="0"/>
                    <a:pt x="200" y="0"/>
                    <a:pt x="200" y="0"/>
                  </a:cubicBezTo>
                  <a:close/>
                  <a:moveTo>
                    <a:pt x="185" y="119"/>
                  </a:moveTo>
                  <a:cubicBezTo>
                    <a:pt x="185" y="25"/>
                    <a:pt x="185" y="25"/>
                    <a:pt x="185" y="25"/>
                  </a:cubicBezTo>
                  <a:cubicBezTo>
                    <a:pt x="215" y="25"/>
                    <a:pt x="215" y="25"/>
                    <a:pt x="215" y="25"/>
                  </a:cubicBezTo>
                  <a:cubicBezTo>
                    <a:pt x="215" y="119"/>
                    <a:pt x="215" y="119"/>
                    <a:pt x="215" y="119"/>
                  </a:cubicBezTo>
                  <a:cubicBezTo>
                    <a:pt x="233" y="119"/>
                    <a:pt x="233" y="119"/>
                    <a:pt x="233" y="119"/>
                  </a:cubicBezTo>
                  <a:cubicBezTo>
                    <a:pt x="200" y="177"/>
                    <a:pt x="200" y="177"/>
                    <a:pt x="200" y="177"/>
                  </a:cubicBezTo>
                  <a:cubicBezTo>
                    <a:pt x="167" y="119"/>
                    <a:pt x="167" y="119"/>
                    <a:pt x="167" y="119"/>
                  </a:cubicBezTo>
                  <a:lnTo>
                    <a:pt x="185" y="119"/>
                  </a:lnTo>
                  <a:close/>
                  <a:moveTo>
                    <a:pt x="82" y="233"/>
                  </a:moveTo>
                  <a:cubicBezTo>
                    <a:pt x="25" y="200"/>
                    <a:pt x="25" y="200"/>
                    <a:pt x="25" y="200"/>
                  </a:cubicBezTo>
                  <a:cubicBezTo>
                    <a:pt x="82" y="167"/>
                    <a:pt x="82" y="167"/>
                    <a:pt x="82" y="167"/>
                  </a:cubicBezTo>
                  <a:cubicBezTo>
                    <a:pt x="82" y="185"/>
                    <a:pt x="82" y="185"/>
                    <a:pt x="82" y="185"/>
                  </a:cubicBezTo>
                  <a:cubicBezTo>
                    <a:pt x="177" y="185"/>
                    <a:pt x="177" y="185"/>
                    <a:pt x="177" y="185"/>
                  </a:cubicBezTo>
                  <a:cubicBezTo>
                    <a:pt x="177" y="215"/>
                    <a:pt x="177" y="215"/>
                    <a:pt x="177" y="215"/>
                  </a:cubicBezTo>
                  <a:cubicBezTo>
                    <a:pt x="82" y="215"/>
                    <a:pt x="82" y="215"/>
                    <a:pt x="82" y="215"/>
                  </a:cubicBezTo>
                  <a:lnTo>
                    <a:pt x="82" y="233"/>
                  </a:lnTo>
                  <a:close/>
                  <a:moveTo>
                    <a:pt x="215" y="281"/>
                  </a:moveTo>
                  <a:cubicBezTo>
                    <a:pt x="215" y="375"/>
                    <a:pt x="215" y="375"/>
                    <a:pt x="215" y="375"/>
                  </a:cubicBezTo>
                  <a:cubicBezTo>
                    <a:pt x="185" y="375"/>
                    <a:pt x="185" y="375"/>
                    <a:pt x="185" y="375"/>
                  </a:cubicBezTo>
                  <a:cubicBezTo>
                    <a:pt x="185" y="281"/>
                    <a:pt x="185" y="281"/>
                    <a:pt x="185" y="281"/>
                  </a:cubicBezTo>
                  <a:cubicBezTo>
                    <a:pt x="167" y="281"/>
                    <a:pt x="167" y="281"/>
                    <a:pt x="167" y="281"/>
                  </a:cubicBezTo>
                  <a:cubicBezTo>
                    <a:pt x="200" y="223"/>
                    <a:pt x="200" y="223"/>
                    <a:pt x="200" y="223"/>
                  </a:cubicBezTo>
                  <a:cubicBezTo>
                    <a:pt x="233" y="281"/>
                    <a:pt x="233" y="281"/>
                    <a:pt x="233" y="281"/>
                  </a:cubicBezTo>
                  <a:lnTo>
                    <a:pt x="215" y="281"/>
                  </a:lnTo>
                  <a:close/>
                  <a:moveTo>
                    <a:pt x="317" y="233"/>
                  </a:moveTo>
                  <a:cubicBezTo>
                    <a:pt x="317" y="215"/>
                    <a:pt x="317" y="215"/>
                    <a:pt x="317" y="215"/>
                  </a:cubicBezTo>
                  <a:cubicBezTo>
                    <a:pt x="223" y="215"/>
                    <a:pt x="223" y="215"/>
                    <a:pt x="223" y="215"/>
                  </a:cubicBezTo>
                  <a:cubicBezTo>
                    <a:pt x="223" y="185"/>
                    <a:pt x="223" y="185"/>
                    <a:pt x="223" y="185"/>
                  </a:cubicBezTo>
                  <a:cubicBezTo>
                    <a:pt x="317" y="185"/>
                    <a:pt x="317" y="185"/>
                    <a:pt x="317" y="185"/>
                  </a:cubicBezTo>
                  <a:cubicBezTo>
                    <a:pt x="317" y="167"/>
                    <a:pt x="317" y="167"/>
                    <a:pt x="317" y="167"/>
                  </a:cubicBezTo>
                  <a:cubicBezTo>
                    <a:pt x="375" y="200"/>
                    <a:pt x="375" y="200"/>
                    <a:pt x="375" y="200"/>
                  </a:cubicBezTo>
                  <a:lnTo>
                    <a:pt x="317" y="233"/>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cxnSp>
          <p:nvCxnSpPr>
            <p:cNvPr id="455" name="直接连接符 454"/>
            <p:cNvCxnSpPr/>
            <p:nvPr/>
          </p:nvCxnSpPr>
          <p:spPr>
            <a:xfrm>
              <a:off x="6376829" y="3594533"/>
              <a:ext cx="863184" cy="381840"/>
            </a:xfrm>
            <a:prstGeom prst="line">
              <a:avLst/>
            </a:prstGeom>
          </p:spPr>
          <p:style>
            <a:lnRef idx="1">
              <a:schemeClr val="dk1"/>
            </a:lnRef>
            <a:fillRef idx="0">
              <a:schemeClr val="dk1"/>
            </a:fillRef>
            <a:effectRef idx="0">
              <a:schemeClr val="dk1"/>
            </a:effectRef>
            <a:fontRef idx="minor">
              <a:schemeClr val="tx1"/>
            </a:fontRef>
          </p:style>
        </p:cxnSp>
        <p:cxnSp>
          <p:nvCxnSpPr>
            <p:cNvPr id="456" name="直接连接符 455"/>
            <p:cNvCxnSpPr/>
            <p:nvPr/>
          </p:nvCxnSpPr>
          <p:spPr>
            <a:xfrm flipV="1">
              <a:off x="6376829" y="4279677"/>
              <a:ext cx="783720" cy="30627"/>
            </a:xfrm>
            <a:prstGeom prst="line">
              <a:avLst/>
            </a:prstGeom>
          </p:spPr>
          <p:style>
            <a:lnRef idx="1">
              <a:schemeClr val="dk1"/>
            </a:lnRef>
            <a:fillRef idx="0">
              <a:schemeClr val="dk1"/>
            </a:fillRef>
            <a:effectRef idx="0">
              <a:schemeClr val="dk1"/>
            </a:effectRef>
            <a:fontRef idx="minor">
              <a:schemeClr val="tx1"/>
            </a:fontRef>
          </p:style>
        </p:cxnSp>
        <p:cxnSp>
          <p:nvCxnSpPr>
            <p:cNvPr id="457" name="直接连接符 456"/>
            <p:cNvCxnSpPr/>
            <p:nvPr/>
          </p:nvCxnSpPr>
          <p:spPr>
            <a:xfrm flipV="1">
              <a:off x="6443583" y="4481909"/>
              <a:ext cx="817598" cy="521947"/>
            </a:xfrm>
            <a:prstGeom prst="line">
              <a:avLst/>
            </a:prstGeom>
          </p:spPr>
          <p:style>
            <a:lnRef idx="1">
              <a:schemeClr val="dk1"/>
            </a:lnRef>
            <a:fillRef idx="0">
              <a:schemeClr val="dk1"/>
            </a:fillRef>
            <a:effectRef idx="0">
              <a:schemeClr val="dk1"/>
            </a:effectRef>
            <a:fontRef idx="minor">
              <a:schemeClr val="tx1"/>
            </a:fontRef>
          </p:style>
        </p:cxnSp>
        <p:cxnSp>
          <p:nvCxnSpPr>
            <p:cNvPr id="458" name="直接连接符 457"/>
            <p:cNvCxnSpPr/>
            <p:nvPr/>
          </p:nvCxnSpPr>
          <p:spPr>
            <a:xfrm flipH="1">
              <a:off x="7880350" y="3517227"/>
              <a:ext cx="818508" cy="432501"/>
            </a:xfrm>
            <a:prstGeom prst="line">
              <a:avLst/>
            </a:prstGeom>
          </p:spPr>
          <p:style>
            <a:lnRef idx="1">
              <a:schemeClr val="dk1"/>
            </a:lnRef>
            <a:fillRef idx="0">
              <a:schemeClr val="dk1"/>
            </a:fillRef>
            <a:effectRef idx="0">
              <a:schemeClr val="dk1"/>
            </a:effectRef>
            <a:fontRef idx="minor">
              <a:schemeClr val="tx1"/>
            </a:fontRef>
          </p:style>
        </p:cxnSp>
        <p:cxnSp>
          <p:nvCxnSpPr>
            <p:cNvPr id="459" name="直接连接符 458"/>
            <p:cNvCxnSpPr/>
            <p:nvPr/>
          </p:nvCxnSpPr>
          <p:spPr>
            <a:xfrm flipH="1" flipV="1">
              <a:off x="7975206" y="4229737"/>
              <a:ext cx="782403" cy="25969"/>
            </a:xfrm>
            <a:prstGeom prst="line">
              <a:avLst/>
            </a:prstGeom>
          </p:spPr>
          <p:style>
            <a:lnRef idx="1">
              <a:schemeClr val="dk1"/>
            </a:lnRef>
            <a:fillRef idx="0">
              <a:schemeClr val="dk1"/>
            </a:fillRef>
            <a:effectRef idx="0">
              <a:schemeClr val="dk1"/>
            </a:effectRef>
            <a:fontRef idx="minor">
              <a:schemeClr val="tx1"/>
            </a:fontRef>
          </p:style>
        </p:cxnSp>
        <p:cxnSp>
          <p:nvCxnSpPr>
            <p:cNvPr id="460" name="直接连接符 459"/>
            <p:cNvCxnSpPr/>
            <p:nvPr/>
          </p:nvCxnSpPr>
          <p:spPr>
            <a:xfrm flipH="1" flipV="1">
              <a:off x="7912577" y="4462316"/>
              <a:ext cx="779866" cy="559608"/>
            </a:xfrm>
            <a:prstGeom prst="line">
              <a:avLst/>
            </a:prstGeom>
          </p:spPr>
          <p:style>
            <a:lnRef idx="1">
              <a:schemeClr val="dk1"/>
            </a:lnRef>
            <a:fillRef idx="0">
              <a:schemeClr val="dk1"/>
            </a:fillRef>
            <a:effectRef idx="0">
              <a:schemeClr val="dk1"/>
            </a:effectRef>
            <a:fontRef idx="minor">
              <a:schemeClr val="tx1"/>
            </a:fontRef>
          </p:style>
        </p:cxnSp>
        <p:cxnSp>
          <p:nvCxnSpPr>
            <p:cNvPr id="461" name="直接连接符 460"/>
            <p:cNvCxnSpPr/>
            <p:nvPr/>
          </p:nvCxnSpPr>
          <p:spPr>
            <a:xfrm>
              <a:off x="7359767" y="3095538"/>
              <a:ext cx="106636" cy="683216"/>
            </a:xfrm>
            <a:prstGeom prst="line">
              <a:avLst/>
            </a:prstGeom>
          </p:spPr>
          <p:style>
            <a:lnRef idx="1">
              <a:schemeClr val="dk1"/>
            </a:lnRef>
            <a:fillRef idx="0">
              <a:schemeClr val="dk1"/>
            </a:fillRef>
            <a:effectRef idx="0">
              <a:schemeClr val="dk1"/>
            </a:effectRef>
            <a:fontRef idx="minor">
              <a:schemeClr val="tx1"/>
            </a:fontRef>
          </p:style>
        </p:cxnSp>
        <p:cxnSp>
          <p:nvCxnSpPr>
            <p:cNvPr id="462" name="直接连接符 461"/>
            <p:cNvCxnSpPr/>
            <p:nvPr/>
          </p:nvCxnSpPr>
          <p:spPr>
            <a:xfrm flipH="1">
              <a:off x="7821600" y="3149581"/>
              <a:ext cx="409349" cy="648718"/>
            </a:xfrm>
            <a:prstGeom prst="line">
              <a:avLst/>
            </a:prstGeom>
          </p:spPr>
          <p:style>
            <a:lnRef idx="1">
              <a:schemeClr val="dk1"/>
            </a:lnRef>
            <a:fillRef idx="0">
              <a:schemeClr val="dk1"/>
            </a:fillRef>
            <a:effectRef idx="0">
              <a:schemeClr val="dk1"/>
            </a:effectRef>
            <a:fontRef idx="minor">
              <a:schemeClr val="tx1"/>
            </a:fontRef>
          </p:style>
        </p:cxnSp>
        <p:cxnSp>
          <p:nvCxnSpPr>
            <p:cNvPr id="463" name="直接连接符 462"/>
            <p:cNvCxnSpPr/>
            <p:nvPr/>
          </p:nvCxnSpPr>
          <p:spPr>
            <a:xfrm flipV="1">
              <a:off x="6960003" y="4655252"/>
              <a:ext cx="446195" cy="779284"/>
            </a:xfrm>
            <a:prstGeom prst="line">
              <a:avLst/>
            </a:prstGeom>
          </p:spPr>
          <p:style>
            <a:lnRef idx="1">
              <a:schemeClr val="dk1"/>
            </a:lnRef>
            <a:fillRef idx="0">
              <a:schemeClr val="dk1"/>
            </a:fillRef>
            <a:effectRef idx="0">
              <a:schemeClr val="dk1"/>
            </a:effectRef>
            <a:fontRef idx="minor">
              <a:schemeClr val="tx1"/>
            </a:fontRef>
          </p:style>
        </p:cxnSp>
        <p:cxnSp>
          <p:nvCxnSpPr>
            <p:cNvPr id="464" name="直接连接符 463"/>
            <p:cNvCxnSpPr/>
            <p:nvPr/>
          </p:nvCxnSpPr>
          <p:spPr>
            <a:xfrm>
              <a:off x="7853827" y="4672053"/>
              <a:ext cx="495805" cy="671783"/>
            </a:xfrm>
            <a:prstGeom prst="line">
              <a:avLst/>
            </a:prstGeom>
          </p:spPr>
          <p:style>
            <a:lnRef idx="1">
              <a:schemeClr val="dk1"/>
            </a:lnRef>
            <a:fillRef idx="0">
              <a:schemeClr val="dk1"/>
            </a:fillRef>
            <a:effectRef idx="0">
              <a:schemeClr val="dk1"/>
            </a:effectRef>
            <a:fontRef idx="minor">
              <a:schemeClr val="tx1"/>
            </a:fontRef>
          </p:style>
        </p:cxnSp>
        <p:sp>
          <p:nvSpPr>
            <p:cNvPr id="466" name="TextBox 178"/>
            <p:cNvSpPr txBox="1">
              <a:spLocks noChangeArrowheads="1"/>
            </p:cNvSpPr>
            <p:nvPr/>
          </p:nvSpPr>
          <p:spPr bwMode="auto">
            <a:xfrm>
              <a:off x="9091177" y="5705622"/>
              <a:ext cx="1716088"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Security Device</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67" name="TextBox 178"/>
            <p:cNvSpPr txBox="1">
              <a:spLocks noChangeArrowheads="1"/>
            </p:cNvSpPr>
            <p:nvPr/>
          </p:nvSpPr>
          <p:spPr bwMode="auto">
            <a:xfrm>
              <a:off x="9350053"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NF4</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68" name="TextBox 178"/>
            <p:cNvSpPr txBox="1">
              <a:spLocks noChangeArrowheads="1"/>
            </p:cNvSpPr>
            <p:nvPr/>
          </p:nvSpPr>
          <p:spPr bwMode="auto">
            <a:xfrm>
              <a:off x="9350053"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NF5</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69" name="TextBox 178"/>
            <p:cNvSpPr txBox="1">
              <a:spLocks noChangeArrowheads="1"/>
            </p:cNvSpPr>
            <p:nvPr/>
          </p:nvSpPr>
          <p:spPr bwMode="auto">
            <a:xfrm>
              <a:off x="9350053"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NF6</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70" name="TextBox 178"/>
            <p:cNvSpPr txBox="1">
              <a:spLocks noChangeArrowheads="1"/>
            </p:cNvSpPr>
            <p:nvPr/>
          </p:nvSpPr>
          <p:spPr bwMode="auto">
            <a:xfrm>
              <a:off x="5219777" y="3431919"/>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NF1</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71" name="TextBox 178"/>
            <p:cNvSpPr txBox="1">
              <a:spLocks noChangeArrowheads="1"/>
            </p:cNvSpPr>
            <p:nvPr/>
          </p:nvSpPr>
          <p:spPr bwMode="auto">
            <a:xfrm>
              <a:off x="5219777" y="4134680"/>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NF2</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sp>
          <p:nvSpPr>
            <p:cNvPr id="472" name="TextBox 178"/>
            <p:cNvSpPr txBox="1">
              <a:spLocks noChangeArrowheads="1"/>
            </p:cNvSpPr>
            <p:nvPr/>
          </p:nvSpPr>
          <p:spPr bwMode="auto">
            <a:xfrm>
              <a:off x="5219777" y="4837442"/>
              <a:ext cx="533074" cy="2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9" tIns="26996" rIns="53989" bIns="26996">
              <a:spAutoFit/>
            </a:bodyPr>
            <a:lstStyle>
              <a:lvl1pPr defTabSz="912813">
                <a:lnSpc>
                  <a:spcPct val="90000"/>
                </a:lnSpc>
                <a:spcBef>
                  <a:spcPts val="1000"/>
                </a:spcBef>
                <a:buBlip>
                  <a:blip r:embed="rId2"/>
                </a:buBlip>
                <a:defRPr sz="2800">
                  <a:solidFill>
                    <a:schemeClr val="tx1"/>
                  </a:solidFill>
                  <a:latin typeface="Calibri" panose="020F0502020204030204" pitchFamily="34" charset="0"/>
                </a:defRPr>
              </a:lvl1pPr>
              <a:lvl2pPr marL="685800" indent="455613" defTabSz="912813">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912813" defTabSz="9128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13700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1827213" defTabSz="9128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1827213" defTabSz="9128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a:lnSpc>
                  <a:spcPct val="100000"/>
                </a:lnSpc>
                <a:spcBef>
                  <a:spcPct val="0"/>
                </a:spcBef>
                <a:buFontTx/>
                <a:buNone/>
              </a:pPr>
              <a:r>
                <a:rPr lang="en-US" altLang="zh-CN" sz="1400" dirty="0" smtClean="0">
                  <a:latin typeface="微软雅黑" panose="020B0503020204020204" pitchFamily="34" charset="-122"/>
                  <a:ea typeface="微软雅黑" panose="020B0503020204020204" pitchFamily="34" charset="-122"/>
                  <a:sym typeface="Calibri" panose="020F0502020204030204" pitchFamily="34" charset="0"/>
                </a:rPr>
                <a:t>NF3</a:t>
              </a:r>
              <a:endParaRPr lang="en-US" altLang="zh-CN" sz="1400" dirty="0">
                <a:latin typeface="微软雅黑" panose="020B0503020204020204" pitchFamily="34" charset="-122"/>
                <a:ea typeface="微软雅黑" panose="020B0503020204020204" pitchFamily="34" charset="-122"/>
                <a:sym typeface="Calibri" panose="020F0502020204030204" pitchFamily="34" charset="0"/>
              </a:endParaRPr>
            </a:p>
          </p:txBody>
        </p:sp>
      </p:grpSp>
      <p:sp>
        <p:nvSpPr>
          <p:cNvPr id="510" name="右箭头 509"/>
          <p:cNvSpPr/>
          <p:nvPr/>
        </p:nvSpPr>
        <p:spPr>
          <a:xfrm>
            <a:off x="1907724" y="5408397"/>
            <a:ext cx="393609" cy="5299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3" name="文本框 512"/>
          <p:cNvSpPr txBox="1"/>
          <p:nvPr/>
        </p:nvSpPr>
        <p:spPr>
          <a:xfrm>
            <a:off x="3417055" y="1826098"/>
            <a:ext cx="1600408" cy="461665"/>
          </a:xfrm>
          <a:prstGeom prst="rect">
            <a:avLst/>
          </a:prstGeom>
          <a:noFill/>
        </p:spPr>
        <p:txBody>
          <a:bodyPr wrap="square" rtlCol="0">
            <a:spAutoFit/>
          </a:bodyPr>
          <a:lstStyle/>
          <a:p>
            <a:r>
              <a:rPr lang="en-US" altLang="zh-CN" sz="1200" dirty="0" smtClean="0">
                <a:solidFill>
                  <a:schemeClr val="accent2"/>
                </a:solidFill>
              </a:rPr>
              <a:t>0.NF1 is detected as compromised</a:t>
            </a:r>
            <a:endParaRPr lang="zh-CN" altLang="en-US" sz="1200" dirty="0">
              <a:solidFill>
                <a:schemeClr val="accent2"/>
              </a:solidFill>
            </a:endParaRPr>
          </a:p>
        </p:txBody>
      </p:sp>
      <p:cxnSp>
        <p:nvCxnSpPr>
          <p:cNvPr id="3" name="直接箭头连接符 2"/>
          <p:cNvCxnSpPr/>
          <p:nvPr/>
        </p:nvCxnSpPr>
        <p:spPr>
          <a:xfrm flipH="1">
            <a:off x="2012016" y="2667830"/>
            <a:ext cx="823912" cy="1445773"/>
          </a:xfrm>
          <a:prstGeom prst="straightConnector1">
            <a:avLst/>
          </a:prstGeom>
          <a:ln w="28575">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514" name="文本框 513"/>
          <p:cNvSpPr txBox="1"/>
          <p:nvPr/>
        </p:nvSpPr>
        <p:spPr>
          <a:xfrm>
            <a:off x="392672" y="4765685"/>
            <a:ext cx="3729984" cy="276999"/>
          </a:xfrm>
          <a:prstGeom prst="rect">
            <a:avLst/>
          </a:prstGeom>
          <a:noFill/>
        </p:spPr>
        <p:txBody>
          <a:bodyPr wrap="square" rtlCol="0">
            <a:spAutoFit/>
          </a:bodyPr>
          <a:lstStyle/>
          <a:p>
            <a:r>
              <a:rPr lang="en-US" altLang="zh-CN" sz="1200" dirty="0" smtClean="0">
                <a:solidFill>
                  <a:srgbClr val="FF0000"/>
                </a:solidFill>
              </a:rPr>
              <a:t>1.Send security configuration update command</a:t>
            </a:r>
            <a:endParaRPr lang="zh-CN" altLang="en-US" sz="1200" dirty="0">
              <a:solidFill>
                <a:srgbClr val="FF0000"/>
              </a:solidFill>
            </a:endParaRPr>
          </a:p>
        </p:txBody>
      </p:sp>
      <p:sp>
        <p:nvSpPr>
          <p:cNvPr id="5" name="矩形 4"/>
          <p:cNvSpPr/>
          <p:nvPr/>
        </p:nvSpPr>
        <p:spPr>
          <a:xfrm>
            <a:off x="179499" y="5006445"/>
            <a:ext cx="1672854" cy="133385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r>
              <a:rPr lang="en-US" altLang="zh-CN" sz="1200" dirty="0" smtClean="0"/>
              <a:t>Authorization profile:</a:t>
            </a:r>
          </a:p>
          <a:p>
            <a:r>
              <a:rPr lang="en-US" altLang="zh-CN" sz="1200" dirty="0" smtClean="0"/>
              <a:t>{</a:t>
            </a:r>
          </a:p>
          <a:p>
            <a:r>
              <a:rPr lang="en-US" altLang="zh-CN" sz="1200" dirty="0" smtClean="0"/>
              <a:t>Permit: </a:t>
            </a:r>
          </a:p>
          <a:p>
            <a:r>
              <a:rPr lang="en-US" altLang="zh-CN" sz="1200" dirty="0" smtClean="0"/>
              <a:t>NF1-&gt;NF6, NF2-&gt;NF4/5/6,…</a:t>
            </a:r>
          </a:p>
          <a:p>
            <a:r>
              <a:rPr lang="en-US" altLang="zh-CN" sz="1200" dirty="0" smtClean="0"/>
              <a:t>Forbidden:</a:t>
            </a:r>
          </a:p>
          <a:p>
            <a:r>
              <a:rPr lang="en-US" altLang="zh-CN" sz="1200" dirty="0" smtClean="0"/>
              <a:t>}</a:t>
            </a:r>
          </a:p>
          <a:p>
            <a:endParaRPr lang="zh-CN" altLang="en-US" sz="1200" dirty="0"/>
          </a:p>
        </p:txBody>
      </p:sp>
      <p:sp>
        <p:nvSpPr>
          <p:cNvPr id="515" name="矩形 514"/>
          <p:cNvSpPr/>
          <p:nvPr/>
        </p:nvSpPr>
        <p:spPr>
          <a:xfrm>
            <a:off x="2371842" y="5024565"/>
            <a:ext cx="1672854" cy="133385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r>
              <a:rPr lang="en-US" altLang="zh-CN" sz="1200" dirty="0" smtClean="0"/>
              <a:t>Authorization profile:</a:t>
            </a:r>
          </a:p>
          <a:p>
            <a:r>
              <a:rPr lang="en-US" altLang="zh-CN" sz="1200" dirty="0" smtClean="0"/>
              <a:t>{</a:t>
            </a:r>
          </a:p>
          <a:p>
            <a:r>
              <a:rPr lang="en-US" altLang="zh-CN" sz="1200" dirty="0" smtClean="0"/>
              <a:t>Permit: </a:t>
            </a:r>
          </a:p>
          <a:p>
            <a:r>
              <a:rPr lang="en-US" altLang="zh-CN" sz="1200" dirty="0" smtClean="0"/>
              <a:t>NF2-&gt;NF4/5/6,…</a:t>
            </a:r>
          </a:p>
          <a:p>
            <a:r>
              <a:rPr lang="en-US" altLang="zh-CN" sz="1200" dirty="0" smtClean="0"/>
              <a:t>Forbidden:</a:t>
            </a:r>
          </a:p>
          <a:p>
            <a:r>
              <a:rPr lang="en-US" altLang="zh-CN" sz="1200" dirty="0" smtClean="0">
                <a:solidFill>
                  <a:srgbClr val="FF0000"/>
                </a:solidFill>
              </a:rPr>
              <a:t>NF1-&gt;All</a:t>
            </a:r>
          </a:p>
          <a:p>
            <a:r>
              <a:rPr lang="en-US" altLang="zh-CN" sz="1200" dirty="0" smtClean="0"/>
              <a:t>}</a:t>
            </a:r>
          </a:p>
          <a:p>
            <a:endParaRPr lang="zh-CN" altLang="en-US" sz="1200" dirty="0"/>
          </a:p>
        </p:txBody>
      </p:sp>
      <p:sp>
        <p:nvSpPr>
          <p:cNvPr id="516" name="右箭头 515"/>
          <p:cNvSpPr/>
          <p:nvPr/>
        </p:nvSpPr>
        <p:spPr>
          <a:xfrm>
            <a:off x="8172881" y="5444975"/>
            <a:ext cx="393609" cy="5299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7" name="矩形 516"/>
          <p:cNvSpPr/>
          <p:nvPr/>
        </p:nvSpPr>
        <p:spPr>
          <a:xfrm>
            <a:off x="8643273" y="5037084"/>
            <a:ext cx="1672854" cy="133385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r>
              <a:rPr lang="en-US" altLang="zh-CN" sz="1200" dirty="0" smtClean="0"/>
              <a:t>Authorization profile:</a:t>
            </a:r>
          </a:p>
          <a:p>
            <a:r>
              <a:rPr lang="en-US" altLang="zh-CN" sz="1200" dirty="0" smtClean="0"/>
              <a:t>{</a:t>
            </a:r>
          </a:p>
          <a:p>
            <a:r>
              <a:rPr lang="en-US" altLang="zh-CN" sz="1200" dirty="0" smtClean="0"/>
              <a:t>Permit: </a:t>
            </a:r>
          </a:p>
          <a:p>
            <a:r>
              <a:rPr lang="en-US" altLang="zh-CN" sz="1200" dirty="0" smtClean="0">
                <a:solidFill>
                  <a:srgbClr val="FF0000"/>
                </a:solidFill>
              </a:rPr>
              <a:t>NF1-&gt;NF6</a:t>
            </a:r>
            <a:r>
              <a:rPr lang="en-US" altLang="zh-CN" sz="1200" dirty="0" smtClean="0"/>
              <a:t>, NF2-&gt;NF4/5/6,…</a:t>
            </a:r>
          </a:p>
          <a:p>
            <a:r>
              <a:rPr lang="en-US" altLang="zh-CN" sz="1200" dirty="0" smtClean="0"/>
              <a:t>Forbidden:</a:t>
            </a:r>
          </a:p>
          <a:p>
            <a:r>
              <a:rPr lang="en-US" altLang="zh-CN" sz="1200" dirty="0" smtClean="0"/>
              <a:t>}</a:t>
            </a:r>
          </a:p>
          <a:p>
            <a:endParaRPr lang="zh-CN" altLang="en-US" sz="1200" dirty="0"/>
          </a:p>
        </p:txBody>
      </p:sp>
      <p:sp>
        <p:nvSpPr>
          <p:cNvPr id="518" name="矩形 517"/>
          <p:cNvSpPr/>
          <p:nvPr/>
        </p:nvSpPr>
        <p:spPr>
          <a:xfrm>
            <a:off x="6481935" y="5046633"/>
            <a:ext cx="1672854" cy="1333852"/>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r>
              <a:rPr lang="en-US" altLang="zh-CN" sz="1200" dirty="0" smtClean="0"/>
              <a:t>Authorization profile:</a:t>
            </a:r>
          </a:p>
          <a:p>
            <a:r>
              <a:rPr lang="en-US" altLang="zh-CN" sz="1200" dirty="0" smtClean="0"/>
              <a:t>{</a:t>
            </a:r>
          </a:p>
          <a:p>
            <a:r>
              <a:rPr lang="en-US" altLang="zh-CN" sz="1200" dirty="0" smtClean="0"/>
              <a:t>Permit: </a:t>
            </a:r>
          </a:p>
          <a:p>
            <a:r>
              <a:rPr lang="en-US" altLang="zh-CN" sz="1200" dirty="0" smtClean="0"/>
              <a:t>NF2-&gt;NF4/5/6,…</a:t>
            </a:r>
          </a:p>
          <a:p>
            <a:r>
              <a:rPr lang="en-US" altLang="zh-CN" sz="1200" dirty="0" smtClean="0"/>
              <a:t>Forbidden:</a:t>
            </a:r>
          </a:p>
          <a:p>
            <a:r>
              <a:rPr lang="en-US" altLang="zh-CN" sz="1200" dirty="0" smtClean="0">
                <a:solidFill>
                  <a:schemeClr val="tx1"/>
                </a:solidFill>
              </a:rPr>
              <a:t>NF1-&gt;All</a:t>
            </a:r>
          </a:p>
          <a:p>
            <a:r>
              <a:rPr lang="en-US" altLang="zh-CN" sz="1200" dirty="0" smtClean="0"/>
              <a:t>}</a:t>
            </a:r>
          </a:p>
          <a:p>
            <a:endParaRPr lang="zh-CN" altLang="en-US" sz="1200" dirty="0"/>
          </a:p>
        </p:txBody>
      </p:sp>
      <p:sp>
        <p:nvSpPr>
          <p:cNvPr id="519" name="文本框 518"/>
          <p:cNvSpPr txBox="1"/>
          <p:nvPr/>
        </p:nvSpPr>
        <p:spPr>
          <a:xfrm>
            <a:off x="6481862" y="4779183"/>
            <a:ext cx="3729984" cy="276999"/>
          </a:xfrm>
          <a:prstGeom prst="rect">
            <a:avLst/>
          </a:prstGeom>
          <a:noFill/>
        </p:spPr>
        <p:txBody>
          <a:bodyPr wrap="square" rtlCol="0">
            <a:spAutoFit/>
          </a:bodyPr>
          <a:lstStyle/>
          <a:p>
            <a:r>
              <a:rPr lang="en-US" altLang="zh-CN" sz="1200" dirty="0" smtClean="0">
                <a:solidFill>
                  <a:srgbClr val="FF0000"/>
                </a:solidFill>
              </a:rPr>
              <a:t>1.Send security configuration update command</a:t>
            </a:r>
            <a:endParaRPr lang="zh-CN" altLang="en-US" sz="1200" dirty="0">
              <a:solidFill>
                <a:srgbClr val="FF0000"/>
              </a:solidFill>
            </a:endParaRPr>
          </a:p>
        </p:txBody>
      </p:sp>
      <p:sp>
        <p:nvSpPr>
          <p:cNvPr id="520" name="文本框 519"/>
          <p:cNvSpPr txBox="1"/>
          <p:nvPr/>
        </p:nvSpPr>
        <p:spPr>
          <a:xfrm>
            <a:off x="9266263" y="1925512"/>
            <a:ext cx="1600408" cy="461665"/>
          </a:xfrm>
          <a:prstGeom prst="rect">
            <a:avLst/>
          </a:prstGeom>
          <a:noFill/>
        </p:spPr>
        <p:txBody>
          <a:bodyPr wrap="square" rtlCol="0">
            <a:spAutoFit/>
          </a:bodyPr>
          <a:lstStyle/>
          <a:p>
            <a:r>
              <a:rPr lang="en-US" altLang="zh-CN" sz="1200" dirty="0" smtClean="0">
                <a:solidFill>
                  <a:schemeClr val="accent2"/>
                </a:solidFill>
              </a:rPr>
              <a:t>2.NF1 is restored from attacking</a:t>
            </a:r>
            <a:endParaRPr lang="zh-CN" altLang="en-US" sz="1200" dirty="0">
              <a:solidFill>
                <a:schemeClr val="accent2"/>
              </a:solidFill>
            </a:endParaRPr>
          </a:p>
        </p:txBody>
      </p:sp>
      <p:cxnSp>
        <p:nvCxnSpPr>
          <p:cNvPr id="521" name="直接箭头连接符 520"/>
          <p:cNvCxnSpPr/>
          <p:nvPr/>
        </p:nvCxnSpPr>
        <p:spPr>
          <a:xfrm flipH="1">
            <a:off x="7697608" y="2728917"/>
            <a:ext cx="823912" cy="1445773"/>
          </a:xfrm>
          <a:prstGeom prst="straightConnector1">
            <a:avLst/>
          </a:prstGeom>
          <a:ln w="28575">
            <a:solidFill>
              <a:srgbClr val="FF0000"/>
            </a:solidFill>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561741940"/>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ED600-E9B4-3C59-C52A-81222E4F68F2}"/>
              </a:ext>
            </a:extLst>
          </p:cNvPr>
          <p:cNvSpPr>
            <a:spLocks noGrp="1"/>
          </p:cNvSpPr>
          <p:nvPr>
            <p:ph type="title"/>
          </p:nvPr>
        </p:nvSpPr>
        <p:spPr/>
        <p:txBody>
          <a:bodyPr/>
          <a:lstStyle/>
          <a:p>
            <a:r>
              <a:rPr lang="en-IN" dirty="0"/>
              <a:t>Security configuration baseline check</a:t>
            </a:r>
          </a:p>
        </p:txBody>
      </p:sp>
      <p:sp>
        <p:nvSpPr>
          <p:cNvPr id="3" name="Content Placeholder 2">
            <a:extLst>
              <a:ext uri="{FF2B5EF4-FFF2-40B4-BE49-F238E27FC236}">
                <a16:creationId xmlns:a16="http://schemas.microsoft.com/office/drawing/2014/main" id="{B7C2DA42-AFA8-53D4-EAF3-D55DFA072293}"/>
              </a:ext>
            </a:extLst>
          </p:cNvPr>
          <p:cNvSpPr>
            <a:spLocks noGrp="1"/>
          </p:cNvSpPr>
          <p:nvPr>
            <p:ph idx="1"/>
          </p:nvPr>
        </p:nvSpPr>
        <p:spPr/>
        <p:txBody>
          <a:bodyPr/>
          <a:lstStyle/>
          <a:p>
            <a:r>
              <a:rPr lang="en-US" sz="2200" dirty="0"/>
              <a:t>After NF is installed, </a:t>
            </a:r>
            <a:r>
              <a:rPr lang="en-IN" sz="2200" dirty="0"/>
              <a:t>security hardening should be made according to the security configuration baseline</a:t>
            </a:r>
          </a:p>
          <a:p>
            <a:r>
              <a:rPr lang="en-IN" sz="2200" dirty="0"/>
              <a:t>Also, such hardening should be checked periodically</a:t>
            </a:r>
          </a:p>
          <a:p>
            <a:r>
              <a:rPr lang="en-IN" sz="2200" dirty="0"/>
              <a:t>Security management system should regularly and automatically verify the security baseline of NF, trying to discover and repair the exposed surface of NF in a timely manner</a:t>
            </a:r>
          </a:p>
          <a:p>
            <a:r>
              <a:rPr lang="en-IN" sz="2200" dirty="0" smtClean="0"/>
              <a:t>There </a:t>
            </a:r>
            <a:r>
              <a:rPr lang="en-IN" sz="2200" dirty="0"/>
              <a:t>are gaps between security management requirements and current security management mechanisms</a:t>
            </a:r>
          </a:p>
          <a:p>
            <a:r>
              <a:rPr lang="en-IN" sz="2200" dirty="0"/>
              <a:t>In order to improve 5G network security management capabilities,  it is necessary to study the concepts, uses cases, requirements and possible ways of security management under service based management architecture with deep analysis on the 5G network architecture and business requirements</a:t>
            </a:r>
          </a:p>
        </p:txBody>
      </p:sp>
    </p:spTree>
    <p:extLst>
      <p:ext uri="{BB962C8B-B14F-4D97-AF65-F5344CB8AC3E}">
        <p14:creationId xmlns:p14="http://schemas.microsoft.com/office/powerpoint/2010/main" val="3816127264"/>
      </p:ext>
    </p:extLst>
  </p:cSld>
  <p:clrMapOvr>
    <a:masterClrMapping/>
  </p:clrMapOvr>
  <p:transition>
    <p:wipe dir="r"/>
  </p:transition>
</p:sld>
</file>

<file path=ppt/theme/theme1.xml><?xml version="1.0" encoding="utf-8"?>
<a:theme xmlns:a="http://schemas.openxmlformats.org/drawingml/2006/main" name="SA3-Security_Management_Serives_Study">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SA3-Security_Management_Serives_Study</Template>
  <TotalTime>7467</TotalTime>
  <Words>741</Words>
  <Application>Microsoft Office PowerPoint</Application>
  <PresentationFormat>宽屏</PresentationFormat>
  <Paragraphs>121</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 </vt:lpstr>
      <vt:lpstr>等线</vt:lpstr>
      <vt:lpstr>黑体</vt:lpstr>
      <vt:lpstr>宋体</vt:lpstr>
      <vt:lpstr>微软雅黑</vt:lpstr>
      <vt:lpstr>Arial</vt:lpstr>
      <vt:lpstr>Calibri</vt:lpstr>
      <vt:lpstr>Calibri Light</vt:lpstr>
      <vt:lpstr>SA3-Security_Management_Serives_Study</vt:lpstr>
      <vt:lpstr>S3-23xxxx Security management service</vt:lpstr>
      <vt:lpstr>Security management aspects</vt:lpstr>
      <vt:lpstr>Enhanced Intrusion detection analysis</vt:lpstr>
      <vt:lpstr>Enhanced Intrusion detection analysis …</vt:lpstr>
      <vt:lpstr>Example for enhanced intrusion detection</vt:lpstr>
      <vt:lpstr>Security analysis and access control of internal traffic</vt:lpstr>
      <vt:lpstr>Security configuration enrolment/update</vt:lpstr>
      <vt:lpstr>Example for security configuration update</vt:lpstr>
      <vt:lpstr>Security configuration baseline check</vt:lpstr>
      <vt:lpstr>Study proposal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Nokia-r1</dc:creator>
  <cp:lastModifiedBy>QMP</cp:lastModifiedBy>
  <cp:revision>65</cp:revision>
  <dcterms:created xsi:type="dcterms:W3CDTF">2023-05-25T07:49:35Z</dcterms:created>
  <dcterms:modified xsi:type="dcterms:W3CDTF">2023-10-16T09:02:43Z</dcterms:modified>
</cp:coreProperties>
</file>