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30" r:id="rId5"/>
    <p:sldId id="2147482213" r:id="rId6"/>
    <p:sldId id="2147482208" r:id="rId7"/>
    <p:sldId id="2147482215" r:id="rId8"/>
    <p:sldId id="2147482216" r:id="rId9"/>
    <p:sldId id="2147482217" r:id="rId10"/>
    <p:sldId id="450" r:id="rId11"/>
  </p:sldIdLst>
  <p:sldSz cx="12192000" cy="6858000"/>
  <p:notesSz cx="6858000" cy="9144000"/>
  <p:embeddedFontLst>
    <p:embeddedFont>
      <p:font typeface="ATT Aleck Sans" panose="020B0503020203020204" pitchFamily="34" charset="0"/>
      <p:regular r:id="rId14"/>
      <p:bold r:id="rId15"/>
      <p:italic r:id="rId16"/>
      <p:boldItalic r:id="rId17"/>
    </p:embeddedFont>
    <p:embeddedFont>
      <p:font typeface="ATT Aleck Sans Medium" panose="020B0603020203020204" pitchFamily="34" charset="0"/>
      <p:regular r:id="rId18"/>
      <p: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4DD21ADF-E73A-B040-98C7-773CC13F4B81}">
          <p14:sldIdLst>
            <p14:sldId id="330"/>
          </p14:sldIdLst>
        </p14:section>
        <p14:section name="Content" id="{B9C38F01-D052-2E45-A200-74D371F40CF5}">
          <p14:sldIdLst>
            <p14:sldId id="2147482213"/>
            <p14:sldId id="2147482208"/>
            <p14:sldId id="2147482215"/>
            <p14:sldId id="2147482216"/>
            <p14:sldId id="2147482217"/>
            <p14:sldId id="450"/>
          </p14:sldIdLst>
        </p14:section>
        <p14:section name="End Slides" id="{7AE2EC6A-9A87-5B40-9B04-EA4EE82399B5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ZQUIERDO, LUIS F" initials="ILF" lastIdx="1" clrIdx="0">
    <p:extLst>
      <p:ext uri="{19B8F6BF-5375-455C-9EA6-DF929625EA0E}">
        <p15:presenceInfo xmlns:p15="http://schemas.microsoft.com/office/powerpoint/2012/main" userId="S::LI680E@att.com::818971e9-6e33-42f4-8efa-f3c832d41ad3" providerId="AD"/>
      </p:ext>
    </p:extLst>
  </p:cmAuthor>
  <p:cmAuthor id="2" name="SPANO, ELLEN (Legal)" initials="SE(" lastIdx="7" clrIdx="1">
    <p:extLst>
      <p:ext uri="{19B8F6BF-5375-455C-9EA6-DF929625EA0E}">
        <p15:presenceInfo xmlns:p15="http://schemas.microsoft.com/office/powerpoint/2012/main" userId="S::es2465@att.com::4023b8fd-e1b2-43eb-82bb-6f49af60dcbe" providerId="AD"/>
      </p:ext>
    </p:extLst>
  </p:cmAuthor>
  <p:cmAuthor id="3" name="PRABHU, SARITA S (Legal)" initials="PSS(" lastIdx="1" clrIdx="2">
    <p:extLst>
      <p:ext uri="{19B8F6BF-5375-455C-9EA6-DF929625EA0E}">
        <p15:presenceInfo xmlns:p15="http://schemas.microsoft.com/office/powerpoint/2012/main" userId="S::sp627k@att.com::8879dc57-4687-4bdb-bfff-495ae942c0e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E100"/>
    <a:srgbClr val="E20074"/>
    <a:srgbClr val="ECEDEC"/>
    <a:srgbClr val="FBFBFB"/>
    <a:srgbClr val="FFDD05"/>
    <a:srgbClr val="CF0000"/>
    <a:srgbClr val="ED008C"/>
    <a:srgbClr val="D80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4" autoAdjust="0"/>
    <p:restoredTop sz="88870" autoAdjust="0"/>
  </p:normalViewPr>
  <p:slideViewPr>
    <p:cSldViewPr snapToGrid="0" snapToObjects="1">
      <p:cViewPr varScale="1">
        <p:scale>
          <a:sx n="85" d="100"/>
          <a:sy n="85" d="100"/>
        </p:scale>
        <p:origin x="120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-2610"/>
    </p:cViewPr>
  </p:sorterViewPr>
  <p:notesViewPr>
    <p:cSldViewPr snapToGrid="0" snapToObjects="1">
      <p:cViewPr varScale="1">
        <p:scale>
          <a:sx n="87" d="100"/>
          <a:sy n="87" d="100"/>
        </p:scale>
        <p:origin x="240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SHINE, MIKE" userId="b34ecf51-6588-4308-9bb2-7fd3996c3fa6" providerId="ADAL" clId="{1AF81601-E5C6-435C-AF39-F2F49A23FF7A}"/>
    <pc:docChg chg="modSld">
      <pc:chgData name="LOUSHINE, MIKE" userId="b34ecf51-6588-4308-9bb2-7fd3996c3fa6" providerId="ADAL" clId="{1AF81601-E5C6-435C-AF39-F2F49A23FF7A}" dt="2025-08-01T12:02:18.511" v="66" actId="6549"/>
      <pc:docMkLst>
        <pc:docMk/>
      </pc:docMkLst>
      <pc:sldChg chg="modSp mod">
        <pc:chgData name="LOUSHINE, MIKE" userId="b34ecf51-6588-4308-9bb2-7fd3996c3fa6" providerId="ADAL" clId="{1AF81601-E5C6-435C-AF39-F2F49A23FF7A}" dt="2025-08-01T12:02:18.511" v="66" actId="6549"/>
        <pc:sldMkLst>
          <pc:docMk/>
          <pc:sldMk cId="3012992093" sldId="2147482217"/>
        </pc:sldMkLst>
        <pc:spChg chg="mod">
          <ac:chgData name="LOUSHINE, MIKE" userId="b34ecf51-6588-4308-9bb2-7fd3996c3fa6" providerId="ADAL" clId="{1AF81601-E5C6-435C-AF39-F2F49A23FF7A}" dt="2025-08-01T12:02:18.511" v="66" actId="6549"/>
          <ac:spMkLst>
            <pc:docMk/>
            <pc:sldMk cId="3012992093" sldId="2147482217"/>
            <ac:spMk id="2" creationId="{C1B937E5-57B2-CF1D-1F83-9FB564613A3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5FEA16-8A5E-D549-BDFC-3EA5C1455A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91440" y="18288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800" dirty="0">
              <a:latin typeface="ATT Aleck Sans" panose="020B0503020203020204" pitchFamily="34" charset="0"/>
              <a:cs typeface="ATT Aleck Sans" panose="020B0503020203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8E8A-1037-2B4E-9C9D-E9B4EC7799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49040" y="18288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B710-E12C-F34F-B562-02586FED4E3F}" type="datetimeFigureOut">
              <a:rPr lang="en-US" sz="800" smtClean="0">
                <a:latin typeface="ATT Aleck Sans" panose="020B0503020203020204" pitchFamily="34" charset="0"/>
                <a:cs typeface="ATT Aleck Sans" panose="020B0503020203020204" pitchFamily="34" charset="0"/>
              </a:rPr>
              <a:t>8/1/2025</a:t>
            </a:fld>
            <a:endParaRPr lang="en-US" sz="800" dirty="0">
              <a:latin typeface="ATT Aleck Sans" panose="020B0503020203020204" pitchFamily="34" charset="0"/>
              <a:cs typeface="ATT Aleck Sans" panose="020B050302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0C3554-986F-C244-A215-E9A6F3CED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91440" y="841248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800" dirty="0">
              <a:latin typeface="ATT Aleck Sans" panose="020B0503020203020204" pitchFamily="34" charset="0"/>
              <a:cs typeface="ATT Aleck Sans" panose="020B0503020203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CB737E-10F0-0048-8326-EB96EEC4B5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49040" y="841248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0BF05-43C8-C944-97EB-D82187DF08FF}" type="slidenum">
              <a:rPr lang="en-US" sz="800" smtClean="0">
                <a:latin typeface="ATT Aleck Sans" panose="020B0503020203020204" pitchFamily="34" charset="0"/>
                <a:cs typeface="ATT Aleck Sans" panose="020B0503020203020204" pitchFamily="34" charset="0"/>
              </a:rPr>
              <a:t>‹#›</a:t>
            </a:fld>
            <a:endParaRPr lang="en-US" sz="800" dirty="0">
              <a:latin typeface="ATT Aleck Sans" panose="020B0503020203020204" pitchFamily="34" charset="0"/>
              <a:cs typeface="ATT Aleck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02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1440" y="18288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49040" y="18288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+mn-lt"/>
              </a:defRPr>
            </a:lvl1pPr>
          </a:lstStyle>
          <a:p>
            <a:fld id="{87DB8F6E-55DE-8D4A-9395-10AA5202A834}" type="datetimeFigureOut">
              <a:rPr lang="en-US" smtClean="0"/>
              <a:pPr/>
              <a:t>8/1/2025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03400" y="756501"/>
            <a:ext cx="3251200" cy="1828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790334"/>
            <a:ext cx="5486400" cy="52106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1440" y="841248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49040" y="841248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+mn-lt"/>
              </a:defRPr>
            </a:lvl1pPr>
          </a:lstStyle>
          <a:p>
            <a:fld id="{EFC7EECF-FABC-D645-AD4B-53E101010D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38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tabLst/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182880" indent="-182880" algn="l" defTabSz="914400" rtl="0" eaLnBrk="1" latinLnBrk="0" hangingPunct="1">
      <a:buFont typeface="ATT Aleck Sans" panose="020B0604020202020204" pitchFamily="34" charset="0"/>
      <a:buChar char="•"/>
      <a:tabLst/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182880" indent="-182880" algn="l" defTabSz="914400" rtl="0" eaLnBrk="1" latinLnBrk="0" hangingPunct="1">
      <a:buFont typeface="ATT Aleck Sans"/>
      <a:buChar char="–"/>
      <a:tabLst/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365760" indent="-182880" algn="l" defTabSz="914400" rtl="0" eaLnBrk="1" latinLnBrk="0" hangingPunct="1">
      <a:buFont typeface="ATT Aleck Sans" panose="020B0604020202020204" pitchFamily="34" charset="0"/>
      <a:buChar char="•"/>
      <a:tabLst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548640" indent="-182880" algn="l" defTabSz="914400" rtl="0" eaLnBrk="1" latinLnBrk="0" hangingPunct="1">
      <a:buFont typeface="ATT Aleck Sans" panose="020B0604020202020204" pitchFamily="34" charset="0"/>
      <a:buChar char="•"/>
      <a:tabLst/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03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0D98D-21F2-1F84-6272-7C078D4A0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86AC38-63BE-E912-9C03-8BE0F6A5A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670E20-AF61-9E64-9297-47D7169CA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3083D-50EB-0BFF-92DC-1EC04CF53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1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92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95C8B-8ECD-B5A8-942C-9FEC5C6D2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495490-4462-A19F-6562-8303EAE555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7EF31B-DACB-63D5-48AC-D67CB8953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C8780-DC0C-87DC-0E6E-32E2B8B9E8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410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EDE18-5E38-831E-721E-4821CAD7A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4D7F7-1867-9F42-47E1-0E5B7977B4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7047EB-9F55-01C1-0B55-4751AAE63F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01838-DB66-8A9D-6316-BFD6E55E2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582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7E09F-E034-4DE2-E350-61D8C9607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880FC2-5AC9-F83C-71A7-952B7B0AD8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03400" y="757238"/>
            <a:ext cx="3251200" cy="18288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83CB6D-6DB9-5F39-4D09-7202E9E26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7A57D-826D-3EE4-FF84-0CB117B06D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7EECF-FABC-D645-AD4B-53E101010DB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8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 hasCustomPrompt="1"/>
          </p:nvPr>
        </p:nvSpPr>
        <p:spPr>
          <a:xfrm>
            <a:off x="263088" y="315137"/>
            <a:ext cx="8702271" cy="4655326"/>
          </a:xfrm>
          <a:effectLst/>
        </p:spPr>
        <p:txBody>
          <a:bodyPr anchor="t" anchorCtr="0"/>
          <a:lstStyle>
            <a:lvl1pPr>
              <a:lnSpc>
                <a:spcPct val="80000"/>
              </a:lnSpc>
              <a:spcAft>
                <a:spcPts val="0"/>
              </a:spcAft>
              <a:defRPr sz="9600" b="0" i="0">
                <a:solidFill>
                  <a:schemeClr val="tx2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4" name="Subtitle Placeholder"/>
          <p:cNvSpPr>
            <a:spLocks noGrp="1"/>
          </p:cNvSpPr>
          <p:nvPr>
            <p:ph type="body" sz="quarter" idx="18" hasCustomPrompt="1"/>
          </p:nvPr>
        </p:nvSpPr>
        <p:spPr>
          <a:xfrm>
            <a:off x="334689" y="5166360"/>
            <a:ext cx="5761311" cy="713232"/>
          </a:xfrm>
          <a:effectLst/>
        </p:spPr>
        <p:txBody>
          <a:bodyPr anchor="t"/>
          <a:lstStyle>
            <a:lvl1pPr marL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1pPr>
            <a:lvl2pPr marL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[Optional subtitle]</a:t>
            </a:r>
          </a:p>
        </p:txBody>
      </p:sp>
      <p:sp>
        <p:nvSpPr>
          <p:cNvPr id="7" name="Text Box">
            <a:extLst>
              <a:ext uri="{FF2B5EF4-FFF2-40B4-BE49-F238E27FC236}">
                <a16:creationId xmlns:a16="http://schemas.microsoft.com/office/drawing/2014/main" id="{5E861747-F6BD-2B4E-8905-D6F5FB3BEBA5}"/>
              </a:ext>
            </a:extLst>
          </p:cNvPr>
          <p:cNvSpPr txBox="1"/>
          <p:nvPr/>
        </p:nvSpPr>
        <p:spPr>
          <a:xfrm>
            <a:off x="347753" y="6176891"/>
            <a:ext cx="5748246" cy="33027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 anchorCtr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chemeClr val="tx1"/>
                </a:solidFill>
              </a:rPr>
              <a:t>© 2025 AT&amp;T Intellectual Property. AT&amp;T and globe logo are registered trademarks and service marks of </a:t>
            </a:r>
            <a:br>
              <a:rPr lang="en-US" sz="600" dirty="0">
                <a:solidFill>
                  <a:schemeClr val="tx1"/>
                </a:solidFill>
              </a:rPr>
            </a:br>
            <a:r>
              <a:rPr lang="en-US" sz="600" dirty="0">
                <a:solidFill>
                  <a:schemeClr val="tx1"/>
                </a:solidFill>
              </a:rPr>
              <a:t>AT&amp;T Intellectual Property and/or AT&amp;T affiliated companies. All other marks are the property of their respective owners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E7DD58-94C6-4387-A911-3BE708BBB7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9966" y="6005661"/>
            <a:ext cx="1451979" cy="715261"/>
          </a:xfrm>
          <a:prstGeom prst="rect">
            <a:avLst/>
          </a:prstGeom>
        </p:spPr>
      </p:pic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DCE7C1A-A4FA-4C6D-B5CB-725355F295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11960" y="6040273"/>
            <a:ext cx="3048006" cy="60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73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(5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742472" cy="8626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6"/>
            <a:ext cx="1847569" cy="43368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743485" y="1822036"/>
            <a:ext cx="1847569" cy="43355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3C7F918-8831-034A-8C00-253A50C274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57699" y="1822036"/>
            <a:ext cx="1847569" cy="4339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D6008138-E871-7042-B79E-B1592A15A6E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571914" y="1822036"/>
            <a:ext cx="1847569" cy="4339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FC1FA193-BA39-E74D-928F-507D2FA49A3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86129" y="1822036"/>
            <a:ext cx="1848331" cy="4339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">
            <a:extLst>
              <a:ext uri="{FF2B5EF4-FFF2-40B4-BE49-F238E27FC236}">
                <a16:creationId xmlns:a16="http://schemas.microsoft.com/office/drawing/2014/main" id="{E8DF81BC-3E43-4D48-B23A-C8E39A6F5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388B6CF1-0A87-4E79-9B29-5A83807D35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4" name="Footer Placeholder">
            <a:extLst>
              <a:ext uri="{FF2B5EF4-FFF2-40B4-BE49-F238E27FC236}">
                <a16:creationId xmlns:a16="http://schemas.microsoft.com/office/drawing/2014/main" id="{1F874877-8AE4-4EF1-96E8-0F7C4A5FDD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21B9BDE-C139-494D-8660-7AF21142ED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30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call-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59" y="301752"/>
            <a:ext cx="11606759" cy="4663440"/>
          </a:xfrm>
        </p:spPr>
        <p:txBody>
          <a:bodyPr/>
          <a:lstStyle>
            <a:lvl1pPr>
              <a:lnSpc>
                <a:spcPct val="80000"/>
              </a:lnSpc>
              <a:defRPr sz="1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">
            <a:extLst>
              <a:ext uri="{FF2B5EF4-FFF2-40B4-BE49-F238E27FC236}">
                <a16:creationId xmlns:a16="http://schemas.microsoft.com/office/drawing/2014/main" id="{9D21E93F-FCBB-BF41-9B79-F82598BF2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ln w="6350" cap="sq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9752BE81-F7C2-4A77-ABF0-46A74487E4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1" name="Footer Placeholder">
            <a:extLst>
              <a:ext uri="{FF2B5EF4-FFF2-40B4-BE49-F238E27FC236}">
                <a16:creationId xmlns:a16="http://schemas.microsoft.com/office/drawing/2014/main" id="{88B0D7DD-6D67-4B19-93E0-5279CB5A4513}"/>
              </a:ext>
            </a:extLst>
          </p:cNvPr>
          <p:cNvSpPr txBox="1">
            <a:spLocks/>
          </p:cNvSpPr>
          <p:nvPr userDrawn="1"/>
        </p:nvSpPr>
        <p:spPr>
          <a:xfrm>
            <a:off x="3592709" y="6486951"/>
            <a:ext cx="5323108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+mn-cs"/>
              </a:rPr>
              <a:t>AT&amp;T view on SA3 6G Study/ August 6, 2025 / © 2025 AT&amp;T Intellectual Property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7D3E529-E745-4127-BB0A-BDF0B35E9AE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59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ng 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3178712" y="271793"/>
            <a:ext cx="8660770" cy="4698670"/>
          </a:xfrm>
          <a:effectLst/>
        </p:spPr>
        <p:txBody>
          <a:bodyPr anchor="t" anchorCtr="0"/>
          <a:lstStyle>
            <a:lvl1pPr>
              <a:lnSpc>
                <a:spcPct val="90000"/>
              </a:lnSpc>
              <a:spcAft>
                <a:spcPts val="0"/>
              </a:spcAft>
              <a:defRPr sz="4800" b="0" i="0">
                <a:solidFill>
                  <a:schemeClr val="tx2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[Insert quote here]</a:t>
            </a:r>
          </a:p>
        </p:txBody>
      </p:sp>
      <p:cxnSp>
        <p:nvCxnSpPr>
          <p:cNvPr id="10" name="Straight Connector">
            <a:extLst>
              <a:ext uri="{FF2B5EF4-FFF2-40B4-BE49-F238E27FC236}">
                <a16:creationId xmlns:a16="http://schemas.microsoft.com/office/drawing/2014/main" id="{5BBCAD71-7FCF-4145-86F3-146DC4757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2815F9C-023C-4113-A56A-12AC4DFF7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37AECC98-690F-4498-A5E0-11508743240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789F41A-DB0A-4B4E-97E5-E35C33ED8B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91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um 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6068284" y="271793"/>
            <a:ext cx="5771199" cy="4698670"/>
          </a:xfrm>
          <a:effectLst/>
        </p:spPr>
        <p:txBody>
          <a:bodyPr anchor="t" anchorCtr="0"/>
          <a:lstStyle>
            <a:lvl1pPr>
              <a:lnSpc>
                <a:spcPct val="90000"/>
              </a:lnSpc>
              <a:spcAft>
                <a:spcPts val="0"/>
              </a:spcAft>
              <a:defRPr sz="4800" b="0" i="0">
                <a:solidFill>
                  <a:schemeClr val="tx2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[Insert quote here]</a:t>
            </a:r>
          </a:p>
        </p:txBody>
      </p:sp>
      <p:cxnSp>
        <p:nvCxnSpPr>
          <p:cNvPr id="10" name="Straight Connector">
            <a:extLst>
              <a:ext uri="{FF2B5EF4-FFF2-40B4-BE49-F238E27FC236}">
                <a16:creationId xmlns:a16="http://schemas.microsoft.com/office/drawing/2014/main" id="{5BBCAD71-7FCF-4145-86F3-146DC4757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EA09E01-CCC3-4E3D-A6E4-E1A8AACFF0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15DF84B2-0712-4764-9330-30EE5B176B4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FF91FC-0A35-40D3-A42E-D937D415A6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452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2665535" cy="134579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69" y="1831180"/>
            <a:ext cx="2665535" cy="43299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able Placeholder">
            <a:extLst>
              <a:ext uri="{FF2B5EF4-FFF2-40B4-BE49-F238E27FC236}">
                <a16:creationId xmlns:a16="http://schemas.microsoft.com/office/drawing/2014/main" id="{6CD9315E-F477-2446-82CB-6BF7F161B77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452124" y="338140"/>
            <a:ext cx="8387359" cy="5822949"/>
          </a:xfrm>
          <a:pattFill prst="ltUpDiag">
            <a:fgClr>
              <a:srgbClr val="E8E8E8"/>
            </a:fgClr>
            <a:bgClr>
              <a:schemeClr val="bg1"/>
            </a:bgClr>
          </a:pattFill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08F8CA46-8130-744D-B5AC-D0DFF7637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47E99BC-659A-46D2-9AA4-C92179D061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1" name="Footer Placeholder">
            <a:extLst>
              <a:ext uri="{FF2B5EF4-FFF2-40B4-BE49-F238E27FC236}">
                <a16:creationId xmlns:a16="http://schemas.microsoft.com/office/drawing/2014/main" id="{CF747EF5-0046-46BB-8A92-65C1740BF46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B204ABF-D2D9-4DA0-915D-DBB37B511B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22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2665535" cy="1344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31180"/>
            <a:ext cx="2665535" cy="43299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hart Placeholder">
            <a:extLst>
              <a:ext uri="{FF2B5EF4-FFF2-40B4-BE49-F238E27FC236}">
                <a16:creationId xmlns:a16="http://schemas.microsoft.com/office/drawing/2014/main" id="{1C7BD4DB-E9C7-7E4B-B7E0-B3D954B1366B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452125" y="338140"/>
            <a:ext cx="8387359" cy="5822948"/>
          </a:xfrm>
          <a:pattFill prst="ltUpDiag">
            <a:fgClr>
              <a:srgbClr val="E8E8E8"/>
            </a:fgClr>
            <a:bgClr>
              <a:schemeClr val="bg1"/>
            </a:bgClr>
          </a:pattFill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cxnSp>
        <p:nvCxnSpPr>
          <p:cNvPr id="9" name="Straight Connector">
            <a:extLst>
              <a:ext uri="{FF2B5EF4-FFF2-40B4-BE49-F238E27FC236}">
                <a16:creationId xmlns:a16="http://schemas.microsoft.com/office/drawing/2014/main" id="{5A21ED91-B37B-4244-8417-091A7E834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D3E564DF-0039-4226-BA3B-747DCE98B9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2" name="Footer Placeholder">
            <a:extLst>
              <a:ext uri="{FF2B5EF4-FFF2-40B4-BE49-F238E27FC236}">
                <a16:creationId xmlns:a16="http://schemas.microsoft.com/office/drawing/2014/main" id="{C9BD8F0A-5EE3-42C2-99CD-806A805DF4C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9E31A1F-867A-4581-8836-492639A19A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65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eadline on photo (full ble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">
            <a:extLst>
              <a:ext uri="{FF2B5EF4-FFF2-40B4-BE49-F238E27FC236}">
                <a16:creationId xmlns:a16="http://schemas.microsoft.com/office/drawing/2014/main" id="{035B9A5E-75A7-C940-9B39-A66F6C0AAD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Placeholder"/>
          <p:cNvSpPr>
            <a:spLocks noGrp="1"/>
          </p:cNvSpPr>
          <p:nvPr>
            <p:ph type="title" hasCustomPrompt="1"/>
          </p:nvPr>
        </p:nvSpPr>
        <p:spPr>
          <a:xfrm>
            <a:off x="292684" y="265176"/>
            <a:ext cx="9885841" cy="3163824"/>
          </a:xfrm>
          <a:effectLst/>
        </p:spPr>
        <p:txBody>
          <a:bodyPr anchor="t" anchorCtr="0"/>
          <a:lstStyle>
            <a:lvl1pPr>
              <a:lnSpc>
                <a:spcPct val="90000"/>
              </a:lnSpc>
              <a:spcAft>
                <a:spcPts val="0"/>
              </a:spcAft>
              <a:defRPr sz="6000" b="0" i="0">
                <a:solidFill>
                  <a:schemeClr val="tx1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[Insert headline here]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EF1C7F-9480-4F76-9094-C78C70DB00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D617E835-2E4D-446B-845A-D0DD150135AA}"/>
              </a:ext>
            </a:extLst>
          </p:cNvPr>
          <p:cNvSpPr txBox="1">
            <a:spLocks/>
          </p:cNvSpPr>
          <p:nvPr userDrawn="1"/>
        </p:nvSpPr>
        <p:spPr>
          <a:xfrm>
            <a:off x="3592709" y="6486951"/>
            <a:ext cx="5323108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+mn-cs"/>
              </a:rPr>
              <a:t>AT&amp;T view on SA3 6G Study / August 6, 2025 / © 2025 AT&amp;T Intellectual Property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0E7211-CA3F-4FE4-B25F-F2BD6847AB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044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1/2 imag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85" y="265176"/>
            <a:ext cx="5574657" cy="5895912"/>
          </a:xfrm>
        </p:spPr>
        <p:txBody>
          <a:bodyPr/>
          <a:lstStyle>
            <a:lvl1pPr>
              <a:lnSpc>
                <a:spcPct val="900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Picture Placeholder">
            <a:extLst>
              <a:ext uri="{FF2B5EF4-FFF2-40B4-BE49-F238E27FC236}">
                <a16:creationId xmlns:a16="http://schemas.microsoft.com/office/drawing/2014/main" id="{BBEEA372-8B0E-CB42-B7A8-955EE4FE32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1237" y="0"/>
            <a:ext cx="6100764" cy="6858000"/>
          </a:xfrm>
          <a:solidFill>
            <a:srgbClr val="E8E8E8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BCEDB3-818B-408E-978F-D9C589DF0C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D0382F23-2954-423D-89D3-6036867ED5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D9074F-8C05-4C2A-9246-BE46F72CE2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85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+ 1/2 imag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5538071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Picture Placeholder">
            <a:extLst>
              <a:ext uri="{FF2B5EF4-FFF2-40B4-BE49-F238E27FC236}">
                <a16:creationId xmlns:a16="http://schemas.microsoft.com/office/drawing/2014/main" id="{BBEEA372-8B0E-CB42-B7A8-955EE4FE32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1237" y="0"/>
            <a:ext cx="6100764" cy="6858000"/>
          </a:xfrm>
          <a:solidFill>
            <a:srgbClr val="E8E8E8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6"/>
            <a:ext cx="5538071" cy="4339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A0E2126-E2C2-4A24-96BE-37FBCF34D8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B09B41F9-4B8E-4AD6-805A-3E482120A2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29E33A-E991-4EA6-B5ED-7B09F5936A3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023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1/2 imag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">
            <a:extLst>
              <a:ext uri="{FF2B5EF4-FFF2-40B4-BE49-F238E27FC236}">
                <a16:creationId xmlns:a16="http://schemas.microsoft.com/office/drawing/2014/main" id="{BBEEA372-8B0E-CB42-B7A8-955EE4FE32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100764" cy="6858000"/>
          </a:xfrm>
          <a:solidFill>
            <a:srgbClr val="E8E8E8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639" y="266104"/>
            <a:ext cx="5567845" cy="5894984"/>
          </a:xfrm>
        </p:spPr>
        <p:txBody>
          <a:bodyPr/>
          <a:lstStyle>
            <a:lvl1pPr>
              <a:lnSpc>
                <a:spcPct val="900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D7FB67-AE6E-4A7C-AC36-9280CE55BF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544FCE9A-4738-4AA6-BC1A-D892B8FF22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AC578A-FE70-4DF9-933A-6534AD7FD7E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2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 hasCustomPrompt="1"/>
          </p:nvPr>
        </p:nvSpPr>
        <p:spPr>
          <a:xfrm>
            <a:off x="290806" y="245863"/>
            <a:ext cx="8674555" cy="1636913"/>
          </a:xfrm>
          <a:effectLst/>
        </p:spPr>
        <p:txBody>
          <a:bodyPr anchor="t" anchorCtr="0"/>
          <a:lstStyle>
            <a:lvl1pPr>
              <a:lnSpc>
                <a:spcPct val="90000"/>
              </a:lnSpc>
              <a:spcAft>
                <a:spcPts val="0"/>
              </a:spcAft>
              <a:defRPr sz="6000" b="0" i="0">
                <a:solidFill>
                  <a:schemeClr val="tx2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4" name="Text Placeholder"/>
          <p:cNvSpPr>
            <a:spLocks noGrp="1"/>
          </p:cNvSpPr>
          <p:nvPr>
            <p:ph type="body" sz="quarter" idx="18" hasCustomPrompt="1"/>
          </p:nvPr>
        </p:nvSpPr>
        <p:spPr>
          <a:xfrm>
            <a:off x="334689" y="2071376"/>
            <a:ext cx="5761311" cy="713232"/>
          </a:xfrm>
          <a:effectLst/>
        </p:spPr>
        <p:txBody>
          <a:bodyPr anchor="t"/>
          <a:lstStyle>
            <a:lvl1pPr marL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1pPr>
            <a:lvl2pPr marL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ClrTx/>
              <a:buFontTx/>
              <a:buNone/>
              <a:defRPr sz="18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[Optional subtitle]</a:t>
            </a:r>
          </a:p>
        </p:txBody>
      </p:sp>
      <p:sp>
        <p:nvSpPr>
          <p:cNvPr id="7" name="Text Box">
            <a:extLst>
              <a:ext uri="{FF2B5EF4-FFF2-40B4-BE49-F238E27FC236}">
                <a16:creationId xmlns:a16="http://schemas.microsoft.com/office/drawing/2014/main" id="{71C472D9-27CE-418D-B85E-A4B1AFFCA23A}"/>
              </a:ext>
            </a:extLst>
          </p:cNvPr>
          <p:cNvSpPr txBox="1"/>
          <p:nvPr userDrawn="1"/>
        </p:nvSpPr>
        <p:spPr>
          <a:xfrm>
            <a:off x="347753" y="6176891"/>
            <a:ext cx="5748246" cy="33027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 anchorCtr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dirty="0">
                <a:solidFill>
                  <a:schemeClr val="tx1"/>
                </a:solidFill>
              </a:rPr>
              <a:t>© 2025 AT&amp;T Intellectual Property. AT&amp;T and globe logo are registered trademarks and service marks of </a:t>
            </a:r>
            <a:br>
              <a:rPr lang="en-US" sz="600" dirty="0">
                <a:solidFill>
                  <a:schemeClr val="tx1"/>
                </a:solidFill>
              </a:rPr>
            </a:br>
            <a:r>
              <a:rPr lang="en-US" sz="600" dirty="0">
                <a:solidFill>
                  <a:schemeClr val="tx1"/>
                </a:solidFill>
              </a:rPr>
              <a:t>AT&amp;T Intellectual Property and/or AT&amp;T affiliated companies. All other marks are the property of their respective owners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" b="1" dirty="0">
              <a:solidFill>
                <a:schemeClr val="tx1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b="1" dirty="0">
                <a:solidFill>
                  <a:schemeClr val="tx1"/>
                </a:solidFill>
              </a:rPr>
              <a:t>AT&amp;T Proprietary (Internal Use Only) - Not for use or disclosure outside the AT&amp;T companies except under written agreement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0D48E13-5AC4-4D81-8F5A-5690575558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9966" y="6005661"/>
            <a:ext cx="1451979" cy="715261"/>
          </a:xfrm>
          <a:prstGeom prst="rect">
            <a:avLst/>
          </a:prstGeom>
        </p:spPr>
      </p:pic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DB63E8D-1831-4774-A9E7-2ADD5B5B59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11960" y="6040273"/>
            <a:ext cx="3048006" cy="60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15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+ 1/2 imag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">
            <a:extLst>
              <a:ext uri="{FF2B5EF4-FFF2-40B4-BE49-F238E27FC236}">
                <a16:creationId xmlns:a16="http://schemas.microsoft.com/office/drawing/2014/main" id="{BBEEA372-8B0E-CB42-B7A8-955EE4FE32E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100764" cy="6858000"/>
          </a:xfrm>
          <a:solidFill>
            <a:srgbClr val="E8E8E8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150" y="283464"/>
            <a:ext cx="5538071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98150" y="1822036"/>
            <a:ext cx="5538071" cy="4339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260C527-ADB5-4D70-9923-5D27619E15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74A6B31D-0CC6-42C3-842D-009800A1BB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A4E484-4FD1-44A3-A851-CDEDE831D7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71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ext (on AT&amp;T blu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742472" cy="8626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6"/>
            <a:ext cx="2665535" cy="43390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CC653A88-1579-A54E-95FF-23E736079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ln w="6350" cap="sq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73AFA4B-8F87-4894-A620-E4C0D0731B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3CA1B6F7-F89D-4425-B469-D416AE96F31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D873F30-D854-4830-9FD5-BAE485793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271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328987" y="280928"/>
            <a:ext cx="11510496" cy="652852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[Slide title]</a:t>
            </a:r>
          </a:p>
        </p:txBody>
      </p:sp>
      <p:cxnSp>
        <p:nvCxnSpPr>
          <p:cNvPr id="6" name="Straight Connector">
            <a:extLst>
              <a:ext uri="{FF2B5EF4-FFF2-40B4-BE49-F238E27FC236}">
                <a16:creationId xmlns:a16="http://schemas.microsoft.com/office/drawing/2014/main" id="{D367BE66-D6F2-1046-B922-95193B856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FC5DA52-EA53-417E-A4F6-7CBD2ADEBB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09EF5880-BACB-4AFE-8F1D-BCCA10A285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671ECD5-2AB4-4A18-93D7-AABF436BFDE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7331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">
            <a:extLst>
              <a:ext uri="{FF2B5EF4-FFF2-40B4-BE49-F238E27FC236}">
                <a16:creationId xmlns:a16="http://schemas.microsoft.com/office/drawing/2014/main" id="{A8B53130-DD9A-C949-850D-7D7CC44F6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520840C-D89F-41CD-AB90-EEB1F5426C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CACFE3B8-4319-46F3-A159-8C0D19227CF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800336-E3CA-40FC-8C0A-A2F60DD6FD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5207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Globe (on AT&amp;T blu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3C57B4-DF4F-498D-BACA-FA958A6895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9410" y="2075686"/>
            <a:ext cx="5605824" cy="276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072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Globe (on 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5E5479-2146-4B7E-B6DF-D980BB0D90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4262" y="2120127"/>
            <a:ext cx="5314018" cy="261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85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 hasCustomPrompt="1"/>
          </p:nvPr>
        </p:nvSpPr>
        <p:spPr>
          <a:xfrm>
            <a:off x="292684" y="246888"/>
            <a:ext cx="10109738" cy="2511058"/>
          </a:xfrm>
          <a:effectLst/>
        </p:spPr>
        <p:txBody>
          <a:bodyPr anchor="t" anchorCtr="0"/>
          <a:lstStyle>
            <a:lvl1pPr>
              <a:lnSpc>
                <a:spcPct val="90000"/>
              </a:lnSpc>
              <a:spcAft>
                <a:spcPts val="0"/>
              </a:spcAft>
              <a:defRPr sz="6000" b="0" i="0">
                <a:solidFill>
                  <a:schemeClr val="bg1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defRPr>
            </a:lvl1pPr>
          </a:lstStyle>
          <a:p>
            <a:r>
              <a:rPr lang="en-US" dirty="0"/>
              <a:t>[Section divider title]</a:t>
            </a:r>
          </a:p>
        </p:txBody>
      </p:sp>
      <p:sp>
        <p:nvSpPr>
          <p:cNvPr id="5" name="Text Placeholder">
            <a:extLst>
              <a:ext uri="{FF2B5EF4-FFF2-40B4-BE49-F238E27FC236}">
                <a16:creationId xmlns:a16="http://schemas.microsoft.com/office/drawing/2014/main" id="{39714527-FCC7-B147-AF40-40DA070BE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5080" y="3414782"/>
            <a:ext cx="5760921" cy="155568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228600" indent="0">
              <a:buNone/>
              <a:defRPr/>
            </a:lvl3pPr>
            <a:lvl4pPr marL="457200" indent="0">
              <a:buNone/>
              <a:defRPr/>
            </a:lvl4pPr>
            <a:lvl5pPr marL="685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6" name="Straight Connector">
            <a:extLst>
              <a:ext uri="{FF2B5EF4-FFF2-40B4-BE49-F238E27FC236}">
                <a16:creationId xmlns:a16="http://schemas.microsoft.com/office/drawing/2014/main" id="{648CFAC4-3F6A-4249-9F48-503A85B31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ln w="6350" cap="sq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D3AB9EE-BAE8-427D-A4A4-C9C3250A2D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  <p:sp>
        <p:nvSpPr>
          <p:cNvPr id="9" name="Footer Placeholder">
            <a:extLst>
              <a:ext uri="{FF2B5EF4-FFF2-40B4-BE49-F238E27FC236}">
                <a16:creationId xmlns:a16="http://schemas.microsoft.com/office/drawing/2014/main" id="{4AA48F31-8212-46C9-8D76-D46C4914B2C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873218" y="6498607"/>
            <a:ext cx="6289895" cy="1920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A9B37E03-3855-474B-8858-0B93A4B489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2684" y="6427620"/>
            <a:ext cx="1847275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355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509903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822440"/>
            <a:ext cx="11506148" cy="433864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2EA2E8BB-F158-E34E-8F56-F2CA182AC7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FEA13839-5F72-2046-B228-6DC99C91A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C3A6A8D-74A3-4012-8FDF-CE7DBAD5DD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AE5340-D2BA-4A55-89A4-184865C8AA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1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(2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510213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6"/>
            <a:ext cx="5538071" cy="4339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99967" y="1822037"/>
            <a:ext cx="5533561" cy="4339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A0C418EE-6460-8E42-8C30-54DF8EF5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0D6BC2D4-40A6-4FF2-A9A2-2ED9BB39B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1" name="Footer Placeholder">
            <a:extLst>
              <a:ext uri="{FF2B5EF4-FFF2-40B4-BE49-F238E27FC236}">
                <a16:creationId xmlns:a16="http://schemas.microsoft.com/office/drawing/2014/main" id="{3345536F-E08A-4DAD-BD34-541F41B8C4E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5C55CB-ECB3-460D-A268-A7C3778B3E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14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(3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510213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5"/>
            <a:ext cx="3475625" cy="4336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46564" y="1822036"/>
            <a:ext cx="3475625" cy="43355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3C7F918-8831-034A-8C00-253A50C274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63858" y="1822036"/>
            <a:ext cx="3475625" cy="4339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">
            <a:extLst>
              <a:ext uri="{FF2B5EF4-FFF2-40B4-BE49-F238E27FC236}">
                <a16:creationId xmlns:a16="http://schemas.microsoft.com/office/drawing/2014/main" id="{A033881D-54A3-0A48-AB72-ECF64E6D0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983C5B5-EB9E-4048-998B-3A0DADBE58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2" name="Footer Placeholder">
            <a:extLst>
              <a:ext uri="{FF2B5EF4-FFF2-40B4-BE49-F238E27FC236}">
                <a16:creationId xmlns:a16="http://schemas.microsoft.com/office/drawing/2014/main" id="{8863246B-2DBD-4A6A-9E91-B102587B028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095D0CC-3079-4358-8177-13ACAEC0D3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8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(4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742472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5"/>
            <a:ext cx="2707329" cy="43368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64441" y="1822036"/>
            <a:ext cx="2707329" cy="43355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3C7F918-8831-034A-8C00-253A50C274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99612" y="1822036"/>
            <a:ext cx="2707329" cy="4339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D6008138-E871-7042-B79E-B1592A15A6E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134783" y="1822036"/>
            <a:ext cx="2707329" cy="4339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">
            <a:extLst>
              <a:ext uri="{FF2B5EF4-FFF2-40B4-BE49-F238E27FC236}">
                <a16:creationId xmlns:a16="http://schemas.microsoft.com/office/drawing/2014/main" id="{ADAD2240-3AE4-B34C-947E-EEBCB854A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ABA2181-9333-41AB-A901-D0C31AD3D5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3" name="Footer Placeholder">
            <a:extLst>
              <a:ext uri="{FF2B5EF4-FFF2-40B4-BE49-F238E27FC236}">
                <a16:creationId xmlns:a16="http://schemas.microsoft.com/office/drawing/2014/main" id="{B6A6BC86-E05E-456C-8722-AD735E37525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D75AFD8-EC76-4A5B-A959-36E4F053ED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55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(4 column stack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510213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7"/>
            <a:ext cx="5533561" cy="163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06651" y="1822037"/>
            <a:ext cx="5533561" cy="163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C3D1597-8385-C34D-9200-EF459D29C8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9270" y="3621025"/>
            <a:ext cx="5533561" cy="1632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82BFD262-FDB9-0A42-93DD-19561916691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311004" y="3621025"/>
            <a:ext cx="5533561" cy="1632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">
            <a:extLst>
              <a:ext uri="{FF2B5EF4-FFF2-40B4-BE49-F238E27FC236}">
                <a16:creationId xmlns:a16="http://schemas.microsoft.com/office/drawing/2014/main" id="{6510501E-5E7E-9B4C-B972-9D7AA5865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B6C2DE48-A9C4-4463-B920-41E7B96985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4" name="Footer Placeholder">
            <a:extLst>
              <a:ext uri="{FF2B5EF4-FFF2-40B4-BE49-F238E27FC236}">
                <a16:creationId xmlns:a16="http://schemas.microsoft.com/office/drawing/2014/main" id="{76697FF4-06E3-4790-BD9E-090CFAED98C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A36E6E-FAA4-4B35-A65B-E592F11C8D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1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4 column content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742472" cy="8626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2605631"/>
            <a:ext cx="2707329" cy="82294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BF22142-DBAA-3A4F-BA95-BE2DD864A8D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64163" y="2605631"/>
            <a:ext cx="2707329" cy="822697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3C7F918-8831-034A-8C00-253A50C274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99056" y="2605630"/>
            <a:ext cx="2707329" cy="82337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D6008138-E871-7042-B79E-B1592A15A6E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133949" y="2605630"/>
            <a:ext cx="2707329" cy="82337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754FB65-0049-2A4D-84B3-0E1EDA03A3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9270" y="4050793"/>
            <a:ext cx="2707329" cy="211033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F6C07FEE-269E-1941-9A24-31C3DDCB814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61654" y="4050792"/>
            <a:ext cx="2707329" cy="2110294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A6253EE2-43B8-6C42-839E-C05FE49D703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94039" y="4050793"/>
            <a:ext cx="2707329" cy="2110336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F908B1C9-21E2-1143-88A4-CF2A7BB33D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126423" y="4050792"/>
            <a:ext cx="2707329" cy="2110294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Straight Connector">
            <a:extLst>
              <a:ext uri="{FF2B5EF4-FFF2-40B4-BE49-F238E27FC236}">
                <a16:creationId xmlns:a16="http://schemas.microsoft.com/office/drawing/2014/main" id="{E70A6D88-32A0-FE4A-BCFF-A28D2F09E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noFill/>
          <a:ln w="6350" cap="sq" cmpd="sng" algn="ctr">
            <a:solidFill>
              <a:srgbClr val="000000"/>
            </a:solidFill>
            <a:prstDash val="solid"/>
          </a:ln>
          <a:effectLst/>
        </p:spPr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9F4C8360-2ED5-4EB4-9C3B-A17C380688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0013" y="6404924"/>
            <a:ext cx="722839" cy="356078"/>
          </a:xfrm>
          <a:prstGeom prst="rect">
            <a:avLst/>
          </a:prstGeom>
        </p:spPr>
      </p:pic>
      <p:sp>
        <p:nvSpPr>
          <p:cNvPr id="19" name="Footer Placeholder">
            <a:extLst>
              <a:ext uri="{FF2B5EF4-FFF2-40B4-BE49-F238E27FC236}">
                <a16:creationId xmlns:a16="http://schemas.microsoft.com/office/drawing/2014/main" id="{7F5E28AA-CC4E-4E7F-995C-AF1502F908A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3592709" y="6486951"/>
            <a:ext cx="5323108" cy="192024"/>
          </a:xfrm>
        </p:spPr>
        <p:txBody>
          <a:bodyPr/>
          <a:lstStyle/>
          <a:p>
            <a:r>
              <a:rPr lang="en-US" dirty="0"/>
              <a:t>AT&amp;T view on SA3 6G Study / August 6, 2025 / © 2025 AT&amp;T Intellectual Property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F609E66-BE4C-43DF-A3C6-3B100E4B9E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29270" y="6412892"/>
            <a:ext cx="1658793" cy="32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0592" y="281967"/>
            <a:ext cx="11508891" cy="8626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[Slide title]               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24518" y="1826247"/>
            <a:ext cx="11514966" cy="4334841"/>
          </a:xfrm>
          <a:prstGeom prst="rect">
            <a:avLst/>
          </a:prstGeom>
        </p:spPr>
        <p:txBody>
          <a:bodyPr vert="horz" lIns="0" tIns="0" rIns="0" bIns="0" spcCol="493776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340565" y="6492240"/>
            <a:ext cx="722839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000"/>
              </a:lnSpc>
              <a:defRPr sz="800" b="0">
                <a:solidFill>
                  <a:schemeClr val="tx1"/>
                </a:solidFill>
                <a:latin typeface="+mn-lt"/>
                <a:cs typeface="ATT Aleck Sans" panose="020B0503020203020204" pitchFamily="34" charset="0"/>
              </a:defRPr>
            </a:lvl1pPr>
          </a:lstStyle>
          <a:p>
            <a:fld id="{E4E3109C-F841-A249-A33C-708B7DCDEF1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EA75AFFA-2073-4D48-A217-E9467D3F9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3405" y="6492240"/>
            <a:ext cx="5323108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AT&amp;T view on SA3 6G Study / August 6, 2025 / © 2025 AT&amp;T Intellectual Property</a:t>
            </a:r>
          </a:p>
        </p:txBody>
      </p:sp>
    </p:spTree>
    <p:extLst>
      <p:ext uri="{BB962C8B-B14F-4D97-AF65-F5344CB8AC3E}">
        <p14:creationId xmlns:p14="http://schemas.microsoft.com/office/powerpoint/2010/main" val="740336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sz="2400" b="0" i="0" kern="1200">
          <a:solidFill>
            <a:schemeClr val="tx1"/>
          </a:solidFill>
          <a:latin typeface="ATT Aleck Sans Medium" panose="020B0503020203020204" pitchFamily="34" charset="0"/>
          <a:ea typeface="+mj-ea"/>
          <a:cs typeface="ATT Aleck Sans Medium" panose="020B0503020203020204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/>
        </a:buClr>
        <a:buFontTx/>
        <a:buNone/>
        <a:defRPr sz="2400" kern="1200">
          <a:solidFill>
            <a:schemeClr val="tx2"/>
          </a:solidFill>
          <a:latin typeface="+mn-lt"/>
          <a:ea typeface="+mn-ea"/>
          <a:cs typeface="ATT Aleck Sans" panose="020B0503020203020204" pitchFamily="34" charset="0"/>
        </a:defRPr>
      </a:lvl1pPr>
      <a:lvl2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1000"/>
        <a:buFont typeface="ATT Aleck Sans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2pPr>
      <a:lvl3pPr marL="457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‒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3pPr>
      <a:lvl4pPr marL="7429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75000"/>
        <a:buFont typeface="ATT Aleck San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4pPr>
      <a:lvl5pPr marL="914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60000"/>
        <a:buFont typeface="ATT Aleck Sans" panose="02070309020205020404" pitchFamily="49" charset="0"/>
        <a:buChar char="o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5pPr>
      <a:lvl6pPr marL="11430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◦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6pPr>
      <a:lvl7pPr marL="13716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›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7pPr>
      <a:lvl8pPr marL="1600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▫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†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7456">
          <p15:clr>
            <a:srgbClr val="F26B43"/>
          </p15:clr>
        </p15:guide>
        <p15:guide id="6" pos="219">
          <p15:clr>
            <a:srgbClr val="F26B43"/>
          </p15:clr>
        </p15:guide>
        <p15:guide id="13" pos="3983">
          <p15:clr>
            <a:srgbClr val="5ACBF0"/>
          </p15:clr>
        </p15:guide>
        <p15:guide id="14" pos="3695">
          <p15:clr>
            <a:srgbClr val="5ACBF0"/>
          </p15:clr>
        </p15:guide>
        <p15:guide id="17" orient="horz" pos="216">
          <p15:clr>
            <a:srgbClr val="F26B43"/>
          </p15:clr>
        </p15:guide>
        <p15:guide id="18" orient="horz" pos="4122">
          <p15:clr>
            <a:srgbClr val="F26B43"/>
          </p15:clr>
        </p15:guide>
        <p15:guide id="21" orient="horz" pos="1186">
          <p15:clr>
            <a:srgbClr val="F26B43"/>
          </p15:clr>
        </p15:guide>
        <p15:guide id="28" orient="horz" pos="3131">
          <p15:clr>
            <a:srgbClr val="F26B43"/>
          </p15:clr>
        </p15:guide>
        <p15:guide id="36" pos="3839">
          <p15:clr>
            <a:srgbClr val="F26B43"/>
          </p15:clr>
        </p15:guide>
        <p15:guide id="37" pos="2932">
          <p15:clr>
            <a:srgbClr val="F26B43"/>
          </p15:clr>
        </p15:guide>
        <p15:guide id="39" pos="2028">
          <p15:clr>
            <a:srgbClr val="F26B43"/>
          </p15:clr>
        </p15:guide>
        <p15:guide id="40" pos="1124">
          <p15:clr>
            <a:srgbClr val="F26B43"/>
          </p15:clr>
        </p15:guide>
        <p15:guide id="41" pos="5646">
          <p15:clr>
            <a:srgbClr val="F26B43"/>
          </p15:clr>
        </p15:guide>
        <p15:guide id="42" pos="6551">
          <p15:clr>
            <a:srgbClr val="F26B43"/>
          </p15:clr>
        </p15:guide>
        <p15:guide id="43" pos="4744">
          <p15:clr>
            <a:srgbClr val="F26B43"/>
          </p15:clr>
        </p15:guide>
        <p15:guide id="44" pos="982">
          <p15:clr>
            <a:srgbClr val="5ACBF0"/>
          </p15:clr>
        </p15:guide>
        <p15:guide id="46" pos="1271">
          <p15:clr>
            <a:srgbClr val="5ACBF0"/>
          </p15:clr>
        </p15:guide>
        <p15:guide id="47" pos="1886">
          <p15:clr>
            <a:srgbClr val="5ACBF0"/>
          </p15:clr>
        </p15:guide>
        <p15:guide id="48" pos="2174">
          <p15:clr>
            <a:srgbClr val="5ACBF0"/>
          </p15:clr>
        </p15:guide>
        <p15:guide id="49" pos="2791">
          <p15:clr>
            <a:srgbClr val="5ACBF0"/>
          </p15:clr>
        </p15:guide>
        <p15:guide id="50" pos="3079">
          <p15:clr>
            <a:srgbClr val="5ACBF0"/>
          </p15:clr>
        </p15:guide>
        <p15:guide id="51" pos="4602">
          <p15:clr>
            <a:srgbClr val="5ACBF0"/>
          </p15:clr>
        </p15:guide>
        <p15:guide id="52" pos="4885">
          <p15:clr>
            <a:srgbClr val="5ACBF0"/>
          </p15:clr>
        </p15:guide>
        <p15:guide id="53" pos="5504">
          <p15:clr>
            <a:srgbClr val="5ACBF0"/>
          </p15:clr>
        </p15:guide>
        <p15:guide id="54" pos="5791">
          <p15:clr>
            <a:srgbClr val="5ACBF0"/>
          </p15:clr>
        </p15:guide>
        <p15:guide id="55" pos="6410">
          <p15:clr>
            <a:srgbClr val="5ACBF0"/>
          </p15:clr>
        </p15:guide>
        <p15:guide id="56" pos="6696">
          <p15:clr>
            <a:srgbClr val="5ACBF0"/>
          </p15:clr>
        </p15:guide>
        <p15:guide id="58" orient="horz" pos="2160">
          <p15:clr>
            <a:srgbClr val="F26B43"/>
          </p15:clr>
        </p15:guide>
        <p15:guide id="59" orient="horz" pos="388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C736B83-8242-7C48-9860-5DE526A7B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088" y="315137"/>
            <a:ext cx="10605540" cy="4655326"/>
          </a:xfrm>
        </p:spPr>
        <p:txBody>
          <a:bodyPr/>
          <a:lstStyle/>
          <a:p>
            <a:br>
              <a:rPr lang="en-US" sz="6600" b="1" dirty="0">
                <a:solidFill>
                  <a:schemeClr val="accent1"/>
                </a:solidFill>
              </a:rPr>
            </a:br>
            <a:r>
              <a:rPr lang="en-US" sz="6600" b="1" dirty="0">
                <a:solidFill>
                  <a:schemeClr val="accent1"/>
                </a:solidFill>
              </a:rPr>
              <a:t>SA3 6G Security Study</a:t>
            </a:r>
            <a:br>
              <a:rPr lang="en-US" sz="6600" b="1" dirty="0">
                <a:solidFill>
                  <a:schemeClr val="accent1"/>
                </a:solidFill>
              </a:rPr>
            </a:br>
            <a:br>
              <a:rPr lang="en-US" sz="6600" b="1" dirty="0">
                <a:solidFill>
                  <a:schemeClr val="accent1"/>
                </a:solidFill>
              </a:rPr>
            </a:br>
            <a:r>
              <a:rPr lang="en-US" sz="6600" dirty="0"/>
              <a:t>AT&amp;T Viewpoint on      Work Tasks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BD340C54-D743-5245-AE8A-678EAB7F26C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6190" y="4797631"/>
            <a:ext cx="5759811" cy="1077550"/>
          </a:xfrm>
        </p:spPr>
        <p:txBody>
          <a:bodyPr/>
          <a:lstStyle/>
          <a:p>
            <a:r>
              <a:rPr lang="en-US" dirty="0"/>
              <a:t>3GPP SA3 Conference Call on 6G Study Preparation</a:t>
            </a:r>
          </a:p>
          <a:p>
            <a:endParaRPr lang="en-US" dirty="0"/>
          </a:p>
          <a:p>
            <a:r>
              <a:rPr lang="en-US" dirty="0"/>
              <a:t>August 6-7, 2025</a:t>
            </a:r>
          </a:p>
        </p:txBody>
      </p:sp>
    </p:spTree>
    <p:extLst>
      <p:ext uri="{BB962C8B-B14F-4D97-AF65-F5344CB8AC3E}">
        <p14:creationId xmlns:p14="http://schemas.microsoft.com/office/powerpoint/2010/main" val="165933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F158D-E62C-DF02-061B-98C3EA66D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6035CD47-EDAE-17C2-EE25-DB193D129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accent1"/>
                </a:solidFill>
              </a:rPr>
              <a:t>6G Security Study Work Tasks for SA2, SA4, SA5, SA6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D80E27-562A-6FC6-00E2-B3A407B9A22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146128"/>
            <a:ext cx="11506148" cy="50149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Study all security aspects of currently approved SA2 work tasks, starting with WT#1 “Define the overall 6G architecture” and progressing through WT#8 (SP-250806)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Prepare to study security aspects of yet-to-be-approved work tasks in SA4, SA5, SA6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Adjust SA3 6G study work tasks when SA2 and other WGs add new work tasks or modify existing work tasks.</a:t>
            </a:r>
          </a:p>
          <a:p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4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155EA-63D1-D454-9003-FA7183887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C003762A-E8AD-0884-4900-9EC53F268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accent1"/>
                </a:solidFill>
              </a:rPr>
              <a:t>SA3 6G Study Work Tasks for                                  Artificial Intelligence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67420C-0946-FC74-F705-1F241CAA4F8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146128"/>
            <a:ext cx="11506148" cy="50149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Create solutions for AI to automatically and efficiently enable 6G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Identify security controls to protect AI-based systems from adversarial machine learning (AML) attacks on the 6G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Identify security controls for confidentiality, integrity, and availability of AI data origins, data sets, data models, and data transfers.</a:t>
            </a:r>
          </a:p>
          <a:p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A17CB-95CA-9624-DA2F-478E5EEFC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01304C99-7A19-1A45-E11A-7BB014D53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accent1"/>
                </a:solidFill>
              </a:rPr>
              <a:t>SA3 6G Study Work Tasks for </a:t>
            </a:r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</a:rPr>
              <a:t>Post-Quantum Security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EDF971-AC02-3B38-0BE7-FDAD7CE71C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146128"/>
            <a:ext cx="11506148" cy="50149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Define 6G systems for post-quantum cryptography, authentication, and integrity protection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Enable cryptographic systems to secure against both quantum and classical computers and can interoperate with existing communication protocols and networks.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Plan for Post-Quantum Security Work Tasks in Release 20 to be on-going throughout 6G.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24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435D4-C486-B233-B890-7E700BBBD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095B1C62-E26A-8533-4DB4-49F22133E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accent1"/>
                </a:solidFill>
              </a:rPr>
              <a:t>SA3 6G Study Work Tasks for </a:t>
            </a:r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</a:rPr>
              <a:t>Zero Trust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1BCCEE-ABFF-4FD2-2C62-CB11E96CF0E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146128"/>
            <a:ext cx="11506148" cy="50149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Study how the 6G system can enable interoperable and disaggregated network functions and interfaces integrated with an operator’s zero trust systems and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TT Aleck Sans Medium" panose="020B0503020203020204" pitchFamily="34" charset="0"/>
                <a:cs typeface="ATT Aleck Sans Medium" panose="020B0503020203020204" pitchFamily="34" charset="0"/>
              </a:rPr>
              <a:t>Incorporate Release 20 SECHAND Work Tasks into the 6G study and plan for these work tasks to be on-going throughout 6G.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80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FD494-B3B6-99D8-1DB9-7CB5E6C14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4A7DCA19-FD82-C464-5DC8-28F019CD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chemeClr val="accent1"/>
                </a:solidFill>
              </a:rPr>
              <a:t>Conclusions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B937E5-57B2-CF1D-1F83-9FB564613A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581" y="1146128"/>
            <a:ext cx="11506148" cy="50149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Approve SA3 led study in December Plenary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Start with SA3 led work tasks and work tasks addressing approved SA2 study 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Reserve time units for SA3 work tasks pertaining to 6G studies yet-to-be-approved by SA4, SA5, SA6 as well as new/modified SA2 work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Ramp up SA3 6G work effort as soon as possible</a:t>
            </a:r>
            <a:r>
              <a:rPr lang="en-US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, allocate time </a:t>
            </a:r>
            <a:r>
              <a:rPr lang="en-US" dirty="0">
                <a:solidFill>
                  <a:schemeClr val="tx1"/>
                </a:solidFill>
                <a:latin typeface="ATT Aleck Sans Medium" panose="020B0503020203020204" pitchFamily="34" charset="0"/>
                <a:ea typeface="+mj-ea"/>
                <a:cs typeface="ATT Aleck Sans Medium" panose="020B0503020203020204" pitchFamily="34" charset="0"/>
              </a:rPr>
              <a:t>units for newly approved 6G study work tasks, take into account reserved time units.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ATT Aleck Sans Medium" panose="020B0503020203020204" pitchFamily="34" charset="0"/>
              <a:ea typeface="+mj-ea"/>
              <a:cs typeface="ATT Aleck Sans Medium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92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126341"/>
      </p:ext>
    </p:extLst>
  </p:cSld>
  <p:clrMapOvr>
    <a:masterClrMapping/>
  </p:clrMapOvr>
</p:sld>
</file>

<file path=ppt/theme/theme1.xml><?xml version="1.0" encoding="utf-8"?>
<a:theme xmlns:a="http://schemas.openxmlformats.org/drawingml/2006/main" name="ATTInternal052019">
  <a:themeElements>
    <a:clrScheme name="ATT 2019 theme and supporting palette">
      <a:dk1>
        <a:srgbClr val="000000"/>
      </a:dk1>
      <a:lt1>
        <a:srgbClr val="FFFFFF"/>
      </a:lt1>
      <a:dk2>
        <a:srgbClr val="009FDB"/>
      </a:dk2>
      <a:lt2>
        <a:srgbClr val="E5E5E5"/>
      </a:lt2>
      <a:accent1>
        <a:srgbClr val="0057B8"/>
      </a:accent1>
      <a:accent2>
        <a:srgbClr val="49EEDC"/>
      </a:accent2>
      <a:accent3>
        <a:srgbClr val="AF28BB"/>
      </a:accent3>
      <a:accent4>
        <a:srgbClr val="FFB000"/>
      </a:accent4>
      <a:accent5>
        <a:srgbClr val="91DC00"/>
      </a:accent5>
      <a:accent6>
        <a:srgbClr val="FF585D"/>
      </a:accent6>
      <a:hlink>
        <a:srgbClr val="0057B8"/>
      </a:hlink>
      <a:folHlink>
        <a:srgbClr val="0057B8"/>
      </a:folHlink>
    </a:clrScheme>
    <a:fontScheme name="ATT 2018">
      <a:majorFont>
        <a:latin typeface="ATT Aleck Sans" panose="020B0503020203020204" pitchFamily="34" charset="0"/>
        <a:ea typeface=""/>
        <a:cs typeface=""/>
      </a:majorFont>
      <a:minorFont>
        <a:latin typeface="ATT Aleck Sans" panose="020B0503020203020204" pitchFamily="34" charset="0"/>
        <a:ea typeface=""/>
        <a:cs typeface=""/>
      </a:minorFont>
    </a:fontScheme>
    <a:fmtScheme name="ATT 2018">
      <a:fillStyleLst>
        <a:solidFill>
          <a:srgbClr val="009FDB"/>
        </a:solidFill>
        <a:solidFill>
          <a:srgbClr val="009FDB"/>
        </a:solidFill>
        <a:solidFill>
          <a:srgbClr val="009FDB"/>
        </a:solidFill>
      </a:fillStyleLst>
      <a:lnStyleLst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 w="12700">
          <a:solidFill>
            <a:schemeClr val="bg1"/>
          </a:solidFill>
        </a:ln>
      </a:spPr>
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<a:prstTxWarp prst="textNoShape">
          <a:avLst/>
        </a:prstTxWarp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chemeClr val="bg1"/>
          </a:buClr>
          <a:buSzTx/>
          <a:buFont typeface="ATT Aleck Sans" panose="020B0604020202020204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  <a:style>
        <a:lnRef idx="0">
          <a:schemeClr val="dk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6350" cap="sq"/>
      </a:spPr>
      <a:bodyPr/>
      <a:lstStyle/>
      <a:style>
        <a:lnRef idx="1">
          <a:schemeClr val="dk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t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rgbClr val="000000"/>
          </a:buClr>
          <a:buSzTx/>
          <a:buFontTx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</a:txDef>
  </a:objectDefaults>
  <a:extraClrSchemeLst/>
  <a:custClrLst>
    <a:custClr name="Gray 5">
      <a:srgbClr val="E5E5E5"/>
    </a:custClr>
    <a:custClr name="Gray 2">
      <a:srgbClr val="D2D2D2"/>
    </a:custClr>
    <a:custClr name="Gray 3">
      <a:srgbClr val="959595"/>
    </a:custClr>
    <a:custClr name="Gray 4">
      <a:srgbClr val="5A5A5A"/>
    </a:custClr>
  </a:custClrLst>
  <a:extLst>
    <a:ext uri="{05A4C25C-085E-4340-85A3-A5531E510DB2}">
      <thm15:themeFamily xmlns:thm15="http://schemas.microsoft.com/office/thememl/2012/main" name="Presentation1" id="{0A741D43-E539-41F5-B993-FDBB51465C42}" vid="{85F0F022-FE36-4D99-B2B0-E7D783B78D57}"/>
    </a:ext>
  </a:extLst>
</a:theme>
</file>

<file path=ppt/theme/theme2.xml><?xml version="1.0" encoding="utf-8"?>
<a:theme xmlns:a="http://schemas.openxmlformats.org/drawingml/2006/main" name="ATTInternal052019">
  <a:themeElements>
    <a:clrScheme name="ATT 2019 theme and supporting palette">
      <a:dk1>
        <a:srgbClr val="000000"/>
      </a:dk1>
      <a:lt1>
        <a:srgbClr val="FFFFFF"/>
      </a:lt1>
      <a:dk2>
        <a:srgbClr val="009FDB"/>
      </a:dk2>
      <a:lt2>
        <a:srgbClr val="E5E5E5"/>
      </a:lt2>
      <a:accent1>
        <a:srgbClr val="0057B8"/>
      </a:accent1>
      <a:accent2>
        <a:srgbClr val="49EEDC"/>
      </a:accent2>
      <a:accent3>
        <a:srgbClr val="AF28BB"/>
      </a:accent3>
      <a:accent4>
        <a:srgbClr val="FFB000"/>
      </a:accent4>
      <a:accent5>
        <a:srgbClr val="91DC00"/>
      </a:accent5>
      <a:accent6>
        <a:srgbClr val="FF585D"/>
      </a:accent6>
      <a:hlink>
        <a:srgbClr val="0057B8"/>
      </a:hlink>
      <a:folHlink>
        <a:srgbClr val="0057B8"/>
      </a:folHlink>
    </a:clrScheme>
    <a:fontScheme name="ATT 2018">
      <a:majorFont>
        <a:latin typeface="ATT Aleck Sans" panose="020B0503020203020204" pitchFamily="34" charset="0"/>
        <a:ea typeface=""/>
        <a:cs typeface=""/>
      </a:majorFont>
      <a:minorFont>
        <a:latin typeface="ATT Aleck Sans" panose="020B0503020203020204" pitchFamily="34" charset="0"/>
        <a:ea typeface=""/>
        <a:cs typeface=""/>
      </a:minorFont>
    </a:fontScheme>
    <a:fmtScheme name="ATT 2018">
      <a:fillStyleLst>
        <a:solidFill>
          <a:srgbClr val="009FDB"/>
        </a:solidFill>
        <a:solidFill>
          <a:srgbClr val="009FDB"/>
        </a:solidFill>
        <a:solidFill>
          <a:srgbClr val="009FDB"/>
        </a:solidFill>
      </a:fillStyleLst>
      <a:lnStyleLst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 w="12700">
          <a:solidFill>
            <a:schemeClr val="bg1"/>
          </a:solidFill>
        </a:ln>
      </a:spPr>
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<a:prstTxWarp prst="textNoShape">
          <a:avLst/>
        </a:prstTxWarp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chemeClr val="bg1"/>
          </a:buClr>
          <a:buSzTx/>
          <a:buFont typeface="ATT Aleck Sans" panose="020B0604020202020204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  <a:style>
        <a:lnRef idx="0">
          <a:schemeClr val="dk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6350" cap="sq"/>
      </a:spPr>
      <a:bodyPr/>
      <a:lstStyle/>
      <a:style>
        <a:lnRef idx="1">
          <a:schemeClr val="dk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t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rgbClr val="000000"/>
          </a:buClr>
          <a:buSzTx/>
          <a:buFontTx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</a:txDef>
  </a:objectDefaults>
  <a:extraClrSchemeLst/>
  <a:custClrLst>
    <a:custClr name="Gray 5">
      <a:srgbClr val="E5E5E5"/>
    </a:custClr>
    <a:custClr name="Gray 2">
      <a:srgbClr val="D2D2D2"/>
    </a:custClr>
    <a:custClr name="Gray 3">
      <a:srgbClr val="959595"/>
    </a:custClr>
    <a:custClr name="Gray 4">
      <a:srgbClr val="5A5A5A"/>
    </a:custClr>
  </a:custClrLst>
  <a:extLst>
    <a:ext uri="{05A4C25C-085E-4340-85A3-A5531E510DB2}">
      <thm15:themeFamily xmlns:thm15="http://schemas.microsoft.com/office/thememl/2012/main" name="ATTInternal052019" id="{2CE3A184-F8DA-A044-84B5-A17120E961FD}" vid="{EA593E4D-BBEC-214A-B8BC-CD4543940F8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TT Aleck Sans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TT Aleck Sans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TT Aleck San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TT Aleck Sans"/>
        <a:font script="Hebr" typeface="ATT Aleck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TT Aleck Sans"/>
        <a:font script="Uigh" typeface="Microsoft Uighur"/>
        <a:font script="Geor" typeface="Sylfaen"/>
        <a:font script="Armn" typeface="ATT Aleck Sans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ff3a3e8b-cf27-4f6a-b156-4723f3d5e6ae" xsi:nil="true"/>
    <SharedWithUsers xmlns="03cc165e-744a-445f-bff4-2fa860fdcb30">
      <UserInfo>
        <DisplayName>DESANTIS, ELIZABETH</DisplayName>
        <AccountId>50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3BA8A776F7E246A395D4643C03E10D" ma:contentTypeVersion="15" ma:contentTypeDescription="Create a new document." ma:contentTypeScope="" ma:versionID="c35f5c97df3616f3724d632526382622">
  <xsd:schema xmlns:xsd="http://www.w3.org/2001/XMLSchema" xmlns:xs="http://www.w3.org/2001/XMLSchema" xmlns:p="http://schemas.microsoft.com/office/2006/metadata/properties" xmlns:ns2="ff3a3e8b-cf27-4f6a-b156-4723f3d5e6ae" xmlns:ns3="03cc165e-744a-445f-bff4-2fa860fdcb30" targetNamespace="http://schemas.microsoft.com/office/2006/metadata/properties" ma:root="true" ma:fieldsID="d012a31ba4b8275aebc5a3078c496d05" ns2:_="" ns3:_="">
    <xsd:import namespace="ff3a3e8b-cf27-4f6a-b156-4723f3d5e6ae"/>
    <xsd:import namespace="03cc165e-744a-445f-bff4-2fa860fdcb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a3e8b-cf27-4f6a-b156-4723f3d5e6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c165e-744a-445f-bff4-2fa860fdcb3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9AE3A7-4D9E-4C67-9EC5-1D97DD50FDB9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ff3a3e8b-cf27-4f6a-b156-4723f3d5e6ae"/>
    <ds:schemaRef ds:uri="http://www.w3.org/XML/1998/namespace"/>
    <ds:schemaRef ds:uri="http://schemas.openxmlformats.org/package/2006/metadata/core-properties"/>
    <ds:schemaRef ds:uri="03cc165e-744a-445f-bff4-2fa860fdcb30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CB1271D-64B9-4529-B4A3-E55F1D7FE6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3a3e8b-cf27-4f6a-b156-4723f3d5e6ae"/>
    <ds:schemaRef ds:uri="03cc165e-744a-445f-bff4-2fa860fdcb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A45524-E67B-49E3-B57D-1B8A97E800D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ATT_Day-To-Day-Template_CSO</Template>
  <TotalTime>31086</TotalTime>
  <Words>367</Words>
  <Application>Microsoft Office PowerPoint</Application>
  <PresentationFormat>Widescreen</PresentationFormat>
  <Paragraphs>43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ATT Aleck Sans</vt:lpstr>
      <vt:lpstr>ATT Aleck Sans Medium</vt:lpstr>
      <vt:lpstr>ATTInternal052019</vt:lpstr>
      <vt:lpstr> SA3 6G Security Study  AT&amp;T Viewpoint on      Work Tasks</vt:lpstr>
      <vt:lpstr>6G Security Study Work Tasks for SA2, SA4, SA5, SA6</vt:lpstr>
      <vt:lpstr>SA3 6G Study Work Tasks for                                  Artificial Intelligence</vt:lpstr>
      <vt:lpstr>SA3 6G Study Work Tasks for  Post-Quantum Security</vt:lpstr>
      <vt:lpstr>SA3 6G Study Work Tasks for  Zero Trust</vt:lpstr>
      <vt:lpstr>Conclusions</vt:lpstr>
      <vt:lpstr>PowerPoint Presentation</vt:lpstr>
    </vt:vector>
  </TitlesOfParts>
  <Manager/>
  <Company>ATT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LOUSHINE, MIKE</dc:creator>
  <cp:keywords/>
  <dc:description/>
  <cp:lastModifiedBy>LOUSHINE, MIKE</cp:lastModifiedBy>
  <cp:revision>11</cp:revision>
  <dcterms:created xsi:type="dcterms:W3CDTF">2024-10-23T15:10:46Z</dcterms:created>
  <dcterms:modified xsi:type="dcterms:W3CDTF">2025-08-01T12:02:22Z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4569500</vt:r8>
  </property>
  <property fmtid="{D5CDD505-2E9C-101B-9397-08002B2CF9AE}" pid="3" name="ContentTypeId">
    <vt:lpwstr>0x010100D23BA8A776F7E246A395D4643C03E10D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