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slideLayouts/slideLayout11.xml" ContentType="application/vnd.openxmlformats-officedocument.presentationml.slideLayout+xml"/>
  <Override PartName="/ppt/theme/theme6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50" r:id="rId7"/>
    <p:sldMasterId id="2147483660" r:id="rId8"/>
    <p:sldMasterId id="2147483662" r:id="rId9"/>
    <p:sldMasterId id="2147483667" r:id="rId10"/>
    <p:sldMasterId id="2147483669" r:id="rId11"/>
    <p:sldMasterId id="2147483675" r:id="rId12"/>
    <p:sldMasterId id="2147483678" r:id="rId13"/>
  </p:sldMasterIdLst>
  <p:notesMasterIdLst>
    <p:notesMasterId r:id="rId19"/>
  </p:notesMasterIdLst>
  <p:handoutMasterIdLst>
    <p:handoutMasterId r:id="rId20"/>
  </p:handoutMasterIdLst>
  <p:sldIdLst>
    <p:sldId id="256" r:id="rId14"/>
    <p:sldId id="2134805419" r:id="rId15"/>
    <p:sldId id="2134805414" r:id="rId16"/>
    <p:sldId id="2134805418" r:id="rId17"/>
    <p:sldId id="257" r:id="rId18"/>
  </p:sldIdLst>
  <p:sldSz cx="9144000" cy="5143500" type="screen16x9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569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EDF2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6B14AE-B5BB-2FB6-EFC8-987F220B83E4}" v="97" dt="2020-12-10T22:12:59.726"/>
    <p1510:client id="{192BCC90-6B58-38A9-7803-17B9C2D9827C}" v="226" dt="2020-12-11T13:22:04.937"/>
    <p1510:client id="{238A26CE-CC77-CD80-AC41-7CD83E3AE7AA}" v="11" dt="2020-12-11T11:19:13.917"/>
    <p1510:client id="{756BF815-E705-31DC-82E3-7ACBF71B53C8}" v="17" dt="2020-12-11T11:41:00.305"/>
    <p1510:client id="{9DF0B33E-8552-4402-8AE8-4CC71E6D0C73}" v="193" dt="2020-12-10T19:43:54.476"/>
    <p1510:client id="{B8B8DF1A-3780-1C2C-B748-FCBFFEFFDA2E}" v="229" dt="2020-12-10T21:05:32.545"/>
    <p1510:client id="{EF8A6E9B-394F-6D84-51C3-4BBD0BE9EC7E}" v="16" dt="2020-12-11T09:02:10.874"/>
  </p1510:revLst>
</p1510:revInfo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10" autoAdjust="0"/>
    <p:restoredTop sz="94227" autoAdjust="0"/>
  </p:normalViewPr>
  <p:slideViewPr>
    <p:cSldViewPr>
      <p:cViewPr varScale="1">
        <p:scale>
          <a:sx n="130" d="100"/>
          <a:sy n="130" d="100"/>
        </p:scale>
        <p:origin x="498" y="102"/>
      </p:cViewPr>
      <p:guideLst>
        <p:guide orient="horz" pos="1620"/>
        <p:guide pos="569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Master" Target="slideMasters/slideMaster7.xml"/><Relationship Id="rId18" Type="http://schemas.openxmlformats.org/officeDocument/2006/relationships/slide" Target="slides/slide5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1.xml"/><Relationship Id="rId12" Type="http://schemas.openxmlformats.org/officeDocument/2006/relationships/slideMaster" Target="slideMasters/slideMaster6.xml"/><Relationship Id="rId17" Type="http://schemas.openxmlformats.org/officeDocument/2006/relationships/slide" Target="slides/slide4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3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5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2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4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3.xml"/><Relationship Id="rId14" Type="http://schemas.openxmlformats.org/officeDocument/2006/relationships/slide" Target="slides/slide1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89465-CE0D-4B39-B8B5-5B40FD41020B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E67820-9C07-4A23-A314-1D46E1045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69590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06B7A-D931-4D98-BBAC-7D170C3BA55E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39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E8580-4ED0-43D7-A417-589F97953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602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964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dirty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750967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-1 Nokia White Maste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758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6347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4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dirty="0"/>
              <a:t>Click to edit headline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sz="800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sz="600" dirty="0"/>
              <a:t>Eighth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2923" y="4655220"/>
            <a:ext cx="1562040" cy="41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8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514013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 sz="800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 sz="600"/>
              <a:t>Eighth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39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40104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 sz="800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 sz="600"/>
              <a:t>Eighth Level</a:t>
            </a:r>
            <a:endParaRPr lang="en-US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716000" y="1080000"/>
            <a:ext cx="40104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 sz="800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 sz="600"/>
              <a:t>Eighth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0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25920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 sz="800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 sz="600"/>
              <a:t>Eighth Level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275856" y="1080000"/>
            <a:ext cx="25920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 sz="800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 sz="600"/>
              <a:t>Eighth Level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134400" y="1080000"/>
            <a:ext cx="25920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 sz="800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 sz="600"/>
              <a:t>Eighth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77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18936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 sz="800"/>
              <a:t>Sixth level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556000" y="1080000"/>
            <a:ext cx="18936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 sz="800"/>
              <a:t>Sixth level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694400" y="1080000"/>
            <a:ext cx="18936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 sz="800"/>
              <a:t>Sixth level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6832800" y="1080000"/>
            <a:ext cx="18936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 sz="800"/>
              <a:t>Sixth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80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okia Whit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79249"/>
            <a:ext cx="8308800" cy="309600"/>
          </a:xfr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dirty="0"/>
              <a:t>Click to edit headline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17512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>
                <a:solidFill>
                  <a:schemeClr val="bg2"/>
                </a:solidFill>
                <a:latin typeface="+mj-lt"/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GB" dirty="0"/>
              <a:t>Click to edit secondary headline</a:t>
            </a:r>
          </a:p>
        </p:txBody>
      </p:sp>
    </p:spTree>
    <p:extLst>
      <p:ext uri="{BB962C8B-B14F-4D97-AF65-F5344CB8AC3E}">
        <p14:creationId xmlns:p14="http://schemas.microsoft.com/office/powerpoint/2010/main" val="2049327770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dirty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766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dirty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headline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2692800" y="4816800"/>
            <a:ext cx="2581200" cy="1224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tx2"/>
                </a:solidFill>
                <a:latin typeface="Nokia Pure Text" panose="020B0503020202020204" pitchFamily="34" charset="0"/>
                <a:ea typeface="Nokia Pure Text" panose="020B0503020202020204" pitchFamily="34" charset="0"/>
              </a:defRPr>
            </a:lvl1pPr>
          </a:lstStyle>
          <a:p>
            <a:r>
              <a:rPr lang="en-US">
                <a:cs typeface="Arial" panose="020B0604020202020204" pitchFamily="34" charset="0"/>
              </a:rPr>
              <a:t>Nokia/BT confidential under the Nokia/BT 5G MoU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40104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716000" y="1080000"/>
            <a:ext cx="40104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70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dirty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headline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2692800" y="4816800"/>
            <a:ext cx="2581200" cy="1224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tx2"/>
                </a:solidFill>
                <a:latin typeface="Nokia Pure Text" panose="020B0503020202020204" pitchFamily="34" charset="0"/>
                <a:ea typeface="Nokia Pure Text" panose="020B0503020202020204" pitchFamily="34" charset="0"/>
              </a:defRPr>
            </a:lvl1pPr>
          </a:lstStyle>
          <a:p>
            <a:r>
              <a:rPr lang="en-US">
                <a:cs typeface="Arial" panose="020B0604020202020204" pitchFamily="34" charset="0"/>
              </a:rPr>
              <a:t>Nokia/BT confidential under the Nokia/BT 5G MoU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25920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275856" y="1080000"/>
            <a:ext cx="25920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134400" y="1080000"/>
            <a:ext cx="25920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217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2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dirty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headline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2692800" y="4816800"/>
            <a:ext cx="2581200" cy="1224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tx2"/>
                </a:solidFill>
                <a:latin typeface="Nokia Pure Text" panose="020B0503020202020204" pitchFamily="34" charset="0"/>
                <a:ea typeface="Nokia Pure Text" panose="020B0503020202020204" pitchFamily="34" charset="0"/>
              </a:defRPr>
            </a:lvl1pPr>
          </a:lstStyle>
          <a:p>
            <a:r>
              <a:rPr lang="en-US">
                <a:cs typeface="Arial" panose="020B0604020202020204" pitchFamily="34" charset="0"/>
              </a:rPr>
              <a:t>Nokia/BT confidential under the Nokia/BT 5G MoU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18936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556000" y="1080000"/>
            <a:ext cx="18936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694400" y="1080000"/>
            <a:ext cx="18936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6832800" y="1080000"/>
            <a:ext cx="18936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1 White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367200" y="900000"/>
            <a:ext cx="8359200" cy="19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600" baseline="0">
                <a:solidFill>
                  <a:schemeClr val="tx2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dirty="0"/>
              <a:t>Main headline in sentence case here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3060000"/>
            <a:ext cx="8308800" cy="15768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2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tx2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tx2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tx2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tx2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tx2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tx2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sz="800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sz="600" dirty="0"/>
              <a:t>Eighth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88" y="36000"/>
            <a:ext cx="2516212" cy="66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15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1 Blue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367200" y="900000"/>
            <a:ext cx="8359200" cy="198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6600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 dirty="0"/>
              <a:t>Main headline in sentence case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3060000"/>
            <a:ext cx="8308800" cy="15768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bg1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bg1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bg1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>
                <a:solidFill>
                  <a:schemeClr val="bg1"/>
                </a:solidFill>
                <a:latin typeface="+mn-lt"/>
              </a:defRPr>
            </a:lvl5pPr>
            <a:lvl6pPr marL="1382400" indent="-228600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baseline="0">
                <a:solidFill>
                  <a:schemeClr val="bg1"/>
                </a:solidFill>
              </a:defRPr>
            </a:lvl6pPr>
            <a:lvl7pPr marL="1612800">
              <a:spcBef>
                <a:spcPts val="0"/>
              </a:spcBef>
              <a:spcAft>
                <a:spcPts val="600"/>
              </a:spcAft>
              <a:defRPr sz="700">
                <a:solidFill>
                  <a:schemeClr val="bg1"/>
                </a:solidFill>
              </a:defRPr>
            </a:lvl7pPr>
            <a:lvl8pPr marL="1843200">
              <a:spcBef>
                <a:spcPts val="0"/>
              </a:spcBef>
              <a:spcAft>
                <a:spcPts val="600"/>
              </a:spcAft>
              <a:defRPr sz="600">
                <a:solidFill>
                  <a:schemeClr val="bg1"/>
                </a:solidFill>
              </a:defRPr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sz="800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sz="600" dirty="0"/>
              <a:t>Eighth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80" y="36813"/>
            <a:ext cx="2512107" cy="6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619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2 Blue - one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2000">
                <a:latin typeface="+mj-lt"/>
              </a:defRPr>
            </a:lvl5pPr>
          </a:lstStyle>
          <a:p>
            <a:pPr lvl="0"/>
            <a:r>
              <a:rPr lang="en-US" dirty="0"/>
              <a:t>Click to edit secondary headline</a:t>
            </a:r>
          </a:p>
        </p:txBody>
      </p:sp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417600" y="1080000"/>
            <a:ext cx="8308800" cy="3560400"/>
          </a:xfrm>
          <a:prstGeom prst="rect">
            <a:avLst/>
          </a:prstGeom>
        </p:spPr>
        <p:txBody>
          <a:bodyPr lIns="0" tIns="0" rIns="0" bIns="0"/>
          <a:lstStyle>
            <a:lvl1pPr marL="230400" indent="-230400">
              <a:spcBef>
                <a:spcPts val="0"/>
              </a:spcBef>
              <a:spcAft>
                <a:spcPts val="600"/>
              </a:spcAft>
              <a:defRPr sz="1600">
                <a:solidFill>
                  <a:schemeClr val="bg1"/>
                </a:solidFill>
                <a:latin typeface="+mn-lt"/>
              </a:defRPr>
            </a:lvl1pPr>
            <a:lvl2pPr marL="460800" indent="-230400">
              <a:spcBef>
                <a:spcPts val="0"/>
              </a:spcBef>
              <a:spcAft>
                <a:spcPts val="600"/>
              </a:spcAft>
              <a:defRPr sz="1400">
                <a:solidFill>
                  <a:schemeClr val="bg1"/>
                </a:solidFill>
                <a:latin typeface="+mn-lt"/>
              </a:defRPr>
            </a:lvl2pPr>
            <a:lvl3pPr marL="691200">
              <a:spcBef>
                <a:spcPts val="0"/>
              </a:spcBef>
              <a:spcAft>
                <a:spcPts val="600"/>
              </a:spcAft>
              <a:defRPr sz="1200">
                <a:solidFill>
                  <a:schemeClr val="bg1"/>
                </a:solidFill>
                <a:latin typeface="+mn-lt"/>
              </a:defRPr>
            </a:lvl3pPr>
            <a:lvl4pPr marL="921600">
              <a:spcBef>
                <a:spcPts val="0"/>
              </a:spcBef>
              <a:spcAft>
                <a:spcPts val="600"/>
              </a:spcAft>
              <a:defRPr sz="1000">
                <a:solidFill>
                  <a:schemeClr val="bg1"/>
                </a:solidFill>
                <a:latin typeface="+mn-lt"/>
              </a:defRPr>
            </a:lvl4pPr>
            <a:lvl5pPr marL="1152000" indent="-2286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8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2923" y="4655220"/>
            <a:ext cx="1562040" cy="41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836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1 Nokia Blue Maste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72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0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slide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7470029" y="5000013"/>
            <a:ext cx="674640" cy="122400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GB" sz="800" dirty="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  <a:cs typeface="Arial" charset="0"/>
              </a:rPr>
              <a:t>© 2016 Nokia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81126" y="4866134"/>
            <a:ext cx="336474" cy="153888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GB" sz="1000" smtClean="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sz="1100" dirty="0">
              <a:solidFill>
                <a:schemeClr val="tx2"/>
              </a:solidFill>
              <a:latin typeface="+mn-lt"/>
              <a:ea typeface="Nokia Pure Text Light" panose="020B0403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091" y="4633037"/>
            <a:ext cx="1556413" cy="410400"/>
          </a:xfrm>
          <a:prstGeom prst="rect">
            <a:avLst/>
          </a:prstGeom>
        </p:spPr>
      </p:pic>
      <p:sp>
        <p:nvSpPr>
          <p:cNvPr id="2" name="MSIPCM269545f7bc8698f6c4c76f6e" descr="{&quot;HashCode&quot;:-169759003,&quot;Placement&quot;:&quot;Footer&quot;,&quot;Top&quot;:387.862518,&quot;Left&quot;:318.090149,&quot;SlideWidth&quot;:720,&quot;SlideHeight&quot;:405}">
            <a:extLst>
              <a:ext uri="{FF2B5EF4-FFF2-40B4-BE49-F238E27FC236}">
                <a16:creationId xmlns:a16="http://schemas.microsoft.com/office/drawing/2014/main" id="{0AC3A3EC-2B29-470C-8848-C4A8A7165DD3}"/>
              </a:ext>
            </a:extLst>
          </p:cNvPr>
          <p:cNvSpPr txBox="1"/>
          <p:nvPr userDrawn="1"/>
        </p:nvSpPr>
        <p:spPr>
          <a:xfrm>
            <a:off x="8194144" y="4959178"/>
            <a:ext cx="1064511" cy="2176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 defTabSz="360000">
              <a:spcBef>
                <a:spcPts val="0"/>
              </a:spcBef>
              <a:spcAft>
                <a:spcPts val="0"/>
              </a:spcAft>
              <a:tabLst>
                <a:tab pos="360000" algn="l"/>
              </a:tabLst>
            </a:pPr>
            <a:r>
              <a:rPr lang="de-DE" sz="800" dirty="0">
                <a:solidFill>
                  <a:srgbClr val="001753"/>
                </a:solidFill>
                <a:latin typeface="Arial" panose="020B0604020202020204" pitchFamily="34" charset="0"/>
              </a:rPr>
              <a:t>Nokia internal </a:t>
            </a:r>
            <a:r>
              <a:rPr lang="de-DE" sz="800" dirty="0" err="1">
                <a:solidFill>
                  <a:srgbClr val="001753"/>
                </a:solidFill>
                <a:latin typeface="Arial" panose="020B0604020202020204" pitchFamily="34" charset="0"/>
              </a:rPr>
              <a:t>use</a:t>
            </a:r>
            <a:endParaRPr lang="de-DE" sz="800" dirty="0">
              <a:solidFill>
                <a:srgbClr val="001753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264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4" r:id="rId3"/>
    <p:sldLayoutId id="2147483673" r:id="rId4"/>
    <p:sldLayoutId id="2147483674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0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 userDrawn="1"/>
        </p:nvSpPr>
        <p:spPr>
          <a:xfrm>
            <a:off x="657000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GB" sz="800" dirty="0">
                <a:solidFill>
                  <a:schemeClr val="tx2"/>
                </a:solidFill>
                <a:latin typeface="Nokia Pure Text" panose="020B0503020202020204" pitchFamily="34" charset="0"/>
                <a:ea typeface="Nokia Pure Text" panose="020B0503020202020204" pitchFamily="34" charset="0"/>
                <a:cs typeface="Arial" charset="0"/>
              </a:rPr>
              <a:t>© 2016 Nokia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419102" y="4816800"/>
            <a:ext cx="144462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GB" sz="800" smtClean="0">
                <a:solidFill>
                  <a:schemeClr val="tx2"/>
                </a:solidFill>
                <a:latin typeface="Nokia Pure Text" panose="020B0503020202020204" pitchFamily="34" charset="0"/>
                <a:ea typeface="Nokia Pure Text" panose="020B0503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chemeClr val="tx2"/>
              </a:solidFill>
              <a:latin typeface="Nokia Pure Text" panose="020B0503020202020204" pitchFamily="34" charset="0"/>
              <a:ea typeface="Nokia Pure Text" panose="020B0503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SIPCMdd7a4c24a47e6303d3027e9d" descr="{&quot;HashCode&quot;:-169759003,&quot;Placement&quot;:&quot;Footer&quot;,&quot;Top&quot;:387.862518,&quot;Left&quot;:318.090149,&quot;SlideWidth&quot;:720,&quot;SlideHeight&quot;:405}">
            <a:extLst>
              <a:ext uri="{FF2B5EF4-FFF2-40B4-BE49-F238E27FC236}">
                <a16:creationId xmlns:a16="http://schemas.microsoft.com/office/drawing/2014/main" id="{9FF68CCA-CDEB-4D74-8097-CAB45E8FDA74}"/>
              </a:ext>
            </a:extLst>
          </p:cNvPr>
          <p:cNvSpPr txBox="1"/>
          <p:nvPr userDrawn="1"/>
        </p:nvSpPr>
        <p:spPr>
          <a:xfrm>
            <a:off x="4039745" y="4925854"/>
            <a:ext cx="1064511" cy="2176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de-DE" sz="800">
                <a:solidFill>
                  <a:srgbClr val="001753"/>
                </a:solidFill>
                <a:latin typeface="Arial" panose="020B0604020202020204" pitchFamily="34" charset="0"/>
              </a:rPr>
              <a:t>Nokia internal use</a:t>
            </a:r>
          </a:p>
        </p:txBody>
      </p:sp>
    </p:spTree>
    <p:extLst>
      <p:ext uri="{BB962C8B-B14F-4D97-AF65-F5344CB8AC3E}">
        <p14:creationId xmlns:p14="http://schemas.microsoft.com/office/powerpoint/2010/main" val="51962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0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 userDrawn="1"/>
        </p:nvSpPr>
        <p:spPr>
          <a:xfrm>
            <a:off x="657000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  <a:latin typeface="Nokia Pure Text" panose="020B0503020202020204" pitchFamily="34" charset="0"/>
                <a:ea typeface="Nokia Pure Text" panose="020B0503020202020204" pitchFamily="34" charset="0"/>
                <a:cs typeface="Arial" charset="0"/>
              </a:rPr>
              <a:t>© 2016 Nokia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419102" y="4816800"/>
            <a:ext cx="144462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GB" sz="800" smtClean="0">
                <a:solidFill>
                  <a:schemeClr val="bg1"/>
                </a:solidFill>
                <a:latin typeface="Nokia Pure Text" panose="020B0503020202020204" pitchFamily="34" charset="0"/>
                <a:ea typeface="Nokia Pure Text" panose="020B0503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chemeClr val="bg1"/>
              </a:solidFill>
              <a:latin typeface="Nokia Pure Text" panose="020B0503020202020204" pitchFamily="34" charset="0"/>
              <a:ea typeface="Nokia Pure Text" panose="020B0503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SIPCM754240dc881572a4286cb6a1" descr="{&quot;HashCode&quot;:-169759003,&quot;Placement&quot;:&quot;Footer&quot;,&quot;Top&quot;:387.862518,&quot;Left&quot;:318.090149,&quot;SlideWidth&quot;:720,&quot;SlideHeight&quot;:405}">
            <a:extLst>
              <a:ext uri="{FF2B5EF4-FFF2-40B4-BE49-F238E27FC236}">
                <a16:creationId xmlns:a16="http://schemas.microsoft.com/office/drawing/2014/main" id="{F0B163F7-2980-4AE3-AC05-1E32BA77FB82}"/>
              </a:ext>
            </a:extLst>
          </p:cNvPr>
          <p:cNvSpPr txBox="1"/>
          <p:nvPr userDrawn="1"/>
        </p:nvSpPr>
        <p:spPr>
          <a:xfrm>
            <a:off x="4039745" y="4925854"/>
            <a:ext cx="1064511" cy="2176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de-DE" sz="800">
                <a:solidFill>
                  <a:srgbClr val="001753"/>
                </a:solidFill>
                <a:latin typeface="Arial" panose="020B0604020202020204" pitchFamily="34" charset="0"/>
              </a:rPr>
              <a:t>Nokia internal use</a:t>
            </a:r>
          </a:p>
        </p:txBody>
      </p:sp>
    </p:spTree>
    <p:extLst>
      <p:ext uri="{BB962C8B-B14F-4D97-AF65-F5344CB8AC3E}">
        <p14:creationId xmlns:p14="http://schemas.microsoft.com/office/powerpoint/2010/main" val="2345520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0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180" y="2031750"/>
            <a:ext cx="2565641" cy="1080000"/>
          </a:xfrm>
          <a:prstGeom prst="rect">
            <a:avLst/>
          </a:prstGeom>
        </p:spPr>
      </p:pic>
      <p:sp>
        <p:nvSpPr>
          <p:cNvPr id="2" name="MSIPCM8cf041b8aa3c39363b928d0e" descr="{&quot;HashCode&quot;:-169759003,&quot;Placement&quot;:&quot;Footer&quot;,&quot;Top&quot;:387.862518,&quot;Left&quot;:318.090149,&quot;SlideWidth&quot;:720,&quot;SlideHeight&quot;:405}">
            <a:extLst>
              <a:ext uri="{FF2B5EF4-FFF2-40B4-BE49-F238E27FC236}">
                <a16:creationId xmlns:a16="http://schemas.microsoft.com/office/drawing/2014/main" id="{29811EA5-8F25-4469-A71C-B63E974B3F92}"/>
              </a:ext>
            </a:extLst>
          </p:cNvPr>
          <p:cNvSpPr txBox="1"/>
          <p:nvPr userDrawn="1"/>
        </p:nvSpPr>
        <p:spPr>
          <a:xfrm>
            <a:off x="4039745" y="4925854"/>
            <a:ext cx="1064511" cy="2176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de-DE" sz="800">
                <a:solidFill>
                  <a:srgbClr val="001753"/>
                </a:solidFill>
                <a:latin typeface="Arial" panose="020B0604020202020204" pitchFamily="34" charset="0"/>
              </a:rPr>
              <a:t>Nokia internal use</a:t>
            </a:r>
          </a:p>
        </p:txBody>
      </p:sp>
    </p:spTree>
    <p:extLst>
      <p:ext uri="{BB962C8B-B14F-4D97-AF65-F5344CB8AC3E}">
        <p14:creationId xmlns:p14="http://schemas.microsoft.com/office/powerpoint/2010/main" val="9815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0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180" y="2031750"/>
            <a:ext cx="2565641" cy="1080000"/>
          </a:xfrm>
          <a:prstGeom prst="rect">
            <a:avLst/>
          </a:prstGeom>
        </p:spPr>
      </p:pic>
      <p:sp>
        <p:nvSpPr>
          <p:cNvPr id="2" name="MSIPCMeb8e42dab4f6d22bb8443897" descr="{&quot;HashCode&quot;:-169759003,&quot;Placement&quot;:&quot;Footer&quot;,&quot;Top&quot;:387.862518,&quot;Left&quot;:318.090149,&quot;SlideWidth&quot;:720,&quot;SlideHeight&quot;:405}">
            <a:extLst>
              <a:ext uri="{FF2B5EF4-FFF2-40B4-BE49-F238E27FC236}">
                <a16:creationId xmlns:a16="http://schemas.microsoft.com/office/drawing/2014/main" id="{9010ED85-457F-42CC-90B0-A586FF770005}"/>
              </a:ext>
            </a:extLst>
          </p:cNvPr>
          <p:cNvSpPr txBox="1"/>
          <p:nvPr userDrawn="1"/>
        </p:nvSpPr>
        <p:spPr>
          <a:xfrm>
            <a:off x="4039745" y="4925854"/>
            <a:ext cx="1064511" cy="2176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de-DE" sz="800">
                <a:solidFill>
                  <a:srgbClr val="001753"/>
                </a:solidFill>
                <a:latin typeface="Arial" panose="020B0604020202020204" pitchFamily="34" charset="0"/>
              </a:rPr>
              <a:t>Nokia internal use</a:t>
            </a:r>
          </a:p>
        </p:txBody>
      </p:sp>
    </p:spTree>
    <p:extLst>
      <p:ext uri="{BB962C8B-B14F-4D97-AF65-F5344CB8AC3E}">
        <p14:creationId xmlns:p14="http://schemas.microsoft.com/office/powerpoint/2010/main" val="311715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0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 userDrawn="1"/>
        </p:nvSpPr>
        <p:spPr>
          <a:xfrm>
            <a:off x="657000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GB" sz="800" dirty="0">
                <a:solidFill>
                  <a:schemeClr val="bg1"/>
                </a:solidFill>
                <a:latin typeface="Nokia Pure Text" panose="020B0503020202020204" pitchFamily="34" charset="0"/>
                <a:ea typeface="Nokia Pure Text" panose="020B0503020202020204" pitchFamily="34" charset="0"/>
                <a:cs typeface="Arial" charset="0"/>
              </a:rPr>
              <a:t>© 2020 Nokia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419102" y="4816800"/>
            <a:ext cx="144462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GB" sz="800" smtClean="0">
                <a:solidFill>
                  <a:schemeClr val="bg1"/>
                </a:solidFill>
                <a:latin typeface="Nokia Pure Text" panose="020B0503020202020204" pitchFamily="34" charset="0"/>
                <a:ea typeface="Nokia Pure Text" panose="020B0503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chemeClr val="bg1"/>
              </a:solidFill>
              <a:latin typeface="Nokia Pure Text" panose="020B0503020202020204" pitchFamily="34" charset="0"/>
              <a:ea typeface="Nokia Pure Text" panose="020B0503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SIPCMa6774c1d9073a3b866c4f761" descr="{&quot;HashCode&quot;:-169759003,&quot;Placement&quot;:&quot;Footer&quot;,&quot;Top&quot;:387.862518,&quot;Left&quot;:318.090149,&quot;SlideWidth&quot;:720,&quot;SlideHeight&quot;:405}">
            <a:extLst>
              <a:ext uri="{FF2B5EF4-FFF2-40B4-BE49-F238E27FC236}">
                <a16:creationId xmlns:a16="http://schemas.microsoft.com/office/drawing/2014/main" id="{823FDC06-4054-4DFD-9ACC-6C28FC4AF7A2}"/>
              </a:ext>
            </a:extLst>
          </p:cNvPr>
          <p:cNvSpPr txBox="1"/>
          <p:nvPr userDrawn="1"/>
        </p:nvSpPr>
        <p:spPr>
          <a:xfrm>
            <a:off x="4039745" y="4925854"/>
            <a:ext cx="1064511" cy="2176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de-DE" sz="800">
                <a:solidFill>
                  <a:srgbClr val="001753"/>
                </a:solidFill>
                <a:latin typeface="Arial" panose="020B0604020202020204" pitchFamily="34" charset="0"/>
              </a:rPr>
              <a:t>Nokia internal use</a:t>
            </a:r>
          </a:p>
        </p:txBody>
      </p:sp>
    </p:spTree>
    <p:extLst>
      <p:ext uri="{BB962C8B-B14F-4D97-AF65-F5344CB8AC3E}">
        <p14:creationId xmlns:p14="http://schemas.microsoft.com/office/powerpoint/2010/main" val="3098006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0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17600" y="280800"/>
            <a:ext cx="8308800" cy="309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slide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657000" y="4816800"/>
            <a:ext cx="1800000" cy="122237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r>
              <a:rPr lang="en-GB" sz="800" dirty="0">
                <a:solidFill>
                  <a:schemeClr val="tx2"/>
                </a:solidFill>
                <a:latin typeface="Nokia Pure Text" panose="020B0503020202020204" pitchFamily="34" charset="0"/>
                <a:ea typeface="Nokia Pure Text" panose="020B0503020202020204" pitchFamily="34" charset="0"/>
                <a:cs typeface="Arial" charset="0"/>
              </a:rPr>
              <a:t>© 2020 Nokia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419102" y="4816800"/>
            <a:ext cx="144462" cy="12240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GB" sz="800" smtClean="0">
                <a:solidFill>
                  <a:schemeClr val="tx2"/>
                </a:solidFill>
                <a:latin typeface="Nokia Pure Text" panose="020B0503020202020204" pitchFamily="34" charset="0"/>
                <a:ea typeface="Nokia Pure Text" panose="020B0503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>
              <a:solidFill>
                <a:schemeClr val="tx2"/>
              </a:solidFill>
              <a:latin typeface="Nokia Pure Text" panose="020B0503020202020204" pitchFamily="34" charset="0"/>
              <a:ea typeface="Nokia Pure Text" panose="020B0503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77226" y="4651000"/>
            <a:ext cx="1008112" cy="424363"/>
          </a:xfrm>
          <a:prstGeom prst="rect">
            <a:avLst/>
          </a:prstGeom>
        </p:spPr>
      </p:pic>
      <p:sp>
        <p:nvSpPr>
          <p:cNvPr id="2" name="MSIPCMb3e048f7acbd619c64f2b6e0" descr="{&quot;HashCode&quot;:-169759003,&quot;Placement&quot;:&quot;Footer&quot;,&quot;Top&quot;:387.862518,&quot;Left&quot;:318.090149,&quot;SlideWidth&quot;:720,&quot;SlideHeight&quot;:405}">
            <a:extLst>
              <a:ext uri="{FF2B5EF4-FFF2-40B4-BE49-F238E27FC236}">
                <a16:creationId xmlns:a16="http://schemas.microsoft.com/office/drawing/2014/main" id="{38E96948-BD8D-4D04-815C-2B2F70545C1B}"/>
              </a:ext>
            </a:extLst>
          </p:cNvPr>
          <p:cNvSpPr txBox="1"/>
          <p:nvPr userDrawn="1"/>
        </p:nvSpPr>
        <p:spPr>
          <a:xfrm>
            <a:off x="4039745" y="4925854"/>
            <a:ext cx="1064511" cy="21764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 defTabSz="360000">
              <a:spcBef>
                <a:spcPts val="0"/>
              </a:spcBef>
              <a:spcAft>
                <a:spcPts val="0"/>
              </a:spcAft>
              <a:tabLst>
                <a:tab pos="360000" algn="l"/>
              </a:tabLst>
            </a:pPr>
            <a:r>
              <a:rPr lang="de-DE" sz="800">
                <a:solidFill>
                  <a:srgbClr val="001753"/>
                </a:solidFill>
                <a:latin typeface="Arial" panose="020B0604020202020204" pitchFamily="34" charset="0"/>
                <a:ea typeface="Nokia Pure Text Light" panose="020B0403020202020204" pitchFamily="34" charset="0"/>
              </a:rPr>
              <a:t>Nokia internal use</a:t>
            </a:r>
            <a:endParaRPr lang="de-DE" sz="800" dirty="0">
              <a:solidFill>
                <a:srgbClr val="001753"/>
              </a:solidFill>
              <a:latin typeface="Arial" panose="020B0604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53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0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2692800" y="4816800"/>
            <a:ext cx="2581200" cy="122400"/>
          </a:xfrm>
          <a:prstGeom prst="rect">
            <a:avLst/>
          </a:prstGeom>
        </p:spPr>
        <p:txBody>
          <a:bodyPr/>
          <a:lstStyle/>
          <a:p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1"/>
          </p:nvPr>
        </p:nvSpPr>
        <p:spPr>
          <a:xfrm>
            <a:off x="367200" y="900000"/>
            <a:ext cx="8453272" cy="1980000"/>
          </a:xfrm>
        </p:spPr>
        <p:txBody>
          <a:bodyPr/>
          <a:lstStyle/>
          <a:p>
            <a:r>
              <a:rPr lang="en-US" sz="6000" dirty="0"/>
              <a:t>R16: N3GPP and slicing </a:t>
            </a:r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2"/>
          </p:nvPr>
        </p:nvSpPr>
        <p:spPr>
          <a:xfrm>
            <a:off x="235759" y="3666136"/>
            <a:ext cx="8308800" cy="1031278"/>
          </a:xfrm>
          <a:prstGeom prst="rect">
            <a:avLst/>
          </a:prstGeom>
        </p:spPr>
        <p:txBody>
          <a:bodyPr lIns="0" tIns="0" rIns="0" bIns="0" anchor="t"/>
          <a:lstStyle/>
          <a:p>
            <a:pPr marL="0" indent="0">
              <a:buNone/>
            </a:pPr>
            <a:r>
              <a:rPr lang="fr-FR" dirty="0">
                <a:latin typeface="Nokia Pure Text Light"/>
                <a:ea typeface="Nokia Pure Text Light" panose="020B0403020202020204" pitchFamily="34" charset="0"/>
              </a:rPr>
              <a:t>Laurent Thiébaut, </a:t>
            </a:r>
            <a:endParaRPr lang="en-US" dirty="0">
              <a:latin typeface="Nokia Pure Text Light"/>
              <a:ea typeface="Nokia Pure Text Light" panose="020B0403020202020204" pitchFamily="34" charset="0"/>
            </a:endParaRPr>
          </a:p>
          <a:p>
            <a:pPr marL="0" indent="0">
              <a:buNone/>
            </a:pPr>
            <a:r>
              <a:rPr lang="en-US"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Jan </a:t>
            </a:r>
            <a:r>
              <a:rPr lang="en-US" dirty="0"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18</a:t>
            </a:r>
            <a:r>
              <a:rPr lang="en-US" baseline="30000" dirty="0"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th</a:t>
            </a:r>
            <a:r>
              <a:rPr lang="en-US" dirty="0"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 2021 SA2 CC</a:t>
            </a:r>
          </a:p>
        </p:txBody>
      </p:sp>
    </p:spTree>
    <p:extLst>
      <p:ext uri="{BB962C8B-B14F-4D97-AF65-F5344CB8AC3E}">
        <p14:creationId xmlns:p14="http://schemas.microsoft.com/office/powerpoint/2010/main" val="2957414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31353A-D41F-4CEF-B45F-7706562425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t"/>
          <a:lstStyle/>
          <a:p>
            <a:r>
              <a:rPr lang="fr-FR" dirty="0"/>
              <a:t>All AMF </a:t>
            </a:r>
            <a:r>
              <a:rPr lang="fr-FR" dirty="0" err="1"/>
              <a:t>supporting</a:t>
            </a:r>
            <a:r>
              <a:rPr lang="fr-FR" dirty="0"/>
              <a:t> N3GPP </a:t>
            </a:r>
            <a:r>
              <a:rPr lang="fr-FR" dirty="0" err="1"/>
              <a:t>access</a:t>
            </a:r>
            <a:r>
              <a:rPr lang="fr-FR" dirty="0"/>
              <a:t>?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23BEF-877A-4273-A1A7-C381CB9FFA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N3GPP and </a:t>
            </a:r>
            <a:r>
              <a:rPr lang="fr-FR" dirty="0" err="1"/>
              <a:t>slicing</a:t>
            </a:r>
            <a:r>
              <a:rPr lang="fr-FR" dirty="0"/>
              <a:t> </a:t>
            </a:r>
            <a:endParaRPr lang="en-I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382209-7956-4BE5-9457-0771E22D3D3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1302300"/>
            <a:ext cx="8308800" cy="909410"/>
          </a:xfrm>
        </p:spPr>
        <p:txBody>
          <a:bodyPr/>
          <a:lstStyle/>
          <a:p>
            <a:pPr latinLnBrk="1"/>
            <a:r>
              <a:rPr lang="en-US" sz="1200" dirty="0"/>
              <a:t>LG: </a:t>
            </a:r>
          </a:p>
          <a:p>
            <a:pPr lvl="1" latinLnBrk="1"/>
            <a:r>
              <a:rPr lang="en-US" sz="1000" dirty="0"/>
              <a:t>You are assuming that all AMF(s) may not support N3GPP access but this is not correct.</a:t>
            </a:r>
            <a:endParaRPr lang="fr-FR" sz="1000" dirty="0"/>
          </a:p>
          <a:p>
            <a:pPr lvl="1" latinLnBrk="1"/>
            <a:r>
              <a:rPr lang="en-US" sz="1000" dirty="0"/>
              <a:t>What happens if a UE first registered to 3GPP access with an AMF which does not support N3GPP access and then the UE tries to register N3GPP access?</a:t>
            </a:r>
            <a:endParaRPr lang="fr-FR" sz="1000" dirty="0"/>
          </a:p>
          <a:p>
            <a:pPr lvl="1" latinLnBrk="1"/>
            <a:r>
              <a:rPr lang="en-US" sz="1000" dirty="0"/>
              <a:t>We didn't discussed such case and I believe that all AMF(s) in the network shall support N3GPP access if network deployed N3IWF.</a:t>
            </a:r>
          </a:p>
          <a:p>
            <a:pPr latinLnBrk="1"/>
            <a:r>
              <a:rPr lang="en-US" sz="1200" dirty="0"/>
              <a:t>Answer:</a:t>
            </a:r>
          </a:p>
          <a:p>
            <a:pPr lvl="1" latinLnBrk="1"/>
            <a:r>
              <a:rPr lang="en-US" sz="1000" dirty="0"/>
              <a:t>if a UE first registered to 3GPP access with an AMF which does not support N3GPP access and then the UE tries to register N3GPP access? </a:t>
            </a:r>
            <a:r>
              <a:rPr lang="en-US" sz="1000" dirty="0">
                <a:sym typeface="Wingdings" panose="05000000000000000000" pitchFamily="2" charset="2"/>
              </a:rPr>
              <a:t> the new registration (on N3GPP) fails, not dramatic. Network operators are free to deploy  or NOT to deploy features like N3GPP access (there could be no N3IWF in a network)</a:t>
            </a:r>
            <a:endParaRPr lang="en-US" sz="1000" dirty="0"/>
          </a:p>
          <a:p>
            <a:pPr latinLnBrk="1"/>
            <a:endParaRPr lang="fr-FR" sz="1200" dirty="0"/>
          </a:p>
          <a:p>
            <a:endParaRPr lang="fr-FR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C70C0FB-B451-4303-B6CF-BBD600A55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25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644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94E2FE-3032-4BC7-915B-2994D5BA50E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N3GPP and </a:t>
            </a:r>
            <a:r>
              <a:rPr lang="fr-FR" dirty="0" err="1"/>
              <a:t>slicing</a:t>
            </a:r>
            <a:r>
              <a:rPr lang="fr-FR" dirty="0"/>
              <a:t> </a:t>
            </a:r>
            <a:endParaRPr lang="en-IE" dirty="0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A5C2AB8C-42C0-4748-BDEC-2AD1929ED327}"/>
              </a:ext>
            </a:extLst>
          </p:cNvPr>
          <p:cNvSpPr txBox="1">
            <a:spLocks/>
          </p:cNvSpPr>
          <p:nvPr/>
        </p:nvSpPr>
        <p:spPr>
          <a:xfrm>
            <a:off x="417600" y="590400"/>
            <a:ext cx="8308800" cy="30960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FF63FB8-1E5B-4188-BCCA-C0D33E904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672" y="1393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CE46EC0-A48C-41A6-8134-8E7AA1C09E0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8800" y="664408"/>
            <a:ext cx="8726400" cy="34744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3" name="Freeform 3">
            <a:extLst>
              <a:ext uri="{FF2B5EF4-FFF2-40B4-BE49-F238E27FC236}">
                <a16:creationId xmlns:a16="http://schemas.microsoft.com/office/drawing/2014/main" id="{BC8EDDCD-09CD-4EDB-BAF5-A0B8E7721008}"/>
              </a:ext>
            </a:extLst>
          </p:cNvPr>
          <p:cNvSpPr>
            <a:spLocks/>
          </p:cNvSpPr>
          <p:nvPr/>
        </p:nvSpPr>
        <p:spPr bwMode="auto">
          <a:xfrm>
            <a:off x="298775" y="1408762"/>
            <a:ext cx="1817612" cy="673440"/>
          </a:xfrm>
          <a:custGeom>
            <a:avLst/>
            <a:gdLst>
              <a:gd name="T0" fmla="*/ 2147483647 w 5299"/>
              <a:gd name="T1" fmla="*/ 2147483647 h 2005"/>
              <a:gd name="T2" fmla="*/ 2147483647 w 5299"/>
              <a:gd name="T3" fmla="*/ 2147483647 h 2005"/>
              <a:gd name="T4" fmla="*/ 2147483647 w 5299"/>
              <a:gd name="T5" fmla="*/ 2147483647 h 2005"/>
              <a:gd name="T6" fmla="*/ 2147483647 w 5299"/>
              <a:gd name="T7" fmla="*/ 2147483647 h 2005"/>
              <a:gd name="T8" fmla="*/ 2147483647 w 5299"/>
              <a:gd name="T9" fmla="*/ 2147483647 h 2005"/>
              <a:gd name="T10" fmla="*/ 2147483647 w 5299"/>
              <a:gd name="T11" fmla="*/ 2147483647 h 2005"/>
              <a:gd name="T12" fmla="*/ 2147483647 w 5299"/>
              <a:gd name="T13" fmla="*/ 2147483647 h 2005"/>
              <a:gd name="T14" fmla="*/ 2147483647 w 5299"/>
              <a:gd name="T15" fmla="*/ 2147483647 h 2005"/>
              <a:gd name="T16" fmla="*/ 2147483647 w 5299"/>
              <a:gd name="T17" fmla="*/ 2147483647 h 2005"/>
              <a:gd name="T18" fmla="*/ 2147483647 w 5299"/>
              <a:gd name="T19" fmla="*/ 2147483647 h 2005"/>
              <a:gd name="T20" fmla="*/ 2147483647 w 5299"/>
              <a:gd name="T21" fmla="*/ 2147483647 h 2005"/>
              <a:gd name="T22" fmla="*/ 0 w 5299"/>
              <a:gd name="T23" fmla="*/ 2147483647 h 2005"/>
              <a:gd name="T24" fmla="*/ 2147483647 w 5299"/>
              <a:gd name="T25" fmla="*/ 2147483647 h 2005"/>
              <a:gd name="T26" fmla="*/ 2147483647 w 5299"/>
              <a:gd name="T27" fmla="*/ 2147483647 h 2005"/>
              <a:gd name="T28" fmla="*/ 2147483647 w 5299"/>
              <a:gd name="T29" fmla="*/ 2147483647 h 2005"/>
              <a:gd name="T30" fmla="*/ 2147483647 w 5299"/>
              <a:gd name="T31" fmla="*/ 2147483647 h 2005"/>
              <a:gd name="T32" fmla="*/ 2147483647 w 5299"/>
              <a:gd name="T33" fmla="*/ 2147483647 h 2005"/>
              <a:gd name="T34" fmla="*/ 2147483647 w 5299"/>
              <a:gd name="T35" fmla="*/ 2147483647 h 2005"/>
              <a:gd name="T36" fmla="*/ 2147483647 w 5299"/>
              <a:gd name="T37" fmla="*/ 2147483647 h 2005"/>
              <a:gd name="T38" fmla="*/ 2147483647 w 5299"/>
              <a:gd name="T39" fmla="*/ 2147483647 h 2005"/>
              <a:gd name="T40" fmla="*/ 2147483647 w 5299"/>
              <a:gd name="T41" fmla="*/ 2147483647 h 2005"/>
              <a:gd name="T42" fmla="*/ 2147483647 w 5299"/>
              <a:gd name="T43" fmla="*/ 2147483647 h 2005"/>
              <a:gd name="T44" fmla="*/ 2147483647 w 5299"/>
              <a:gd name="T45" fmla="*/ 2147483647 h 2005"/>
              <a:gd name="T46" fmla="*/ 2147483647 w 5299"/>
              <a:gd name="T47" fmla="*/ 2147483647 h 2005"/>
              <a:gd name="T48" fmla="*/ 2147483647 w 5299"/>
              <a:gd name="T49" fmla="*/ 2147483647 h 2005"/>
              <a:gd name="T50" fmla="*/ 2147483647 w 5299"/>
              <a:gd name="T51" fmla="*/ 2147483647 h 2005"/>
              <a:gd name="T52" fmla="*/ 2147483647 w 5299"/>
              <a:gd name="T53" fmla="*/ 2147483647 h 2005"/>
              <a:gd name="T54" fmla="*/ 2147483647 w 5299"/>
              <a:gd name="T55" fmla="*/ 2147483647 h 2005"/>
              <a:gd name="T56" fmla="*/ 2147483647 w 5299"/>
              <a:gd name="T57" fmla="*/ 2147483647 h 2005"/>
              <a:gd name="T58" fmla="*/ 2147483647 w 5299"/>
              <a:gd name="T59" fmla="*/ 2147483647 h 2005"/>
              <a:gd name="T60" fmla="*/ 2147483647 w 5299"/>
              <a:gd name="T61" fmla="*/ 2147483647 h 2005"/>
              <a:gd name="T62" fmla="*/ 2147483647 w 5299"/>
              <a:gd name="T63" fmla="*/ 2147483647 h 2005"/>
              <a:gd name="T64" fmla="*/ 2147483647 w 5299"/>
              <a:gd name="T65" fmla="*/ 2147483647 h 2005"/>
              <a:gd name="T66" fmla="*/ 2147483647 w 5299"/>
              <a:gd name="T67" fmla="*/ 2147483647 h 2005"/>
              <a:gd name="T68" fmla="*/ 2147483647 w 5299"/>
              <a:gd name="T69" fmla="*/ 2147483647 h 2005"/>
              <a:gd name="T70" fmla="*/ 2147483647 w 5299"/>
              <a:gd name="T71" fmla="*/ 2147483647 h 2005"/>
              <a:gd name="T72" fmla="*/ 2147483647 w 5299"/>
              <a:gd name="T73" fmla="*/ 2147483647 h 2005"/>
              <a:gd name="T74" fmla="*/ 2147483647 w 5299"/>
              <a:gd name="T75" fmla="*/ 2147483647 h 2005"/>
              <a:gd name="T76" fmla="*/ 2147483647 w 5299"/>
              <a:gd name="T77" fmla="*/ 2147483647 h 2005"/>
              <a:gd name="T78" fmla="*/ 2147483647 w 5299"/>
              <a:gd name="T79" fmla="*/ 2147483647 h 2005"/>
              <a:gd name="T80" fmla="*/ 2147483647 w 5299"/>
              <a:gd name="T81" fmla="*/ 2147483647 h 2005"/>
              <a:gd name="T82" fmla="*/ 2147483647 w 5299"/>
              <a:gd name="T83" fmla="*/ 2147483647 h 2005"/>
              <a:gd name="T84" fmla="*/ 2147483647 w 5299"/>
              <a:gd name="T85" fmla="*/ 0 h 2005"/>
              <a:gd name="T86" fmla="*/ 2147483647 w 5299"/>
              <a:gd name="T87" fmla="*/ 2147483647 h 2005"/>
              <a:gd name="T88" fmla="*/ 2147483647 w 5299"/>
              <a:gd name="T89" fmla="*/ 2147483647 h 2005"/>
              <a:gd name="T90" fmla="*/ 2147483647 w 5299"/>
              <a:gd name="T91" fmla="*/ 2147483647 h 2005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5299"/>
              <a:gd name="T139" fmla="*/ 0 h 2005"/>
              <a:gd name="T140" fmla="*/ 5299 w 5299"/>
              <a:gd name="T141" fmla="*/ 2005 h 2005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5299" h="2005">
                <a:moveTo>
                  <a:pt x="2162" y="78"/>
                </a:moveTo>
                <a:lnTo>
                  <a:pt x="1918" y="89"/>
                </a:lnTo>
                <a:lnTo>
                  <a:pt x="1736" y="112"/>
                </a:lnTo>
                <a:lnTo>
                  <a:pt x="1583" y="134"/>
                </a:lnTo>
                <a:lnTo>
                  <a:pt x="1431" y="156"/>
                </a:lnTo>
                <a:lnTo>
                  <a:pt x="1249" y="212"/>
                </a:lnTo>
                <a:lnTo>
                  <a:pt x="1066" y="290"/>
                </a:lnTo>
                <a:lnTo>
                  <a:pt x="1005" y="357"/>
                </a:lnTo>
                <a:lnTo>
                  <a:pt x="1005" y="390"/>
                </a:lnTo>
                <a:lnTo>
                  <a:pt x="1035" y="423"/>
                </a:lnTo>
                <a:lnTo>
                  <a:pt x="1096" y="468"/>
                </a:lnTo>
                <a:lnTo>
                  <a:pt x="1188" y="501"/>
                </a:lnTo>
                <a:lnTo>
                  <a:pt x="1401" y="546"/>
                </a:lnTo>
                <a:lnTo>
                  <a:pt x="1370" y="546"/>
                </a:lnTo>
                <a:lnTo>
                  <a:pt x="1431" y="501"/>
                </a:lnTo>
                <a:lnTo>
                  <a:pt x="1401" y="501"/>
                </a:lnTo>
                <a:lnTo>
                  <a:pt x="1127" y="524"/>
                </a:lnTo>
                <a:lnTo>
                  <a:pt x="883" y="568"/>
                </a:lnTo>
                <a:lnTo>
                  <a:pt x="639" y="624"/>
                </a:lnTo>
                <a:lnTo>
                  <a:pt x="426" y="691"/>
                </a:lnTo>
                <a:lnTo>
                  <a:pt x="274" y="780"/>
                </a:lnTo>
                <a:lnTo>
                  <a:pt x="122" y="880"/>
                </a:lnTo>
                <a:lnTo>
                  <a:pt x="30" y="980"/>
                </a:lnTo>
                <a:lnTo>
                  <a:pt x="0" y="1103"/>
                </a:lnTo>
                <a:lnTo>
                  <a:pt x="61" y="1203"/>
                </a:lnTo>
                <a:lnTo>
                  <a:pt x="183" y="1292"/>
                </a:lnTo>
                <a:lnTo>
                  <a:pt x="335" y="1359"/>
                </a:lnTo>
                <a:lnTo>
                  <a:pt x="548" y="1415"/>
                </a:lnTo>
                <a:lnTo>
                  <a:pt x="761" y="1448"/>
                </a:lnTo>
                <a:lnTo>
                  <a:pt x="1005" y="1482"/>
                </a:lnTo>
                <a:lnTo>
                  <a:pt x="1218" y="1482"/>
                </a:lnTo>
                <a:lnTo>
                  <a:pt x="1462" y="1482"/>
                </a:lnTo>
                <a:lnTo>
                  <a:pt x="1492" y="1470"/>
                </a:lnTo>
                <a:lnTo>
                  <a:pt x="1462" y="1437"/>
                </a:lnTo>
                <a:lnTo>
                  <a:pt x="1431" y="1448"/>
                </a:lnTo>
                <a:lnTo>
                  <a:pt x="1309" y="1537"/>
                </a:lnTo>
                <a:lnTo>
                  <a:pt x="1279" y="1582"/>
                </a:lnTo>
                <a:lnTo>
                  <a:pt x="1309" y="1626"/>
                </a:lnTo>
                <a:lnTo>
                  <a:pt x="1462" y="1749"/>
                </a:lnTo>
                <a:lnTo>
                  <a:pt x="1675" y="1838"/>
                </a:lnTo>
                <a:lnTo>
                  <a:pt x="1918" y="1905"/>
                </a:lnTo>
                <a:lnTo>
                  <a:pt x="2193" y="1949"/>
                </a:lnTo>
                <a:lnTo>
                  <a:pt x="2436" y="1983"/>
                </a:lnTo>
                <a:lnTo>
                  <a:pt x="2649" y="1994"/>
                </a:lnTo>
                <a:lnTo>
                  <a:pt x="2893" y="2005"/>
                </a:lnTo>
                <a:lnTo>
                  <a:pt x="3106" y="1994"/>
                </a:lnTo>
                <a:lnTo>
                  <a:pt x="3289" y="1983"/>
                </a:lnTo>
                <a:lnTo>
                  <a:pt x="3502" y="1972"/>
                </a:lnTo>
                <a:lnTo>
                  <a:pt x="3654" y="1938"/>
                </a:lnTo>
                <a:lnTo>
                  <a:pt x="3806" y="1882"/>
                </a:lnTo>
                <a:lnTo>
                  <a:pt x="3837" y="1871"/>
                </a:lnTo>
                <a:lnTo>
                  <a:pt x="3746" y="1882"/>
                </a:lnTo>
                <a:lnTo>
                  <a:pt x="3806" y="1894"/>
                </a:lnTo>
                <a:lnTo>
                  <a:pt x="4020" y="1894"/>
                </a:lnTo>
                <a:lnTo>
                  <a:pt x="4263" y="1882"/>
                </a:lnTo>
                <a:lnTo>
                  <a:pt x="4476" y="1849"/>
                </a:lnTo>
                <a:lnTo>
                  <a:pt x="4659" y="1805"/>
                </a:lnTo>
                <a:lnTo>
                  <a:pt x="4842" y="1749"/>
                </a:lnTo>
                <a:lnTo>
                  <a:pt x="4994" y="1682"/>
                </a:lnTo>
                <a:lnTo>
                  <a:pt x="5146" y="1615"/>
                </a:lnTo>
                <a:lnTo>
                  <a:pt x="5238" y="1526"/>
                </a:lnTo>
                <a:lnTo>
                  <a:pt x="5299" y="1437"/>
                </a:lnTo>
                <a:lnTo>
                  <a:pt x="5268" y="1337"/>
                </a:lnTo>
                <a:lnTo>
                  <a:pt x="5177" y="1259"/>
                </a:lnTo>
                <a:lnTo>
                  <a:pt x="5055" y="1181"/>
                </a:lnTo>
                <a:lnTo>
                  <a:pt x="4872" y="1125"/>
                </a:lnTo>
                <a:lnTo>
                  <a:pt x="4690" y="1092"/>
                </a:lnTo>
                <a:lnTo>
                  <a:pt x="4263" y="1025"/>
                </a:lnTo>
                <a:lnTo>
                  <a:pt x="4233" y="1025"/>
                </a:lnTo>
                <a:lnTo>
                  <a:pt x="4233" y="1058"/>
                </a:lnTo>
                <a:lnTo>
                  <a:pt x="4263" y="1058"/>
                </a:lnTo>
                <a:lnTo>
                  <a:pt x="4537" y="1003"/>
                </a:lnTo>
                <a:lnTo>
                  <a:pt x="4781" y="913"/>
                </a:lnTo>
                <a:lnTo>
                  <a:pt x="4964" y="791"/>
                </a:lnTo>
                <a:lnTo>
                  <a:pt x="4994" y="724"/>
                </a:lnTo>
                <a:lnTo>
                  <a:pt x="5025" y="657"/>
                </a:lnTo>
                <a:lnTo>
                  <a:pt x="4964" y="524"/>
                </a:lnTo>
                <a:lnTo>
                  <a:pt x="4842" y="412"/>
                </a:lnTo>
                <a:lnTo>
                  <a:pt x="4659" y="301"/>
                </a:lnTo>
                <a:lnTo>
                  <a:pt x="4415" y="212"/>
                </a:lnTo>
                <a:lnTo>
                  <a:pt x="4172" y="145"/>
                </a:lnTo>
                <a:lnTo>
                  <a:pt x="3959" y="89"/>
                </a:lnTo>
                <a:lnTo>
                  <a:pt x="3685" y="45"/>
                </a:lnTo>
                <a:lnTo>
                  <a:pt x="3411" y="11"/>
                </a:lnTo>
                <a:lnTo>
                  <a:pt x="3076" y="0"/>
                </a:lnTo>
                <a:lnTo>
                  <a:pt x="2771" y="0"/>
                </a:lnTo>
                <a:lnTo>
                  <a:pt x="2436" y="11"/>
                </a:lnTo>
                <a:lnTo>
                  <a:pt x="2132" y="56"/>
                </a:lnTo>
                <a:lnTo>
                  <a:pt x="2101" y="67"/>
                </a:lnTo>
                <a:lnTo>
                  <a:pt x="2101" y="78"/>
                </a:lnTo>
                <a:lnTo>
                  <a:pt x="2132" y="78"/>
                </a:lnTo>
                <a:lnTo>
                  <a:pt x="2162" y="78"/>
                </a:lnTo>
                <a:close/>
              </a:path>
            </a:pathLst>
          </a:custGeom>
          <a:solidFill>
            <a:srgbClr val="FFCCCC"/>
          </a:solidFill>
          <a:ln>
            <a:solidFill>
              <a:srgbClr val="C00000"/>
            </a:solidFill>
          </a:ln>
        </p:spPr>
        <p:txBody>
          <a:bodyPr/>
          <a:lstStyle/>
          <a:p>
            <a:endParaRPr lang="fr-FR"/>
          </a:p>
        </p:txBody>
      </p:sp>
      <p:sp>
        <p:nvSpPr>
          <p:cNvPr id="44" name="Freeform 3">
            <a:extLst>
              <a:ext uri="{FF2B5EF4-FFF2-40B4-BE49-F238E27FC236}">
                <a16:creationId xmlns:a16="http://schemas.microsoft.com/office/drawing/2014/main" id="{61959CDF-3ACF-48FA-9ED3-69A53897B9B7}"/>
              </a:ext>
            </a:extLst>
          </p:cNvPr>
          <p:cNvSpPr>
            <a:spLocks/>
          </p:cNvSpPr>
          <p:nvPr/>
        </p:nvSpPr>
        <p:spPr bwMode="auto">
          <a:xfrm>
            <a:off x="2425710" y="1560618"/>
            <a:ext cx="1302901" cy="474625"/>
          </a:xfrm>
          <a:custGeom>
            <a:avLst/>
            <a:gdLst>
              <a:gd name="T0" fmla="*/ 2147483647 w 5299"/>
              <a:gd name="T1" fmla="*/ 2147483647 h 2005"/>
              <a:gd name="T2" fmla="*/ 2147483647 w 5299"/>
              <a:gd name="T3" fmla="*/ 2147483647 h 2005"/>
              <a:gd name="T4" fmla="*/ 2147483647 w 5299"/>
              <a:gd name="T5" fmla="*/ 2147483647 h 2005"/>
              <a:gd name="T6" fmla="*/ 2147483647 w 5299"/>
              <a:gd name="T7" fmla="*/ 2147483647 h 2005"/>
              <a:gd name="T8" fmla="*/ 2147483647 w 5299"/>
              <a:gd name="T9" fmla="*/ 2147483647 h 2005"/>
              <a:gd name="T10" fmla="*/ 2147483647 w 5299"/>
              <a:gd name="T11" fmla="*/ 2147483647 h 2005"/>
              <a:gd name="T12" fmla="*/ 2147483647 w 5299"/>
              <a:gd name="T13" fmla="*/ 2147483647 h 2005"/>
              <a:gd name="T14" fmla="*/ 2147483647 w 5299"/>
              <a:gd name="T15" fmla="*/ 2147483647 h 2005"/>
              <a:gd name="T16" fmla="*/ 2147483647 w 5299"/>
              <a:gd name="T17" fmla="*/ 2147483647 h 2005"/>
              <a:gd name="T18" fmla="*/ 2147483647 w 5299"/>
              <a:gd name="T19" fmla="*/ 2147483647 h 2005"/>
              <a:gd name="T20" fmla="*/ 2147483647 w 5299"/>
              <a:gd name="T21" fmla="*/ 2147483647 h 2005"/>
              <a:gd name="T22" fmla="*/ 0 w 5299"/>
              <a:gd name="T23" fmla="*/ 2147483647 h 2005"/>
              <a:gd name="T24" fmla="*/ 2147483647 w 5299"/>
              <a:gd name="T25" fmla="*/ 2147483647 h 2005"/>
              <a:gd name="T26" fmla="*/ 2147483647 w 5299"/>
              <a:gd name="T27" fmla="*/ 2147483647 h 2005"/>
              <a:gd name="T28" fmla="*/ 2147483647 w 5299"/>
              <a:gd name="T29" fmla="*/ 2147483647 h 2005"/>
              <a:gd name="T30" fmla="*/ 2147483647 w 5299"/>
              <a:gd name="T31" fmla="*/ 2147483647 h 2005"/>
              <a:gd name="T32" fmla="*/ 2147483647 w 5299"/>
              <a:gd name="T33" fmla="*/ 2147483647 h 2005"/>
              <a:gd name="T34" fmla="*/ 2147483647 w 5299"/>
              <a:gd name="T35" fmla="*/ 2147483647 h 2005"/>
              <a:gd name="T36" fmla="*/ 2147483647 w 5299"/>
              <a:gd name="T37" fmla="*/ 2147483647 h 2005"/>
              <a:gd name="T38" fmla="*/ 2147483647 w 5299"/>
              <a:gd name="T39" fmla="*/ 2147483647 h 2005"/>
              <a:gd name="T40" fmla="*/ 2147483647 w 5299"/>
              <a:gd name="T41" fmla="*/ 2147483647 h 2005"/>
              <a:gd name="T42" fmla="*/ 2147483647 w 5299"/>
              <a:gd name="T43" fmla="*/ 2147483647 h 2005"/>
              <a:gd name="T44" fmla="*/ 2147483647 w 5299"/>
              <a:gd name="T45" fmla="*/ 2147483647 h 2005"/>
              <a:gd name="T46" fmla="*/ 2147483647 w 5299"/>
              <a:gd name="T47" fmla="*/ 2147483647 h 2005"/>
              <a:gd name="T48" fmla="*/ 2147483647 w 5299"/>
              <a:gd name="T49" fmla="*/ 2147483647 h 2005"/>
              <a:gd name="T50" fmla="*/ 2147483647 w 5299"/>
              <a:gd name="T51" fmla="*/ 2147483647 h 2005"/>
              <a:gd name="T52" fmla="*/ 2147483647 w 5299"/>
              <a:gd name="T53" fmla="*/ 2147483647 h 2005"/>
              <a:gd name="T54" fmla="*/ 2147483647 w 5299"/>
              <a:gd name="T55" fmla="*/ 2147483647 h 2005"/>
              <a:gd name="T56" fmla="*/ 2147483647 w 5299"/>
              <a:gd name="T57" fmla="*/ 2147483647 h 2005"/>
              <a:gd name="T58" fmla="*/ 2147483647 w 5299"/>
              <a:gd name="T59" fmla="*/ 2147483647 h 2005"/>
              <a:gd name="T60" fmla="*/ 2147483647 w 5299"/>
              <a:gd name="T61" fmla="*/ 2147483647 h 2005"/>
              <a:gd name="T62" fmla="*/ 2147483647 w 5299"/>
              <a:gd name="T63" fmla="*/ 2147483647 h 2005"/>
              <a:gd name="T64" fmla="*/ 2147483647 w 5299"/>
              <a:gd name="T65" fmla="*/ 2147483647 h 2005"/>
              <a:gd name="T66" fmla="*/ 2147483647 w 5299"/>
              <a:gd name="T67" fmla="*/ 2147483647 h 2005"/>
              <a:gd name="T68" fmla="*/ 2147483647 w 5299"/>
              <a:gd name="T69" fmla="*/ 2147483647 h 2005"/>
              <a:gd name="T70" fmla="*/ 2147483647 w 5299"/>
              <a:gd name="T71" fmla="*/ 2147483647 h 2005"/>
              <a:gd name="T72" fmla="*/ 2147483647 w 5299"/>
              <a:gd name="T73" fmla="*/ 2147483647 h 2005"/>
              <a:gd name="T74" fmla="*/ 2147483647 w 5299"/>
              <a:gd name="T75" fmla="*/ 2147483647 h 2005"/>
              <a:gd name="T76" fmla="*/ 2147483647 w 5299"/>
              <a:gd name="T77" fmla="*/ 2147483647 h 2005"/>
              <a:gd name="T78" fmla="*/ 2147483647 w 5299"/>
              <a:gd name="T79" fmla="*/ 2147483647 h 2005"/>
              <a:gd name="T80" fmla="*/ 2147483647 w 5299"/>
              <a:gd name="T81" fmla="*/ 2147483647 h 2005"/>
              <a:gd name="T82" fmla="*/ 2147483647 w 5299"/>
              <a:gd name="T83" fmla="*/ 2147483647 h 2005"/>
              <a:gd name="T84" fmla="*/ 2147483647 w 5299"/>
              <a:gd name="T85" fmla="*/ 0 h 2005"/>
              <a:gd name="T86" fmla="*/ 2147483647 w 5299"/>
              <a:gd name="T87" fmla="*/ 2147483647 h 2005"/>
              <a:gd name="T88" fmla="*/ 2147483647 w 5299"/>
              <a:gd name="T89" fmla="*/ 2147483647 h 2005"/>
              <a:gd name="T90" fmla="*/ 2147483647 w 5299"/>
              <a:gd name="T91" fmla="*/ 2147483647 h 2005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5299"/>
              <a:gd name="T139" fmla="*/ 0 h 2005"/>
              <a:gd name="T140" fmla="*/ 5299 w 5299"/>
              <a:gd name="T141" fmla="*/ 2005 h 2005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5299" h="2005">
                <a:moveTo>
                  <a:pt x="2162" y="78"/>
                </a:moveTo>
                <a:lnTo>
                  <a:pt x="1918" y="89"/>
                </a:lnTo>
                <a:lnTo>
                  <a:pt x="1736" y="112"/>
                </a:lnTo>
                <a:lnTo>
                  <a:pt x="1583" y="134"/>
                </a:lnTo>
                <a:lnTo>
                  <a:pt x="1431" y="156"/>
                </a:lnTo>
                <a:lnTo>
                  <a:pt x="1249" y="212"/>
                </a:lnTo>
                <a:lnTo>
                  <a:pt x="1066" y="290"/>
                </a:lnTo>
                <a:lnTo>
                  <a:pt x="1005" y="357"/>
                </a:lnTo>
                <a:lnTo>
                  <a:pt x="1005" y="390"/>
                </a:lnTo>
                <a:lnTo>
                  <a:pt x="1035" y="423"/>
                </a:lnTo>
                <a:lnTo>
                  <a:pt x="1096" y="468"/>
                </a:lnTo>
                <a:lnTo>
                  <a:pt x="1188" y="501"/>
                </a:lnTo>
                <a:lnTo>
                  <a:pt x="1401" y="546"/>
                </a:lnTo>
                <a:lnTo>
                  <a:pt x="1370" y="546"/>
                </a:lnTo>
                <a:lnTo>
                  <a:pt x="1431" y="501"/>
                </a:lnTo>
                <a:lnTo>
                  <a:pt x="1401" y="501"/>
                </a:lnTo>
                <a:lnTo>
                  <a:pt x="1127" y="524"/>
                </a:lnTo>
                <a:lnTo>
                  <a:pt x="883" y="568"/>
                </a:lnTo>
                <a:lnTo>
                  <a:pt x="639" y="624"/>
                </a:lnTo>
                <a:lnTo>
                  <a:pt x="426" y="691"/>
                </a:lnTo>
                <a:lnTo>
                  <a:pt x="274" y="780"/>
                </a:lnTo>
                <a:lnTo>
                  <a:pt x="122" y="880"/>
                </a:lnTo>
                <a:lnTo>
                  <a:pt x="30" y="980"/>
                </a:lnTo>
                <a:lnTo>
                  <a:pt x="0" y="1103"/>
                </a:lnTo>
                <a:lnTo>
                  <a:pt x="61" y="1203"/>
                </a:lnTo>
                <a:lnTo>
                  <a:pt x="183" y="1292"/>
                </a:lnTo>
                <a:lnTo>
                  <a:pt x="335" y="1359"/>
                </a:lnTo>
                <a:lnTo>
                  <a:pt x="548" y="1415"/>
                </a:lnTo>
                <a:lnTo>
                  <a:pt x="761" y="1448"/>
                </a:lnTo>
                <a:lnTo>
                  <a:pt x="1005" y="1482"/>
                </a:lnTo>
                <a:lnTo>
                  <a:pt x="1218" y="1482"/>
                </a:lnTo>
                <a:lnTo>
                  <a:pt x="1462" y="1482"/>
                </a:lnTo>
                <a:lnTo>
                  <a:pt x="1492" y="1470"/>
                </a:lnTo>
                <a:lnTo>
                  <a:pt x="1462" y="1437"/>
                </a:lnTo>
                <a:lnTo>
                  <a:pt x="1431" y="1448"/>
                </a:lnTo>
                <a:lnTo>
                  <a:pt x="1309" y="1537"/>
                </a:lnTo>
                <a:lnTo>
                  <a:pt x="1279" y="1582"/>
                </a:lnTo>
                <a:lnTo>
                  <a:pt x="1309" y="1626"/>
                </a:lnTo>
                <a:lnTo>
                  <a:pt x="1462" y="1749"/>
                </a:lnTo>
                <a:lnTo>
                  <a:pt x="1675" y="1838"/>
                </a:lnTo>
                <a:lnTo>
                  <a:pt x="1918" y="1905"/>
                </a:lnTo>
                <a:lnTo>
                  <a:pt x="2193" y="1949"/>
                </a:lnTo>
                <a:lnTo>
                  <a:pt x="2436" y="1983"/>
                </a:lnTo>
                <a:lnTo>
                  <a:pt x="2649" y="1994"/>
                </a:lnTo>
                <a:lnTo>
                  <a:pt x="2893" y="2005"/>
                </a:lnTo>
                <a:lnTo>
                  <a:pt x="3106" y="1994"/>
                </a:lnTo>
                <a:lnTo>
                  <a:pt x="3289" y="1983"/>
                </a:lnTo>
                <a:lnTo>
                  <a:pt x="3502" y="1972"/>
                </a:lnTo>
                <a:lnTo>
                  <a:pt x="3654" y="1938"/>
                </a:lnTo>
                <a:lnTo>
                  <a:pt x="3806" y="1882"/>
                </a:lnTo>
                <a:lnTo>
                  <a:pt x="3837" y="1871"/>
                </a:lnTo>
                <a:lnTo>
                  <a:pt x="3746" y="1882"/>
                </a:lnTo>
                <a:lnTo>
                  <a:pt x="3806" y="1894"/>
                </a:lnTo>
                <a:lnTo>
                  <a:pt x="4020" y="1894"/>
                </a:lnTo>
                <a:lnTo>
                  <a:pt x="4263" y="1882"/>
                </a:lnTo>
                <a:lnTo>
                  <a:pt x="4476" y="1849"/>
                </a:lnTo>
                <a:lnTo>
                  <a:pt x="4659" y="1805"/>
                </a:lnTo>
                <a:lnTo>
                  <a:pt x="4842" y="1749"/>
                </a:lnTo>
                <a:lnTo>
                  <a:pt x="4994" y="1682"/>
                </a:lnTo>
                <a:lnTo>
                  <a:pt x="5146" y="1615"/>
                </a:lnTo>
                <a:lnTo>
                  <a:pt x="5238" y="1526"/>
                </a:lnTo>
                <a:lnTo>
                  <a:pt x="5299" y="1437"/>
                </a:lnTo>
                <a:lnTo>
                  <a:pt x="5268" y="1337"/>
                </a:lnTo>
                <a:lnTo>
                  <a:pt x="5177" y="1259"/>
                </a:lnTo>
                <a:lnTo>
                  <a:pt x="5055" y="1181"/>
                </a:lnTo>
                <a:lnTo>
                  <a:pt x="4872" y="1125"/>
                </a:lnTo>
                <a:lnTo>
                  <a:pt x="4690" y="1092"/>
                </a:lnTo>
                <a:lnTo>
                  <a:pt x="4263" y="1025"/>
                </a:lnTo>
                <a:lnTo>
                  <a:pt x="4233" y="1025"/>
                </a:lnTo>
                <a:lnTo>
                  <a:pt x="4233" y="1058"/>
                </a:lnTo>
                <a:lnTo>
                  <a:pt x="4263" y="1058"/>
                </a:lnTo>
                <a:lnTo>
                  <a:pt x="4537" y="1003"/>
                </a:lnTo>
                <a:lnTo>
                  <a:pt x="4781" y="913"/>
                </a:lnTo>
                <a:lnTo>
                  <a:pt x="4964" y="791"/>
                </a:lnTo>
                <a:lnTo>
                  <a:pt x="4994" y="724"/>
                </a:lnTo>
                <a:lnTo>
                  <a:pt x="5025" y="657"/>
                </a:lnTo>
                <a:lnTo>
                  <a:pt x="4964" y="524"/>
                </a:lnTo>
                <a:lnTo>
                  <a:pt x="4842" y="412"/>
                </a:lnTo>
                <a:lnTo>
                  <a:pt x="4659" y="301"/>
                </a:lnTo>
                <a:lnTo>
                  <a:pt x="4415" y="212"/>
                </a:lnTo>
                <a:lnTo>
                  <a:pt x="4172" y="145"/>
                </a:lnTo>
                <a:lnTo>
                  <a:pt x="3959" y="89"/>
                </a:lnTo>
                <a:lnTo>
                  <a:pt x="3685" y="45"/>
                </a:lnTo>
                <a:lnTo>
                  <a:pt x="3411" y="11"/>
                </a:lnTo>
                <a:lnTo>
                  <a:pt x="3076" y="0"/>
                </a:lnTo>
                <a:lnTo>
                  <a:pt x="2771" y="0"/>
                </a:lnTo>
                <a:lnTo>
                  <a:pt x="2436" y="11"/>
                </a:lnTo>
                <a:lnTo>
                  <a:pt x="2132" y="56"/>
                </a:lnTo>
                <a:lnTo>
                  <a:pt x="2101" y="67"/>
                </a:lnTo>
                <a:lnTo>
                  <a:pt x="2101" y="78"/>
                </a:lnTo>
                <a:lnTo>
                  <a:pt x="2132" y="78"/>
                </a:lnTo>
                <a:lnTo>
                  <a:pt x="2162" y="78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cxnSp>
        <p:nvCxnSpPr>
          <p:cNvPr id="48" name="Straight Connector 117">
            <a:extLst>
              <a:ext uri="{FF2B5EF4-FFF2-40B4-BE49-F238E27FC236}">
                <a16:creationId xmlns:a16="http://schemas.microsoft.com/office/drawing/2014/main" id="{34BF9292-DEBF-4F77-9A83-BD4661D609B0}"/>
              </a:ext>
            </a:extLst>
          </p:cNvPr>
          <p:cNvCxnSpPr>
            <a:cxnSpLocks/>
          </p:cNvCxnSpPr>
          <p:nvPr/>
        </p:nvCxnSpPr>
        <p:spPr>
          <a:xfrm>
            <a:off x="333355" y="1827513"/>
            <a:ext cx="1923202" cy="2646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1" name="Rounded Rectangle 72">
            <a:extLst>
              <a:ext uri="{FF2B5EF4-FFF2-40B4-BE49-F238E27FC236}">
                <a16:creationId xmlns:a16="http://schemas.microsoft.com/office/drawing/2014/main" id="{33E69F47-FF23-4615-870B-E57A8975EBAE}"/>
              </a:ext>
            </a:extLst>
          </p:cNvPr>
          <p:cNvSpPr/>
          <p:nvPr/>
        </p:nvSpPr>
        <p:spPr>
          <a:xfrm>
            <a:off x="3760490" y="1554402"/>
            <a:ext cx="548975" cy="552775"/>
          </a:xfrm>
          <a:prstGeom prst="roundRect">
            <a:avLst>
              <a:gd name="adj" fmla="val 0"/>
            </a:avLst>
          </a:prstGeom>
          <a:solidFill>
            <a:srgbClr val="FFFF99"/>
          </a:solidFill>
          <a:ln w="28575" cap="flat" cmpd="sng" algn="ctr">
            <a:solidFill>
              <a:srgbClr val="445E88">
                <a:lumMod val="75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257147">
              <a:defRPr/>
            </a:pPr>
            <a:r>
              <a:rPr lang="en-US" sz="1350" b="1" kern="0" dirty="0">
                <a:solidFill>
                  <a:srgbClr val="3C3C3C"/>
                </a:solidFill>
                <a:latin typeface="Arial"/>
                <a:cs typeface="Arial"/>
              </a:rPr>
              <a:t>AMF0</a:t>
            </a:r>
          </a:p>
        </p:txBody>
      </p:sp>
      <p:sp>
        <p:nvSpPr>
          <p:cNvPr id="60" name="Rectangle 71">
            <a:extLst>
              <a:ext uri="{FF2B5EF4-FFF2-40B4-BE49-F238E27FC236}">
                <a16:creationId xmlns:a16="http://schemas.microsoft.com/office/drawing/2014/main" id="{66048465-4F92-426B-858D-35B488F50EC2}"/>
              </a:ext>
            </a:extLst>
          </p:cNvPr>
          <p:cNvSpPr/>
          <p:nvPr/>
        </p:nvSpPr>
        <p:spPr>
          <a:xfrm>
            <a:off x="1921618" y="1554402"/>
            <a:ext cx="624213" cy="521887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445E88">
                <a:lumMod val="75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257147">
              <a:defRPr/>
            </a:pPr>
            <a:r>
              <a:rPr lang="en-US" sz="1100" b="1" kern="0" dirty="0">
                <a:solidFill>
                  <a:srgbClr val="C00000"/>
                </a:solidFill>
                <a:latin typeface="Arial"/>
                <a:cs typeface="Arial"/>
              </a:rPr>
              <a:t>N3IWF1</a:t>
            </a:r>
            <a:endParaRPr lang="en-US" sz="1200" b="1" kern="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86" name="Text Placeholder 4">
            <a:extLst>
              <a:ext uri="{FF2B5EF4-FFF2-40B4-BE49-F238E27FC236}">
                <a16:creationId xmlns:a16="http://schemas.microsoft.com/office/drawing/2014/main" id="{DC834D33-9F2B-4B16-AA59-C33A15DAA7D0}"/>
              </a:ext>
            </a:extLst>
          </p:cNvPr>
          <p:cNvSpPr txBox="1">
            <a:spLocks/>
          </p:cNvSpPr>
          <p:nvPr/>
        </p:nvSpPr>
        <p:spPr>
          <a:xfrm>
            <a:off x="5804549" y="1087358"/>
            <a:ext cx="3268469" cy="3560400"/>
          </a:xfrm>
          <a:prstGeom prst="rect">
            <a:avLst/>
          </a:prstGeom>
        </p:spPr>
        <p:txBody>
          <a:bodyPr lIns="0" tIns="0" rIns="0" bIns="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6150" lvl="1"/>
            <a:endParaRPr lang="en-GB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C2A5871-4F17-4FB1-9D2F-EFBCF881224D}"/>
              </a:ext>
            </a:extLst>
          </p:cNvPr>
          <p:cNvSpPr txBox="1"/>
          <p:nvPr/>
        </p:nvSpPr>
        <p:spPr>
          <a:xfrm>
            <a:off x="30566" y="1255724"/>
            <a:ext cx="221613" cy="330072"/>
          </a:xfrm>
          <a:prstGeom prst="rect">
            <a:avLst/>
          </a:prstGeom>
          <a:noFill/>
        </p:spPr>
        <p:txBody>
          <a:bodyPr wrap="square" lIns="72000" tIns="72000" rIns="72000" bIns="72000" rtlCol="0">
            <a:spAutoFit/>
          </a:bodyPr>
          <a:lstStyle/>
          <a:p>
            <a:pPr defTabSz="360000">
              <a:spcAft>
                <a:spcPts val="600"/>
              </a:spcAft>
              <a:tabLst>
                <a:tab pos="360000" algn="l"/>
              </a:tabLst>
            </a:pPr>
            <a:r>
              <a:rPr lang="fr-FR" sz="1200" dirty="0">
                <a:solidFill>
                  <a:schemeClr val="tx2"/>
                </a:solidFill>
                <a:latin typeface="+mn-lt"/>
              </a:rPr>
              <a:t>A</a:t>
            </a:r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43E8AE59-E915-4B61-86C0-05694AEF9CFE}"/>
              </a:ext>
            </a:extLst>
          </p:cNvPr>
          <p:cNvCxnSpPr>
            <a:cxnSpLocks/>
          </p:cNvCxnSpPr>
          <p:nvPr/>
        </p:nvCxnSpPr>
        <p:spPr>
          <a:xfrm>
            <a:off x="408085" y="1722652"/>
            <a:ext cx="1513582" cy="1905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14" name="TextBox 104">
            <a:extLst>
              <a:ext uri="{FF2B5EF4-FFF2-40B4-BE49-F238E27FC236}">
                <a16:creationId xmlns:a16="http://schemas.microsoft.com/office/drawing/2014/main" id="{AD07DBFB-9375-49D0-9DCF-AE22A98663D6}"/>
              </a:ext>
            </a:extLst>
          </p:cNvPr>
          <p:cNvSpPr txBox="1"/>
          <p:nvPr/>
        </p:nvSpPr>
        <p:spPr>
          <a:xfrm>
            <a:off x="394523" y="1501345"/>
            <a:ext cx="1908582" cy="179991"/>
          </a:xfrm>
          <a:prstGeom prst="rect">
            <a:avLst/>
          </a:prstGeom>
          <a:noFill/>
          <a:ln>
            <a:noFill/>
          </a:ln>
        </p:spPr>
        <p:txBody>
          <a:bodyPr wrap="square" lIns="34232" tIns="17116" rIns="34232" bIns="17116" rtlCol="0">
            <a:spAutoFit/>
          </a:bodyPr>
          <a:lstStyle/>
          <a:p>
            <a:pPr defTabSz="257147">
              <a:lnSpc>
                <a:spcPct val="90000"/>
              </a:lnSpc>
              <a:defRPr/>
            </a:pPr>
            <a:r>
              <a:rPr lang="en-US" sz="1050" kern="0" dirty="0">
                <a:latin typeface="Arial"/>
                <a:cs typeface="Arial"/>
              </a:rPr>
              <a:t>REGISTER + PDU Session</a:t>
            </a:r>
            <a:endParaRPr lang="en-US" sz="825" kern="0" dirty="0">
              <a:latin typeface="Arial"/>
              <a:cs typeface="Arial"/>
            </a:endParaRP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2F696EE1-9A2F-4744-A827-EF82609921B8}"/>
              </a:ext>
            </a:extLst>
          </p:cNvPr>
          <p:cNvCxnSpPr>
            <a:cxnSpLocks/>
          </p:cNvCxnSpPr>
          <p:nvPr/>
        </p:nvCxnSpPr>
        <p:spPr>
          <a:xfrm flipV="1">
            <a:off x="2533172" y="1739811"/>
            <a:ext cx="1257334" cy="17705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F6604058-6CFF-4012-B7CE-27B3FA1EF3B2}"/>
              </a:ext>
            </a:extLst>
          </p:cNvPr>
          <p:cNvCxnSpPr>
            <a:cxnSpLocks/>
          </p:cNvCxnSpPr>
          <p:nvPr/>
        </p:nvCxnSpPr>
        <p:spPr>
          <a:xfrm>
            <a:off x="377721" y="1966861"/>
            <a:ext cx="4161556" cy="0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01" name="Rectangle 71">
            <a:extLst>
              <a:ext uri="{FF2B5EF4-FFF2-40B4-BE49-F238E27FC236}">
                <a16:creationId xmlns:a16="http://schemas.microsoft.com/office/drawing/2014/main" id="{630216F7-F72F-45F5-A44A-B956BDFDDC16}"/>
              </a:ext>
            </a:extLst>
          </p:cNvPr>
          <p:cNvSpPr/>
          <p:nvPr/>
        </p:nvSpPr>
        <p:spPr>
          <a:xfrm>
            <a:off x="1936975" y="3339740"/>
            <a:ext cx="624213" cy="521887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445E88">
                <a:lumMod val="75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257147">
              <a:defRPr/>
            </a:pPr>
            <a:r>
              <a:rPr lang="en-US" sz="1100" b="1" kern="0" dirty="0">
                <a:solidFill>
                  <a:srgbClr val="C00000"/>
                </a:solidFill>
                <a:latin typeface="Arial"/>
                <a:cs typeface="Arial"/>
              </a:rPr>
              <a:t>NG RAN</a:t>
            </a:r>
            <a:endParaRPr lang="en-US" sz="1200" b="1" kern="0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116" name="TextBox 104">
            <a:extLst>
              <a:ext uri="{FF2B5EF4-FFF2-40B4-BE49-F238E27FC236}">
                <a16:creationId xmlns:a16="http://schemas.microsoft.com/office/drawing/2014/main" id="{571DEE91-243A-4F67-9797-3D4BA1C09F32}"/>
              </a:ext>
            </a:extLst>
          </p:cNvPr>
          <p:cNvSpPr txBox="1"/>
          <p:nvPr/>
        </p:nvSpPr>
        <p:spPr>
          <a:xfrm>
            <a:off x="3448436" y="2592093"/>
            <a:ext cx="1079369" cy="325415"/>
          </a:xfrm>
          <a:prstGeom prst="rect">
            <a:avLst/>
          </a:prstGeom>
          <a:noFill/>
          <a:ln>
            <a:noFill/>
          </a:ln>
        </p:spPr>
        <p:txBody>
          <a:bodyPr wrap="square" lIns="34232" tIns="17116" rIns="34232" bIns="17116" rtlCol="0">
            <a:spAutoFit/>
          </a:bodyPr>
          <a:lstStyle/>
          <a:p>
            <a:pPr defTabSz="257147">
              <a:lnSpc>
                <a:spcPct val="90000"/>
              </a:lnSpc>
              <a:defRPr/>
            </a:pPr>
            <a:r>
              <a:rPr lang="en-US" sz="1050" kern="0" dirty="0">
                <a:latin typeface="Arial"/>
                <a:cs typeface="Arial"/>
              </a:rPr>
              <a:t>B2) UE context fetch</a:t>
            </a:r>
            <a:endParaRPr lang="en-US" sz="825" kern="0" dirty="0">
              <a:latin typeface="Arial"/>
              <a:cs typeface="Arial"/>
            </a:endParaRPr>
          </a:p>
        </p:txBody>
      </p:sp>
      <p:sp>
        <p:nvSpPr>
          <p:cNvPr id="124" name="TextBox 104">
            <a:extLst>
              <a:ext uri="{FF2B5EF4-FFF2-40B4-BE49-F238E27FC236}">
                <a16:creationId xmlns:a16="http://schemas.microsoft.com/office/drawing/2014/main" id="{D6F178EC-FF5F-448B-BD6A-3992F7F28C8A}"/>
              </a:ext>
            </a:extLst>
          </p:cNvPr>
          <p:cNvSpPr txBox="1"/>
          <p:nvPr/>
        </p:nvSpPr>
        <p:spPr>
          <a:xfrm>
            <a:off x="629482" y="1823367"/>
            <a:ext cx="2210502" cy="179991"/>
          </a:xfrm>
          <a:prstGeom prst="rect">
            <a:avLst/>
          </a:prstGeom>
          <a:noFill/>
          <a:ln>
            <a:noFill/>
          </a:ln>
        </p:spPr>
        <p:txBody>
          <a:bodyPr wrap="square" lIns="34232" tIns="17116" rIns="34232" bIns="17116" rtlCol="0">
            <a:spAutoFit/>
          </a:bodyPr>
          <a:lstStyle/>
          <a:p>
            <a:pPr defTabSz="257147">
              <a:lnSpc>
                <a:spcPct val="90000"/>
              </a:lnSpc>
              <a:defRPr/>
            </a:pPr>
            <a:r>
              <a:rPr lang="en-US" sz="1050" kern="0" dirty="0">
                <a:latin typeface="Arial"/>
                <a:cs typeface="Arial"/>
              </a:rPr>
              <a:t>Emergency Session</a:t>
            </a:r>
            <a:endParaRPr lang="en-US" sz="825" kern="0" dirty="0">
              <a:latin typeface="Arial"/>
              <a:cs typeface="Arial"/>
            </a:endParaRPr>
          </a:p>
        </p:txBody>
      </p:sp>
      <p:sp>
        <p:nvSpPr>
          <p:cNvPr id="130" name="Text Placeholder 7">
            <a:extLst>
              <a:ext uri="{FF2B5EF4-FFF2-40B4-BE49-F238E27FC236}">
                <a16:creationId xmlns:a16="http://schemas.microsoft.com/office/drawing/2014/main" id="{292D1376-8A16-488D-8587-D14567AF93C6}"/>
              </a:ext>
            </a:extLst>
          </p:cNvPr>
          <p:cNvSpPr txBox="1">
            <a:spLocks/>
          </p:cNvSpPr>
          <p:nvPr/>
        </p:nvSpPr>
        <p:spPr>
          <a:xfrm>
            <a:off x="5076056" y="0"/>
            <a:ext cx="3650344" cy="4640400"/>
          </a:xfrm>
          <a:prstGeom prst="rect">
            <a:avLst/>
          </a:prstGeom>
        </p:spPr>
        <p:txBody>
          <a:bodyPr lIns="0" tIns="0" rIns="0" bIns="0" anchor="t"/>
          <a:lstStyle>
            <a:lvl1pPr marL="230400" indent="-2304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60800" indent="-2304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691200"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921600"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152000"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382400"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Nokia Pure Text" panose="020B0503020202020204" pitchFamily="34" charset="0"/>
              <a:buChar char="‒"/>
              <a:defRPr sz="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612800"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843200"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</a:pPr>
            <a:r>
              <a:rPr lang="en-GB" dirty="0"/>
              <a:t>A </a:t>
            </a:r>
          </a:p>
          <a:p>
            <a:pPr>
              <a:spcAft>
                <a:spcPts val="0"/>
              </a:spcAft>
            </a:pPr>
            <a:r>
              <a:rPr lang="en-GB" sz="1400" dirty="0"/>
              <a:t>UE (no 3GPP coverage) registers via N3WIF that selects a non geographical AMF0</a:t>
            </a:r>
          </a:p>
          <a:p>
            <a:pPr>
              <a:spcAft>
                <a:spcPts val="0"/>
              </a:spcAft>
            </a:pPr>
            <a:r>
              <a:rPr lang="en-GB" sz="1400" dirty="0"/>
              <a:t>UE establishes a PDU Session and an emergency call</a:t>
            </a:r>
            <a:endParaRPr lang="fr-FR" sz="1400" dirty="0"/>
          </a:p>
          <a:p>
            <a:pPr marL="0" indent="0">
              <a:spcAft>
                <a:spcPts val="0"/>
              </a:spcAft>
              <a:buNone/>
            </a:pPr>
            <a:r>
              <a:rPr lang="fr-FR" dirty="0"/>
              <a:t>B) </a:t>
            </a:r>
          </a:p>
          <a:p>
            <a:pPr>
              <a:spcAft>
                <a:spcPts val="0"/>
              </a:spcAft>
            </a:pPr>
            <a:r>
              <a:rPr lang="fr-FR" sz="1400" dirty="0"/>
              <a:t>User moves out of the building, </a:t>
            </a:r>
            <a:r>
              <a:rPr lang="fr-FR" sz="1400" dirty="0" err="1"/>
              <a:t>gets</a:t>
            </a:r>
            <a:r>
              <a:rPr lang="fr-FR" sz="1400" dirty="0"/>
              <a:t> 3GPP </a:t>
            </a:r>
            <a:r>
              <a:rPr lang="fr-FR" sz="1400" dirty="0" err="1"/>
              <a:t>coverage</a:t>
            </a:r>
            <a:r>
              <a:rPr lang="fr-FR" sz="1400" dirty="0"/>
              <a:t>, UE </a:t>
            </a:r>
            <a:r>
              <a:rPr lang="fr-FR" sz="1400" dirty="0" err="1"/>
              <a:t>now</a:t>
            </a:r>
            <a:r>
              <a:rPr lang="fr-FR" sz="1400" dirty="0"/>
              <a:t> </a:t>
            </a:r>
            <a:r>
              <a:rPr lang="fr-FR" sz="1400" dirty="0" err="1"/>
              <a:t>served</a:t>
            </a:r>
            <a:r>
              <a:rPr lang="fr-FR" sz="1400" dirty="0"/>
              <a:t> by 3GPP </a:t>
            </a:r>
            <a:r>
              <a:rPr lang="fr-FR" sz="1400" dirty="0" err="1"/>
              <a:t>access</a:t>
            </a:r>
            <a:r>
              <a:rPr lang="fr-FR" sz="1400" dirty="0"/>
              <a:t>? NG RAN </a:t>
            </a:r>
            <a:r>
              <a:rPr lang="fr-FR" sz="1400" dirty="0" err="1"/>
              <a:t>picks</a:t>
            </a:r>
            <a:r>
              <a:rPr lang="fr-FR" sz="1400" dirty="0"/>
              <a:t> </a:t>
            </a:r>
            <a:r>
              <a:rPr lang="fr-FR" sz="1400" dirty="0" err="1"/>
              <a:t>another</a:t>
            </a:r>
            <a:r>
              <a:rPr lang="fr-FR" sz="1400" dirty="0"/>
              <a:t> (</a:t>
            </a:r>
            <a:r>
              <a:rPr lang="fr-FR" sz="1400" dirty="0" err="1"/>
              <a:t>geographical</a:t>
            </a:r>
            <a:r>
              <a:rPr lang="fr-FR" sz="1400" dirty="0"/>
              <a:t>) new AMF</a:t>
            </a:r>
          </a:p>
          <a:p>
            <a:pPr>
              <a:spcAft>
                <a:spcPts val="0"/>
              </a:spcAft>
            </a:pPr>
            <a:r>
              <a:rPr lang="fr-FR" sz="1400" dirty="0"/>
              <a:t>23.502 FIG </a:t>
            </a:r>
            <a:r>
              <a:rPr lang="en-GB" sz="1400" dirty="0"/>
              <a:t>4.2.2.2.2 takes place</a:t>
            </a:r>
          </a:p>
          <a:p>
            <a:pPr lvl="1">
              <a:spcAft>
                <a:spcPts val="0"/>
              </a:spcAft>
              <a:buFont typeface="+mj-lt"/>
              <a:buAutoNum type="arabicPeriod"/>
            </a:pPr>
            <a:r>
              <a:rPr lang="en-GB" sz="1200" dirty="0"/>
              <a:t>Step 1 Registration request , …</a:t>
            </a:r>
          </a:p>
          <a:p>
            <a:pPr lvl="1">
              <a:spcAft>
                <a:spcPts val="0"/>
              </a:spcAft>
              <a:buFont typeface="+mj-lt"/>
              <a:buAutoNum type="arabicPeriod"/>
            </a:pPr>
            <a:r>
              <a:rPr lang="en-GB" sz="1200" dirty="0"/>
              <a:t>Step 4-5 UE context fetch, ….</a:t>
            </a:r>
          </a:p>
          <a:p>
            <a:pPr lvl="1">
              <a:spcAft>
                <a:spcPts val="0"/>
              </a:spcAft>
              <a:buFont typeface="+mj-lt"/>
              <a:buAutoNum type="arabicPeriod"/>
            </a:pPr>
            <a:r>
              <a:rPr lang="en-GB" sz="1200" dirty="0"/>
              <a:t>Step 18:  </a:t>
            </a:r>
            <a:r>
              <a:rPr lang="en-GB" dirty="0"/>
              <a:t>If the AMF has changed and the old AMF has indicated that the UE is in CM-CONNECTED state via N3IWF, W-AGF or TNGF and if the new AMF and the old AMF are in the same PLMN, the new AMF creates an NGAP UE association towards the N3IWF/TNGF/W-AGF to which the UE is connected.</a:t>
            </a:r>
          </a:p>
          <a:p>
            <a:pPr marL="230400" lvl="1" indent="0">
              <a:spcAft>
                <a:spcPts val="0"/>
              </a:spcAft>
              <a:buNone/>
            </a:pPr>
            <a:r>
              <a:rPr lang="en-GB">
                <a:solidFill>
                  <a:srgbClr val="C00000"/>
                </a:solidFill>
              </a:rPr>
              <a:t>What happens </a:t>
            </a:r>
            <a:r>
              <a:rPr lang="en-GB" dirty="0">
                <a:solidFill>
                  <a:srgbClr val="C00000"/>
                </a:solidFill>
              </a:rPr>
              <a:t>if new AMF does not </a:t>
            </a:r>
            <a:r>
              <a:rPr lang="en-GB">
                <a:solidFill>
                  <a:srgbClr val="C00000"/>
                </a:solidFill>
              </a:rPr>
              <a:t>support N3GPP </a:t>
            </a:r>
            <a:r>
              <a:rPr lang="en-GB" dirty="0">
                <a:solidFill>
                  <a:srgbClr val="C00000"/>
                </a:solidFill>
              </a:rPr>
              <a:t>and step18</a:t>
            </a:r>
            <a:r>
              <a:rPr lang="en-GB" dirty="0"/>
              <a:t> </a:t>
            </a:r>
            <a:endParaRPr lang="fr-FR" sz="1200" dirty="0"/>
          </a:p>
          <a:p>
            <a:pPr marL="229870" indent="-229870"/>
            <a:endParaRPr lang="en-GB" dirty="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5C8C562-FE1E-4704-BBCC-C83A31C98653}"/>
              </a:ext>
            </a:extLst>
          </p:cNvPr>
          <p:cNvSpPr txBox="1"/>
          <p:nvPr/>
        </p:nvSpPr>
        <p:spPr>
          <a:xfrm>
            <a:off x="0" y="2587543"/>
            <a:ext cx="221613" cy="330072"/>
          </a:xfrm>
          <a:prstGeom prst="rect">
            <a:avLst/>
          </a:prstGeom>
          <a:noFill/>
        </p:spPr>
        <p:txBody>
          <a:bodyPr wrap="square" lIns="72000" tIns="72000" rIns="72000" bIns="72000" rtlCol="0">
            <a:spAutoFit/>
          </a:bodyPr>
          <a:lstStyle/>
          <a:p>
            <a:pPr defTabSz="360000">
              <a:spcAft>
                <a:spcPts val="600"/>
              </a:spcAft>
              <a:tabLst>
                <a:tab pos="360000" algn="l"/>
              </a:tabLst>
            </a:pPr>
            <a:r>
              <a:rPr lang="fr-FR" sz="1200" dirty="0">
                <a:solidFill>
                  <a:schemeClr val="tx2"/>
                </a:solidFill>
                <a:latin typeface="+mn-lt"/>
              </a:rPr>
              <a:t>B</a:t>
            </a:r>
          </a:p>
        </p:txBody>
      </p:sp>
      <p:sp>
        <p:nvSpPr>
          <p:cNvPr id="45" name="TextBox 104">
            <a:extLst>
              <a:ext uri="{FF2B5EF4-FFF2-40B4-BE49-F238E27FC236}">
                <a16:creationId xmlns:a16="http://schemas.microsoft.com/office/drawing/2014/main" id="{D8416C29-C1ED-40AB-9BE4-B1E4B8358688}"/>
              </a:ext>
            </a:extLst>
          </p:cNvPr>
          <p:cNvSpPr txBox="1"/>
          <p:nvPr/>
        </p:nvSpPr>
        <p:spPr>
          <a:xfrm>
            <a:off x="2584820" y="1501345"/>
            <a:ext cx="1908582" cy="179991"/>
          </a:xfrm>
          <a:prstGeom prst="rect">
            <a:avLst/>
          </a:prstGeom>
          <a:noFill/>
          <a:ln>
            <a:noFill/>
          </a:ln>
        </p:spPr>
        <p:txBody>
          <a:bodyPr wrap="square" lIns="34232" tIns="17116" rIns="34232" bIns="17116" rtlCol="0">
            <a:spAutoFit/>
          </a:bodyPr>
          <a:lstStyle/>
          <a:p>
            <a:pPr defTabSz="257147">
              <a:lnSpc>
                <a:spcPct val="90000"/>
              </a:lnSpc>
              <a:defRPr/>
            </a:pPr>
            <a:r>
              <a:rPr lang="en-US" sz="1050" kern="0" dirty="0">
                <a:latin typeface="Arial"/>
                <a:cs typeface="Arial"/>
              </a:rPr>
              <a:t>REGISTER + PDU Session</a:t>
            </a:r>
            <a:endParaRPr lang="en-US" sz="825" kern="0" dirty="0">
              <a:latin typeface="Arial"/>
              <a:cs typeface="Arial"/>
            </a:endParaRPr>
          </a:p>
        </p:txBody>
      </p:sp>
      <p:pic>
        <p:nvPicPr>
          <p:cNvPr id="5" name="Picture 4" descr="A picture containing sky, outdoor, building, city&#10;&#10;Description automatically generated">
            <a:extLst>
              <a:ext uri="{FF2B5EF4-FFF2-40B4-BE49-F238E27FC236}">
                <a16:creationId xmlns:a16="http://schemas.microsoft.com/office/drawing/2014/main" id="{A3A8D8AD-B25E-4CB9-BCA9-4EAA8C5534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5921" y="1669534"/>
            <a:ext cx="787200" cy="590400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66495C73-DFD6-479B-BC79-F939C2EE1E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1" y="1715623"/>
            <a:ext cx="346344" cy="520462"/>
          </a:xfrm>
          <a:prstGeom prst="rect">
            <a:avLst/>
          </a:prstGeom>
        </p:spPr>
      </p:pic>
      <p:pic>
        <p:nvPicPr>
          <p:cNvPr id="49" name="Picture 48" descr="A picture containing sky, outdoor, building, city&#10;&#10;Description automatically generated">
            <a:extLst>
              <a:ext uri="{FF2B5EF4-FFF2-40B4-BE49-F238E27FC236}">
                <a16:creationId xmlns:a16="http://schemas.microsoft.com/office/drawing/2014/main" id="{B42EF235-42A4-4C95-983D-6D38E2BC88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094" y="2664648"/>
            <a:ext cx="787200" cy="59040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4168F1FA-936D-4C2D-86C9-E1A68ABF0A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310" y="3310008"/>
            <a:ext cx="346344" cy="520462"/>
          </a:xfrm>
          <a:prstGeom prst="rect">
            <a:avLst/>
          </a:prstGeom>
        </p:spPr>
      </p:pic>
      <p:sp>
        <p:nvSpPr>
          <p:cNvPr id="53" name="Rounded Rectangle 72">
            <a:extLst>
              <a:ext uri="{FF2B5EF4-FFF2-40B4-BE49-F238E27FC236}">
                <a16:creationId xmlns:a16="http://schemas.microsoft.com/office/drawing/2014/main" id="{3E998838-829F-4CAC-9DEB-940BBFE91F5C}"/>
              </a:ext>
            </a:extLst>
          </p:cNvPr>
          <p:cNvSpPr/>
          <p:nvPr/>
        </p:nvSpPr>
        <p:spPr>
          <a:xfrm>
            <a:off x="3760490" y="3310008"/>
            <a:ext cx="548975" cy="552775"/>
          </a:xfrm>
          <a:prstGeom prst="roundRect">
            <a:avLst>
              <a:gd name="adj" fmla="val 0"/>
            </a:avLst>
          </a:prstGeom>
          <a:solidFill>
            <a:srgbClr val="FFFF99"/>
          </a:solidFill>
          <a:ln w="28575" cap="flat" cmpd="sng" algn="ctr">
            <a:solidFill>
              <a:srgbClr val="445E88">
                <a:lumMod val="75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257147">
              <a:defRPr/>
            </a:pPr>
            <a:r>
              <a:rPr lang="en-US" sz="1350" b="1" kern="0" dirty="0">
                <a:solidFill>
                  <a:srgbClr val="3C3C3C"/>
                </a:solidFill>
                <a:latin typeface="Arial"/>
                <a:cs typeface="Arial"/>
              </a:rPr>
              <a:t>New AMF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D94E06AA-1A7D-4E20-BE6E-C59248649A69}"/>
              </a:ext>
            </a:extLst>
          </p:cNvPr>
          <p:cNvCxnSpPr>
            <a:cxnSpLocks/>
            <a:endCxn id="53" idx="1"/>
          </p:cNvCxnSpPr>
          <p:nvPr/>
        </p:nvCxnSpPr>
        <p:spPr>
          <a:xfrm>
            <a:off x="742975" y="3565468"/>
            <a:ext cx="3017515" cy="20928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7" name="TextBox 104">
            <a:extLst>
              <a:ext uri="{FF2B5EF4-FFF2-40B4-BE49-F238E27FC236}">
                <a16:creationId xmlns:a16="http://schemas.microsoft.com/office/drawing/2014/main" id="{FCFC22CB-D4D3-41EB-817F-89A1DAF1B430}"/>
              </a:ext>
            </a:extLst>
          </p:cNvPr>
          <p:cNvSpPr txBox="1"/>
          <p:nvPr/>
        </p:nvSpPr>
        <p:spPr>
          <a:xfrm>
            <a:off x="802332" y="3371719"/>
            <a:ext cx="1908582" cy="179991"/>
          </a:xfrm>
          <a:prstGeom prst="rect">
            <a:avLst/>
          </a:prstGeom>
          <a:noFill/>
          <a:ln>
            <a:noFill/>
          </a:ln>
        </p:spPr>
        <p:txBody>
          <a:bodyPr wrap="square" lIns="34232" tIns="17116" rIns="34232" bIns="17116" rtlCol="0">
            <a:spAutoFit/>
          </a:bodyPr>
          <a:lstStyle/>
          <a:p>
            <a:pPr defTabSz="257147">
              <a:lnSpc>
                <a:spcPct val="90000"/>
              </a:lnSpc>
              <a:defRPr/>
            </a:pPr>
            <a:r>
              <a:rPr lang="en-US" sz="1050" kern="0" dirty="0">
                <a:latin typeface="Arial"/>
                <a:cs typeface="Arial"/>
              </a:rPr>
              <a:t> B1) REGISTER</a:t>
            </a:r>
            <a:endParaRPr lang="en-US" sz="825" kern="0" dirty="0">
              <a:latin typeface="Arial"/>
              <a:cs typeface="Arial"/>
            </a:endParaRP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62D586CC-ACFE-4554-BED3-44FDF5DA969C}"/>
              </a:ext>
            </a:extLst>
          </p:cNvPr>
          <p:cNvCxnSpPr>
            <a:cxnSpLocks/>
            <a:stCxn id="53" idx="0"/>
          </p:cNvCxnSpPr>
          <p:nvPr/>
        </p:nvCxnSpPr>
        <p:spPr>
          <a:xfrm flipV="1">
            <a:off x="4034978" y="2076290"/>
            <a:ext cx="2253" cy="1233718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3659E5B2-1A03-4660-BC5F-27B01B7F4E01}"/>
              </a:ext>
            </a:extLst>
          </p:cNvPr>
          <p:cNvCxnSpPr>
            <a:cxnSpLocks/>
          </p:cNvCxnSpPr>
          <p:nvPr/>
        </p:nvCxnSpPr>
        <p:spPr>
          <a:xfrm flipH="1" flipV="1">
            <a:off x="2553084" y="2018282"/>
            <a:ext cx="1237422" cy="1353437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84C1790B-0F50-46E6-8424-80E1588709A8}"/>
              </a:ext>
            </a:extLst>
          </p:cNvPr>
          <p:cNvSpPr/>
          <p:nvPr/>
        </p:nvSpPr>
        <p:spPr>
          <a:xfrm>
            <a:off x="1985302" y="2464464"/>
            <a:ext cx="1540806" cy="325415"/>
          </a:xfrm>
          <a:prstGeom prst="rect">
            <a:avLst/>
          </a:prstGeom>
          <a:noFill/>
          <a:ln>
            <a:noFill/>
          </a:ln>
        </p:spPr>
        <p:txBody>
          <a:bodyPr wrap="square" lIns="34232" tIns="17116" rIns="34232" bIns="17116" rtlCol="0">
            <a:spAutoFit/>
          </a:bodyPr>
          <a:lstStyle/>
          <a:p>
            <a:pPr defTabSz="257147">
              <a:lnSpc>
                <a:spcPct val="90000"/>
              </a:lnSpc>
            </a:pPr>
            <a:r>
              <a:rPr lang="en-GB" sz="1050" kern="0" dirty="0">
                <a:latin typeface="Arial"/>
                <a:cs typeface="Arial"/>
              </a:rPr>
              <a:t>B3) NGAP UE association </a:t>
            </a:r>
            <a:endParaRPr lang="fr-FR" sz="1050" kern="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6949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31353A-D41F-4CEF-B45F-7706562425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0" tIns="0" rIns="0" bIns="0" anchor="t"/>
          <a:lstStyle/>
          <a:p>
            <a:r>
              <a:rPr lang="fr-FR" dirty="0"/>
              <a:t>23.502 FIG </a:t>
            </a:r>
            <a:r>
              <a:rPr lang="en-GB" dirty="0"/>
              <a:t>4.2.2.2.2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23BEF-877A-4273-A1A7-C381CB9FFA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N3GPP and </a:t>
            </a:r>
            <a:r>
              <a:rPr lang="fr-FR" dirty="0" err="1"/>
              <a:t>slicing</a:t>
            </a:r>
            <a:r>
              <a:rPr lang="fr-FR" dirty="0"/>
              <a:t> </a:t>
            </a:r>
            <a:endParaRPr lang="en-I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382209-7956-4BE5-9457-0771E22D3D3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1302300"/>
            <a:ext cx="4067944" cy="909410"/>
          </a:xfrm>
        </p:spPr>
        <p:txBody>
          <a:bodyPr/>
          <a:lstStyle/>
          <a:p>
            <a:r>
              <a:rPr lang="en-GB" sz="1200" dirty="0"/>
              <a:t>23.502 (step4)“If the old AMF has PDU Sessions for another access type (different from the Access Type indicated in this step) </a:t>
            </a:r>
            <a:r>
              <a:rPr lang="en-GB" sz="1200" u="sng" dirty="0"/>
              <a:t>and if the old AMF determines that there is no possibility for relocating the N2 interface to the new AMF, </a:t>
            </a:r>
            <a:r>
              <a:rPr lang="en-GB" sz="1200" dirty="0"/>
              <a:t>the old AMF returns UE's SUPI and indicates that the Registration Request has been validated for integrity protection, but does not include the rest of the UE context.”</a:t>
            </a:r>
          </a:p>
          <a:p>
            <a:r>
              <a:rPr lang="en-GB" sz="1200" b="1" dirty="0"/>
              <a:t>Even old AMF it returns the context, what happens if step 18 is not done?</a:t>
            </a:r>
          </a:p>
          <a:p>
            <a:pPr lvl="1"/>
            <a:r>
              <a:rPr lang="en-GB" sz="1000" dirty="0"/>
              <a:t>“When served by the same PLMN for 3GPP and non-3GPP accesses, an UE is served by the same AMF except in the temporary situation described in clause 5.17 i.e. after a mobility from EPS while the UE has PDU Sessions associated with non-3GPP access.”</a:t>
            </a:r>
          </a:p>
          <a:p>
            <a:pPr lvl="1"/>
            <a:r>
              <a:rPr lang="en-GB" sz="1000" dirty="0"/>
              <a:t>If UE tries to move the PDU Session to 3GPP access (SM establishment with “existing PDU Session”</a:t>
            </a:r>
            <a:endParaRPr lang="fr-FR" sz="850" dirty="0"/>
          </a:p>
          <a:p>
            <a:endParaRPr lang="fr-FR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C70C0FB-B451-4303-B6CF-BBD600A55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25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09827A0-CCE1-4B34-B2B5-D115041B5F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445747"/>
              </p:ext>
            </p:extLst>
          </p:nvPr>
        </p:nvGraphicFramePr>
        <p:xfrm>
          <a:off x="4283968" y="41572"/>
          <a:ext cx="5010150" cy="5616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Picture" r:id="rId3" imgW="5030740" imgH="9087591" progId="Word.Picture.8">
                  <p:embed/>
                </p:oleObj>
              </mc:Choice>
              <mc:Fallback>
                <p:oleObj name="Picture" r:id="rId3" imgW="5030740" imgH="9087591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41572"/>
                        <a:ext cx="5010150" cy="56166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474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3295784"/>
      </p:ext>
    </p:extLst>
  </p:cSld>
  <p:clrMapOvr>
    <a:masterClrMapping/>
  </p:clrMapOvr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2016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smtClean="0">
            <a:solidFill>
              <a:schemeClr val="bg1"/>
            </a:solidFill>
            <a:latin typeface="Nokia Pure Text Light" panose="020B0403020202020204" pitchFamily="34" charset="0"/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_Pure_PPT_Nokia_Bell_Labs_V2.2" id="{3D50CFEB-6631-41F9-8C52-15C0221B8474}" vid="{F0568685-10CD-49ED-9FD1-AF7D60592970}"/>
    </a:ext>
  </a:extLst>
</a:theme>
</file>

<file path=ppt/theme/theme2.xml><?xml version="1.0" encoding="utf-8"?>
<a:theme xmlns:a="http://schemas.openxmlformats.org/drawingml/2006/main" name="2 Nokia White Master plain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2016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kia_Pure_PPT_Nokia_Bell_Labs_V2.2" id="{3D50CFEB-6631-41F9-8C52-15C0221B8474}" vid="{70D8909A-9C5D-4EDE-B77D-18A501EE4941}"/>
    </a:ext>
  </a:extLst>
</a:theme>
</file>

<file path=ppt/theme/theme3.xml><?xml version="1.0" encoding="utf-8"?>
<a:theme xmlns:a="http://schemas.openxmlformats.org/drawingml/2006/main" name="3 Nokia Blue Master plain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2016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kia_Pure_PPT_Nokia_Bell_Labs_V2.2" id="{3D50CFEB-6631-41F9-8C52-15C0221B8474}" vid="{8669E3B8-FAB8-4BA1-AEAF-0854F75DDE88}"/>
    </a:ext>
  </a:extLst>
</a:theme>
</file>

<file path=ppt/theme/theme4.xml><?xml version="1.0" encoding="utf-8"?>
<a:theme xmlns:a="http://schemas.openxmlformats.org/drawingml/2006/main" name="4 Nokia Blue Master end slid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2016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kia_Pure_PPT_Nokia_Bell_Labs_V2.2" id="{3D50CFEB-6631-41F9-8C52-15C0221B8474}" vid="{78C4C1E5-EBD6-4CBC-A5AE-6E328BE63ED6}"/>
    </a:ext>
  </a:extLst>
</a:theme>
</file>

<file path=ppt/theme/theme5.xml><?xml version="1.0" encoding="utf-8"?>
<a:theme xmlns:a="http://schemas.openxmlformats.org/drawingml/2006/main" name="5 Nokia White Master end slid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2016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kia_Pure_PPT_Nokia_Bell_Labs_V2.2" id="{3D50CFEB-6631-41F9-8C52-15C0221B8474}" vid="{2247D0D1-1C0C-4DA8-8B60-0439AE2432E7}"/>
    </a:ext>
  </a:extLst>
</a:theme>
</file>

<file path=ppt/theme/theme6.xml><?xml version="1.0" encoding="utf-8"?>
<a:theme xmlns:a="http://schemas.openxmlformats.org/drawingml/2006/main" name="6 Nokia Divider Master plain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pril 2016">
      <a:majorFont>
        <a:latin typeface="Nokia Pure Headline Light"/>
        <a:ea typeface=""/>
        <a:cs typeface=""/>
      </a:majorFont>
      <a:minorFont>
        <a:latin typeface="Nokia Pure Text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t"/>
      <a:lstStyle>
        <a:defPPr algn="l">
          <a:defRPr sz="1600" dirty="0" err="1" smtClean="0">
            <a:latin typeface="Nokia Pure Text Light" panose="020B0403020202020204" pitchFamily="34" charset="0"/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okia_Pure_PPT_Nokia_Bell_Labs_V2.2" id="{3D50CFEB-6631-41F9-8C52-15C0221B8474}" vid="{03DFCFF4-BC9B-465C-A4E1-20ED0B42060D}"/>
    </a:ext>
  </a:extLst>
</a:theme>
</file>

<file path=ppt/theme/theme7.xml><?xml version="1.0" encoding="utf-8"?>
<a:theme xmlns:a="http://schemas.openxmlformats.org/drawingml/2006/main" name="1_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2016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smtClean="0">
            <a:solidFill>
              <a:schemeClr val="bg1"/>
            </a:solidFill>
            <a:latin typeface="Nokia Pure Text Light" panose="020B0403020202020204" pitchFamily="34" charset="0"/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Nokia Pure Text Light" panose="020B0403020202020204" pitchFamily="34" charset="0"/>
            <a:ea typeface="Nokia Pure Text Light" panose="020B0403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kia_Pure_PPT_Corp_V2.2" id="{304F2240-B5D8-4434-8FBC-0E8FB7B36BB7}" vid="{5D251F6E-013E-43A3-87AB-3047ED4D5631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34c87397-5fc1-491e-85e7-d6110dbe9cbd" ContentTypeId="0x010100CE50E52E7543470BBDD3827FE50C59CB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  <_dlc_DocId xmlns="71c5aaf6-e6ce-465b-b873-5148d2a4c105">5AIRPNAIUNRU-806023171-293</_dlc_DocId>
    <_dlc_DocIdUrl xmlns="71c5aaf6-e6ce-465b-b873-5148d2a4c105">
      <Url>https://nokia.sharepoint.com/sites/c5g/lectureseries/_layouts/15/DocIdRedir.aspx?ID=5AIRPNAIUNRU-806023171-293</Url>
      <Description>5AIRPNAIUNRU-806023171-293</Description>
    </_dlc_DocIdUrl>
    <Owner xmlns="71c5aaf6-e6ce-465b-b873-5148d2a4c105" xsi:nil="true"/>
    <DocumentType xmlns="71c5aaf6-e6ce-465b-b873-5148d2a4c105">Description</DocumentType>
    <NokiaConfidentiality xmlns="71c5aaf6-e6ce-465b-b873-5148d2a4c105">Nokia Internal Use</NokiaConfidentiality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Nokia Document" ma:contentTypeID="0x010100CE50E52E7543470BBDD3827FE50C59CB00C10D5CCB15C1604BA2CF09FA8EA7C5A0" ma:contentTypeVersion="26" ma:contentTypeDescription="Create Nokia Word Document" ma:contentTypeScope="" ma:versionID="8770984211357de34f9fb87958982f75">
  <xsd:schema xmlns:xsd="http://www.w3.org/2001/XMLSchema" xmlns:xs="http://www.w3.org/2001/XMLSchema" xmlns:p="http://schemas.microsoft.com/office/2006/metadata/properties" xmlns:ns2="71c5aaf6-e6ce-465b-b873-5148d2a4c105" targetNamespace="http://schemas.microsoft.com/office/2006/metadata/properties" ma:root="true" ma:fieldsID="1f6d047489fb68f4b4ae6cd1aae6b3e2" ns2:_="">
    <xsd:import namespace="71c5aaf6-e6ce-465b-b873-5148d2a4c105"/>
    <xsd:element name="properties">
      <xsd:complexType>
        <xsd:sequence>
          <xsd:element name="documentManagement">
            <xsd:complexType>
              <xsd:all>
                <xsd:element ref="ns2:DocumentType" minOccurs="0"/>
                <xsd:element ref="ns2:NokiaConfidentiality" minOccurs="0"/>
                <xsd:element ref="ns2:Owner" minOccurs="0"/>
                <xsd:element ref="ns2:_dlc_DocId" minOccurs="0"/>
                <xsd:element ref="ns2:_dlc_DocIdUrl" minOccurs="0"/>
                <xsd:element ref="ns2:_dlc_DocIdPersistId" minOccurs="0"/>
                <xsd:element ref="ns2:HideFromDelv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DocumentType" ma:index="8" nillable="true" ma:displayName="Document Type" ma:default="Description" ma:description="Document type specifies the content of the document" ma:format="Dropdown" ma:internalName="DocumentType" ma:readOnly="false">
      <xsd:simpleType>
        <xsd:restriction base="dms:Choice">
          <xsd:enumeration value="Policy"/>
          <xsd:enumeration value="Strategy"/>
          <xsd:enumeration value="Objectives / Targets"/>
          <xsd:enumeration value="Plan / Schedule"/>
          <xsd:enumeration value="Governance"/>
          <xsd:enumeration value="Organization"/>
          <xsd:enumeration value="Review Material"/>
          <xsd:enumeration value="Communication"/>
          <xsd:enumeration value="Minutes"/>
          <xsd:enumeration value="Training"/>
          <xsd:enumeration value="Standard Operating Procedure"/>
          <xsd:enumeration value="Process / Procedure / Standard"/>
          <xsd:enumeration value="Guideline / Manual / Instruction"/>
          <xsd:enumeration value="Description"/>
          <xsd:enumeration value="Form / Template"/>
          <xsd:enumeration value="Checklist"/>
          <xsd:enumeration value="Bid / Offer"/>
          <xsd:enumeration value="Contract / Order"/>
          <xsd:enumeration value="List"/>
          <xsd:enumeration value="Roadmap"/>
          <xsd:enumeration value="Requirement / Specification"/>
          <xsd:enumeration value="Design"/>
          <xsd:enumeration value="Concept / Proposal"/>
          <xsd:enumeration value="Measurement / KPI"/>
          <xsd:enumeration value="Report"/>
          <xsd:enumeration value="Best Practice / Lessons Learnt"/>
          <xsd:enumeration value="Analysis / Assessment"/>
          <xsd:enumeration value="Survey"/>
        </xsd:restriction>
      </xsd:simpleType>
    </xsd:element>
    <xsd:element name="NokiaConfidentiality" ma:index="9" nillable="true" ma:displayName="Nokia Confidentiality" ma:default="Nokia Internal Use" ma:format="Dropdown" ma:internalName="NokiaConfidentiality" ma:readOnly="false">
      <xsd:simpleType>
        <xsd:restriction base="dms:Choice">
          <xsd:enumeration value="Nokia Internal Use"/>
          <xsd:enumeration value="Confidential"/>
          <xsd:enumeration value="Secret"/>
          <xsd:enumeration value="Public"/>
        </xsd:restriction>
      </xsd:simpleType>
    </xsd:element>
    <xsd:element name="Owner" ma:index="10" nillable="true" ma:displayName="Owner" ma:description="Owner identifies the person or group who owns the document (default value is the same as the Creator of the document)" ma:internalName="Owner">
      <xsd:simpleType>
        <xsd:restriction base="dms:Text"/>
      </xsd:simpleType>
    </xsd:element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4" nillable="true" ma:displayName="HideFromDelve" ma:default="0" ma:internalName="HideFromDelv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29AA61-F047-4665-B07A-40C6EB7CB96A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C9441E25-40EC-4024-A80D-20061CBDB3D9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6F572A05-1904-47A0-A4C3-EA4A3EC086A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71c5aaf6-e6ce-465b-b873-5148d2a4c10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4039CCDB-562B-49E8-87B7-044C1A240C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57E19DB4-646F-4083-838E-2FABA13236E6}">
  <ds:schemaRefs>
    <ds:schemaRef ds:uri="http://schemas.microsoft.com/office/2006/metadata/customXsn"/>
  </ds:schemaRefs>
</ds:datastoreItem>
</file>

<file path=customXml/itemProps6.xml><?xml version="1.0" encoding="utf-8"?>
<ds:datastoreItem xmlns:ds="http://schemas.openxmlformats.org/officeDocument/2006/customXml" ds:itemID="{77524868-0229-4DBE-9A65-F6706FB4EE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Nokia_Pure_PPT_NOKIA_BELL_LABS_V2.2</Template>
  <TotalTime>0</TotalTime>
  <Words>517</Words>
  <Application>Microsoft Office PowerPoint</Application>
  <PresentationFormat>On-screen Show (16:9)</PresentationFormat>
  <Paragraphs>40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9" baseType="lpstr">
      <vt:lpstr>Arial</vt:lpstr>
      <vt:lpstr>Calibri</vt:lpstr>
      <vt:lpstr>Nokia Pure Headline Light</vt:lpstr>
      <vt:lpstr>Nokia Pure Headline Ultra Light</vt:lpstr>
      <vt:lpstr>Nokia Pure Text</vt:lpstr>
      <vt:lpstr>Nokia Pure Text Light</vt:lpstr>
      <vt:lpstr>Nokia White Master with headline</vt:lpstr>
      <vt:lpstr>2 Nokia White Master plain</vt:lpstr>
      <vt:lpstr>3 Nokia Blue Master plain</vt:lpstr>
      <vt:lpstr>4 Nokia Blue Master end slide</vt:lpstr>
      <vt:lpstr>5 Nokia White Master end slide</vt:lpstr>
      <vt:lpstr>6 Nokia Divider Master plain</vt:lpstr>
      <vt:lpstr>1_Nokia White Master with headline</vt:lpstr>
      <vt:lpstr>Picture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339</cp:revision>
  <dcterms:created xsi:type="dcterms:W3CDTF">2018-05-28T16:16:25Z</dcterms:created>
  <dcterms:modified xsi:type="dcterms:W3CDTF">2021-01-18T14:56:12Z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bjectLinks">
    <vt:lpwstr>{FA867ADF-0854-4EEA-9888-D8B44F01242E}</vt:lpwstr>
  </property>
  <property fmtid="{D5CDD505-2E9C-101B-9397-08002B2CF9AE}" pid="3" name="ContentTypeId">
    <vt:lpwstr>0x010100CE50E52E7543470BBDD3827FE50C59CB00C10D5CCB15C1604BA2CF09FA8EA7C5A0</vt:lpwstr>
  </property>
  <property fmtid="{D5CDD505-2E9C-101B-9397-08002B2CF9AE}" pid="4" name="_NewReviewCycle">
    <vt:lpwstr/>
  </property>
  <property fmtid="{D5CDD505-2E9C-101B-9397-08002B2CF9AE}" pid="5" name="MSIP_Label_46cc7c65-2b09-40ab-abef-d10548338a3b_Enabled">
    <vt:lpwstr>True</vt:lpwstr>
  </property>
  <property fmtid="{D5CDD505-2E9C-101B-9397-08002B2CF9AE}" pid="6" name="MSIP_Label_46cc7c65-2b09-40ab-abef-d10548338a3b_SiteId">
    <vt:lpwstr>5d471751-9675-428d-917b-70f44f9630b0</vt:lpwstr>
  </property>
  <property fmtid="{D5CDD505-2E9C-101B-9397-08002B2CF9AE}" pid="7" name="MSIP_Label_46cc7c65-2b09-40ab-abef-d10548338a3b_Owner">
    <vt:lpwstr>cinzia.sartori@nokia-bell-labs.com</vt:lpwstr>
  </property>
  <property fmtid="{D5CDD505-2E9C-101B-9397-08002B2CF9AE}" pid="8" name="MSIP_Label_46cc7c65-2b09-40ab-abef-d10548338a3b_SetDate">
    <vt:lpwstr>2018-05-30T13:22:35.2877923Z</vt:lpwstr>
  </property>
  <property fmtid="{D5CDD505-2E9C-101B-9397-08002B2CF9AE}" pid="9" name="MSIP_Label_46cc7c65-2b09-40ab-abef-d10548338a3b_Name">
    <vt:lpwstr>Nokia internal use</vt:lpwstr>
  </property>
  <property fmtid="{D5CDD505-2E9C-101B-9397-08002B2CF9AE}" pid="10" name="MSIP_Label_46cc7c65-2b09-40ab-abef-d10548338a3b_Application">
    <vt:lpwstr>Microsoft Azure Information Protection</vt:lpwstr>
  </property>
  <property fmtid="{D5CDD505-2E9C-101B-9397-08002B2CF9AE}" pid="11" name="MSIP_Label_46cc7c65-2b09-40ab-abef-d10548338a3b_Extended_MSFT_Method">
    <vt:lpwstr>Manual</vt:lpwstr>
  </property>
  <property fmtid="{D5CDD505-2E9C-101B-9397-08002B2CF9AE}" pid="12" name="Sensitivity">
    <vt:lpwstr>Nokia internal use</vt:lpwstr>
  </property>
  <property fmtid="{D5CDD505-2E9C-101B-9397-08002B2CF9AE}" pid="13" name="_dlc_DocIdItemGuid">
    <vt:lpwstr>7afac222-2c5c-4201-abdc-600070a96390</vt:lpwstr>
  </property>
</Properties>
</file>