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00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862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2961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48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557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05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3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936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56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92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339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12F9-E5C4-CB43-9ACE-A9699F8F5A9B}" type="datetimeFigureOut">
              <a:rPr kumimoji="1" lang="zh-CN" altLang="en-US" smtClean="0"/>
              <a:t>2021/1/23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B694-9D0F-FB4C-8427-9C7D5B1D4B5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833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42e_Electronic/Docs/S2-2008891.zip" TargetMode="External"/><Relationship Id="rId13" Type="http://schemas.openxmlformats.org/officeDocument/2006/relationships/hyperlink" Target="https://www.3gpp.org/ftp/tsg_sa/WG2_Arch/TSGS2_142e_Electronic/Docs/S2-2008996.zip" TargetMode="External"/><Relationship Id="rId3" Type="http://schemas.openxmlformats.org/officeDocument/2006/relationships/hyperlink" Target="https://www.3gpp.org/ftp/tsg_sa/WG2_Arch/TSGS2_142e_Electronic/Docs/S2-2008795.zip" TargetMode="External"/><Relationship Id="rId7" Type="http://schemas.openxmlformats.org/officeDocument/2006/relationships/hyperlink" Target="https://www.3gpp.org/ftp/tsg_sa/WG2_Arch/TSGS2_142e_Electronic/Docs/S2-2008866.zip" TargetMode="External"/><Relationship Id="rId12" Type="http://schemas.openxmlformats.org/officeDocument/2006/relationships/hyperlink" Target="https://www.3gpp.org/ftp/tsg_sa/WG2_Arch/TSGS2_142e_Electronic/Docs/S2-2008995.zip" TargetMode="External"/><Relationship Id="rId17" Type="http://schemas.openxmlformats.org/officeDocument/2006/relationships/hyperlink" Target="https://www.3gpp.org/ftp/tsg_sa/WG2_Arch/TSGS2_142e_Electronic/Docs/S2-2009227.zip" TargetMode="External"/><Relationship Id="rId2" Type="http://schemas.openxmlformats.org/officeDocument/2006/relationships/hyperlink" Target="https://www.3gpp.org/ftp/tsg_sa/WG2_Arch/TSGS2_142e_Electronic/Docs/S2-2008794.zip" TargetMode="External"/><Relationship Id="rId16" Type="http://schemas.openxmlformats.org/officeDocument/2006/relationships/hyperlink" Target="https://www.3gpp.org/ftp/tsg_sa/WG2_Arch/TSGS2_142e_Electronic/Docs/S2-2008999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42e_Electronic/Docs/S2-2008865.zip" TargetMode="External"/><Relationship Id="rId11" Type="http://schemas.openxmlformats.org/officeDocument/2006/relationships/hyperlink" Target="https://www.3gpp.org/ftp/tsg_sa/WG2_Arch/TSGS2_142e_Electronic/Docs/S2-2008972.zip" TargetMode="External"/><Relationship Id="rId5" Type="http://schemas.openxmlformats.org/officeDocument/2006/relationships/hyperlink" Target="https://www.3gpp.org/ftp/tsg_sa/WG2_Arch/TSGS2_142e_Electronic/Docs/S2-2008864.zip" TargetMode="External"/><Relationship Id="rId15" Type="http://schemas.openxmlformats.org/officeDocument/2006/relationships/hyperlink" Target="https://www.3gpp.org/ftp/tsg_sa/WG2_Arch/TSGS2_142e_Electronic/Docs/S2-2008998.zip" TargetMode="External"/><Relationship Id="rId10" Type="http://schemas.openxmlformats.org/officeDocument/2006/relationships/hyperlink" Target="https://www.3gpp.org/ftp/tsg_sa/WG2_Arch/TSGS2_142e_Electronic/Docs/S2-2008970.zip" TargetMode="External"/><Relationship Id="rId4" Type="http://schemas.openxmlformats.org/officeDocument/2006/relationships/hyperlink" Target="https://www.3gpp.org/ftp/tsg_sa/WG2_Arch/TSGS2_142e_Electronic/Docs/S2-2008863.zip" TargetMode="External"/><Relationship Id="rId9" Type="http://schemas.openxmlformats.org/officeDocument/2006/relationships/hyperlink" Target="https://www.3gpp.org/ftp/tsg_sa/WG2_Arch/TSGS2_142e_Electronic/Docs/S2-2008969.zip" TargetMode="External"/><Relationship Id="rId14" Type="http://schemas.openxmlformats.org/officeDocument/2006/relationships/hyperlink" Target="https://www.3gpp.org/ftp/tsg_sa/WG2_Arch/TSGS2_142e_Electronic/Docs/S2-2008997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CB1B16-C1FD-7543-9158-00384194F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5627"/>
            <a:ext cx="12192000" cy="2197281"/>
          </a:xfrm>
        </p:spPr>
        <p:txBody>
          <a:bodyPr>
            <a:normAutofit/>
          </a:bodyPr>
          <a:lstStyle/>
          <a:p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 Work Plan for 5G-AIS </a:t>
            </a:r>
            <a:b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kumimoji="1" lang="en-US" altLang="zh-CN" sz="5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 SA2#143e</a:t>
            </a:r>
            <a:endParaRPr kumimoji="1" lang="zh-CN" altLang="en-US" sz="5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4E54D0-65FC-2A46-B4A3-2FC157645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Rapporteur/Tencent</a:t>
            </a:r>
          </a:p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2021.1.18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992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5G_AIS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scope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&amp;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objective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8B88E7D-3DBE-C644-8242-1CDFC3F28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351338"/>
          </a:xfrm>
        </p:spPr>
        <p:txBody>
          <a:bodyPr/>
          <a:lstStyle/>
          <a:p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related</a:t>
            </a:r>
            <a:r>
              <a:rPr lang="zh-CN" altLang="en-US" dirty="0"/>
              <a:t> 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items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dependencies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Objectives</a:t>
            </a: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D6D7E8D-A631-EC41-9D84-EF7D8A08C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407" y="1891311"/>
            <a:ext cx="5574890" cy="213457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5D4916-954F-8E41-A590-C73E514B6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07" y="4062395"/>
            <a:ext cx="5574890" cy="25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1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21315-7FE3-4546-B5A2-39B322C86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Progress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</a:t>
            </a:r>
            <a:r>
              <a:rPr kumimoji="1"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SA2#142e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C4C777-3761-9D48-90FF-834837D7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zh-CN" sz="2000" dirty="0"/>
              <a:t>SA2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LS on 5QI sent to RAN1/SA4 and wait for response</a:t>
            </a:r>
          </a:p>
          <a:p>
            <a:r>
              <a:rPr kumimoji="1" lang="en-US" altLang="zh-CN" sz="2000" dirty="0"/>
              <a:t>Very intensive discussion on periodicity and burst related parameters</a:t>
            </a:r>
            <a:endParaRPr kumimoji="1" lang="en-US" altLang="zh-CN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5BFCF57-EE4A-C94C-9746-A98F6D3C0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66945"/>
              </p:ext>
            </p:extLst>
          </p:nvPr>
        </p:nvGraphicFramePr>
        <p:xfrm>
          <a:off x="1152617" y="2542846"/>
          <a:ext cx="8848633" cy="408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497">
                  <a:extLst>
                    <a:ext uri="{9D8B030D-6E8A-4147-A177-3AD203B41FA5}">
                      <a16:colId xmlns:a16="http://schemas.microsoft.com/office/drawing/2014/main" val="1156135828"/>
                    </a:ext>
                  </a:extLst>
                </a:gridCol>
                <a:gridCol w="2819498">
                  <a:extLst>
                    <a:ext uri="{9D8B030D-6E8A-4147-A177-3AD203B41FA5}">
                      <a16:colId xmlns:a16="http://schemas.microsoft.com/office/drawing/2014/main" val="2888104582"/>
                    </a:ext>
                  </a:extLst>
                </a:gridCol>
                <a:gridCol w="1520859">
                  <a:extLst>
                    <a:ext uri="{9D8B030D-6E8A-4147-A177-3AD203B41FA5}">
                      <a16:colId xmlns:a16="http://schemas.microsoft.com/office/drawing/2014/main" val="2749105627"/>
                    </a:ext>
                  </a:extLst>
                </a:gridCol>
                <a:gridCol w="896427">
                  <a:extLst>
                    <a:ext uri="{9D8B030D-6E8A-4147-A177-3AD203B41FA5}">
                      <a16:colId xmlns:a16="http://schemas.microsoft.com/office/drawing/2014/main" val="1643888685"/>
                    </a:ext>
                  </a:extLst>
                </a:gridCol>
                <a:gridCol w="978122">
                  <a:extLst>
                    <a:ext uri="{9D8B030D-6E8A-4147-A177-3AD203B41FA5}">
                      <a16:colId xmlns:a16="http://schemas.microsoft.com/office/drawing/2014/main" val="2926060049"/>
                    </a:ext>
                  </a:extLst>
                </a:gridCol>
                <a:gridCol w="1599230">
                  <a:extLst>
                    <a:ext uri="{9D8B030D-6E8A-4147-A177-3AD203B41FA5}">
                      <a16:colId xmlns:a16="http://schemas.microsoft.com/office/drawing/2014/main" val="3370368946"/>
                    </a:ext>
                  </a:extLst>
                </a:gridCol>
              </a:tblGrid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2"/>
                        </a:rPr>
                        <a:t>S2-2008794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New Standardized 5QIs for 5G-AIS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revised</a:t>
                      </a:r>
                      <a:endParaRPr lang="en" sz="900" b="1" i="0" u="sng" strike="noStrike" dirty="0">
                        <a:solidFill>
                          <a:srgbClr val="9C65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2730408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3"/>
                        </a:rPr>
                        <a:t>S2-2008795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5QI for 5G Advanced Interactive Services.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CATT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Decision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540737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4"/>
                        </a:rPr>
                        <a:t>S2-2008863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Periodicity for Advanced Interactive Service.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CATT, OPPO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632078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5"/>
                        </a:rPr>
                        <a:t>S2-2008864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Enhancement for 3GPP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2686218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6"/>
                        </a:rPr>
                        <a:t>S2-2008865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QoS parameters for 3GPP Advanced Interactive Service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 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8645931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7"/>
                        </a:rPr>
                        <a:t>S2-2008866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PCC to support Advanced Interactive Service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Huawei, CATT,OPPO,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0767436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8"/>
                        </a:rPr>
                        <a:t>S2-2008891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Proposed New 5QI for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Tencent, OPPO, China Mobile, China Unicom, Sony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131120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9"/>
                        </a:rPr>
                        <a:t>S2-2008969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 on new standardized 5QI for AIS.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61125795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0"/>
                        </a:rPr>
                        <a:t>S2-2008970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Add new standardized 5QIs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7944360"/>
                  </a:ext>
                </a:extLst>
              </a:tr>
              <a:tr h="277257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1"/>
                        </a:rPr>
                        <a:t>S2-2008972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definition of new standardized 5QI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Xiaomi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merged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1930331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2"/>
                        </a:rPr>
                        <a:t>S2-2008995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Enhancements to support XR applications.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discussion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Agreement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1468829"/>
                  </a:ext>
                </a:extLst>
              </a:tr>
              <a:tr h="184838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3"/>
                        </a:rPr>
                        <a:t>S2-2008996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Extension of TSCAI to IP PDU Session type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10317594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4"/>
                        </a:rPr>
                        <a:t>S2-2008997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Burst Arrival Time Offset indication in QoS Notification Control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draftCR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8002887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5"/>
                        </a:rPr>
                        <a:t>S2-2008998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additional QoS aspects for Advanced Interactive Services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postponed</a:t>
                      </a:r>
                      <a:endParaRPr lang="en" sz="900" b="1" i="0" u="sng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9275528"/>
                  </a:ext>
                </a:extLst>
              </a:tr>
              <a:tr h="127650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6"/>
                        </a:rPr>
                        <a:t>S2-2008999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[DRAFT] LS on slice based QoS handling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Qualcomm Incorporated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noted</a:t>
                      </a:r>
                      <a:endParaRPr lang="en" sz="900" b="1" i="0" u="sng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6647700"/>
                  </a:ext>
                </a:extLst>
              </a:tr>
              <a:tr h="248975"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hlinkClick r:id="rId17"/>
                        </a:rPr>
                        <a:t>S2-2009227</a:t>
                      </a:r>
                      <a:endParaRPr lang="en" sz="900" b="1" i="0" u="sng" strike="noStrike">
                        <a:solidFill>
                          <a:srgbClr val="0000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on New Standardized 5QIs for 5G-AIS (Advanced Interactive Services)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SA WG2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 out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none" strike="noStrike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Approval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900" u="sng" strike="noStrike" dirty="0"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approved</a:t>
                      </a:r>
                      <a:endParaRPr lang="en" sz="900" b="1" i="0" u="sng" strike="noStrike" dirty="0">
                        <a:solidFill>
                          <a:srgbClr val="FFFFFF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806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35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F8CB0-1EF6-2247-B991-A18CF31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Proposed work plan for SA2#143e</a:t>
            </a:r>
            <a:endParaRPr kumimoji="1"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FEA859-D13C-2D44-A74E-873ED883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5QI</a:t>
            </a:r>
          </a:p>
          <a:p>
            <a:pPr lvl="1"/>
            <a:r>
              <a:rPr lang="en-US" altLang="zh-CN" dirty="0"/>
              <a:t>Rapporteur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wait for RAN1 response and if there is no RAN1 LS response, no discussion on this aspect</a:t>
            </a:r>
          </a:p>
          <a:p>
            <a:r>
              <a:rPr kumimoji="1" lang="en-US" altLang="zh-CN" dirty="0"/>
              <a:t>Service Assistance Information 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AIS</a:t>
            </a:r>
          </a:p>
          <a:p>
            <a:pPr lvl="1"/>
            <a:r>
              <a:rPr kumimoji="1" lang="en-US" altLang="zh-CN" dirty="0"/>
              <a:t>Necessity of periodicity and burst parameters</a:t>
            </a:r>
          </a:p>
          <a:p>
            <a:pPr lvl="1"/>
            <a:r>
              <a:rPr kumimoji="1" lang="en-US" altLang="zh-CN" dirty="0"/>
              <a:t>Discuss the way to capture these parameters i.e. whether to reuse TSCAI or define a unified Service Assistance Information for both TSCAI and AIS?</a:t>
            </a:r>
          </a:p>
          <a:p>
            <a:pPr lvl="1"/>
            <a:r>
              <a:rPr kumimoji="1" lang="en-US" altLang="zh-CN" dirty="0"/>
              <a:t>Review updated contribution </a:t>
            </a:r>
            <a:r>
              <a:rPr kumimoji="1" lang="en-US" altLang="zh-CN"/>
              <a:t>to 23.501/23.502/23.503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242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6B05939-0145-DE4D-A0E8-2819A42B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619" y="2766218"/>
            <a:ext cx="3887665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Thanks a lot!</a:t>
            </a:r>
            <a:endParaRPr lang="zh-CN" altLang="en-US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72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403</Words>
  <Application>Microsoft Macintosh PowerPoint</Application>
  <PresentationFormat>宽屏</PresentationFormat>
  <Paragraphs>119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主题​​</vt:lpstr>
      <vt:lpstr>Propose Work Plan for 5G-AIS  in SA2#143e</vt:lpstr>
      <vt:lpstr>SA2 5G_AIS scope &amp; objective</vt:lpstr>
      <vt:lpstr>Progress in SA2#142e</vt:lpstr>
      <vt:lpstr>Proposed work plan for SA2#143e</vt:lpstr>
      <vt:lpstr>Thanks a lot!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 Work Plan for 5G-AIS in SA2#143e</dc:title>
  <dc:creator>T137290</dc:creator>
  <cp:lastModifiedBy>T137290</cp:lastModifiedBy>
  <cp:revision>21</cp:revision>
  <dcterms:created xsi:type="dcterms:W3CDTF">2021-01-18T13:45:43Z</dcterms:created>
  <dcterms:modified xsi:type="dcterms:W3CDTF">2021-01-23T06:44:39Z</dcterms:modified>
</cp:coreProperties>
</file>