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14"/>
  </p:notesMasterIdLst>
  <p:handoutMasterIdLst>
    <p:handoutMasterId r:id="rId15"/>
  </p:handoutMasterIdLst>
  <p:sldIdLst>
    <p:sldId id="303" r:id="rId2"/>
    <p:sldId id="708" r:id="rId3"/>
    <p:sldId id="756" r:id="rId4"/>
    <p:sldId id="750" r:id="rId5"/>
    <p:sldId id="758" r:id="rId6"/>
    <p:sldId id="752" r:id="rId7"/>
    <p:sldId id="751" r:id="rId8"/>
    <p:sldId id="753" r:id="rId9"/>
    <p:sldId id="754" r:id="rId10"/>
    <p:sldId id="755" r:id="rId11"/>
    <p:sldId id="757" r:id="rId12"/>
    <p:sldId id="749" r:id="rId1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06-10-2219_Puneet Jain" initials="PKJ" lastIdx="1" clrIdx="0">
    <p:extLst>
      <p:ext uri="{19B8F6BF-5375-455C-9EA6-DF929625EA0E}">
        <p15:presenceInfo xmlns:p15="http://schemas.microsoft.com/office/powerpoint/2012/main" xmlns="" userId="06-10-2219_Puneet Ja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2A14D"/>
    <a:srgbClr val="E9EDF4"/>
    <a:srgbClr val="FF3300"/>
    <a:srgbClr val="000000"/>
    <a:srgbClr val="C6D254"/>
    <a:srgbClr val="B1D254"/>
    <a:srgbClr val="72AF2F"/>
    <a:srgbClr val="5C88D0"/>
    <a:srgbClr val="2A6EA8"/>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03" autoAdjust="0"/>
    <p:restoredTop sz="94625" autoAdjust="0"/>
  </p:normalViewPr>
  <p:slideViewPr>
    <p:cSldViewPr snapToGrid="0">
      <p:cViewPr>
        <p:scale>
          <a:sx n="88" d="100"/>
          <a:sy n="88" d="100"/>
        </p:scale>
        <p:origin x="-1710" y="-132"/>
      </p:cViewPr>
      <p:guideLst>
        <p:guide orient="horz" pos="2160"/>
        <p:guide pos="2880"/>
      </p:guideLst>
    </p:cSldViewPr>
  </p:slideViewPr>
  <p:outlineViewPr>
    <p:cViewPr>
      <p:scale>
        <a:sx n="33" d="100"/>
        <a:sy n="33" d="100"/>
      </p:scale>
      <p:origin x="66" y="3810"/>
    </p:cViewPr>
  </p:outlineViewPr>
  <p:notesTextViewPr>
    <p:cViewPr>
      <p:scale>
        <a:sx n="100" d="100"/>
        <a:sy n="100" d="100"/>
      </p:scale>
      <p:origin x="0" y="0"/>
    </p:cViewPr>
  </p:notesTextViewPr>
  <p:sorterViewPr>
    <p:cViewPr varScale="1">
      <p:scale>
        <a:sx n="1" d="1"/>
        <a:sy n="1" d="1"/>
      </p:scale>
      <p:origin x="0" y="-78"/>
    </p:cViewPr>
  </p:sorterViewPr>
  <p:notesViewPr>
    <p:cSldViewPr snapToGrid="0">
      <p:cViewPr varScale="1">
        <p:scale>
          <a:sx n="57" d="100"/>
          <a:sy n="57" d="100"/>
        </p:scale>
        <p:origin x="2640" y="7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1/29/2021</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1/29/2021</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2104670-74C2-4A6C-A838-B3BB595D87DD}" type="slidenum">
              <a:rPr lang="en-GB" altLang="en-US" smtClean="0"/>
              <a:pPr>
                <a:spcBef>
                  <a:spcPct val="0"/>
                </a:spcBef>
              </a:pPr>
              <a:t>1</a:t>
            </a:fld>
            <a:endParaRPr lang="en-GB" altLang="en-US"/>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64891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TSG </a:t>
            </a:r>
            <a:r>
              <a:rPr lang="de-DE" sz="1200" b="1" kern="1200" dirty="0" smtClean="0">
                <a:solidFill>
                  <a:schemeClr val="tx1"/>
                </a:solidFill>
                <a:latin typeface="Arial "/>
                <a:ea typeface="+mn-ea"/>
                <a:cs typeface="Arial" panose="020B0604020202020204" pitchFamily="34" charset="0"/>
              </a:rPr>
              <a:t>SA2 </a:t>
            </a:r>
            <a:r>
              <a:rPr lang="de-DE" sz="1200" b="1" kern="1200" dirty="0">
                <a:solidFill>
                  <a:schemeClr val="tx1"/>
                </a:solidFill>
                <a:latin typeface="Arial "/>
                <a:ea typeface="+mn-ea"/>
                <a:cs typeface="Arial" panose="020B0604020202020204" pitchFamily="34" charset="0"/>
              </a:rPr>
              <a:t>Meeting </a:t>
            </a:r>
            <a:r>
              <a:rPr lang="de-DE" sz="1200" b="1" kern="1200" dirty="0" smtClean="0">
                <a:solidFill>
                  <a:schemeClr val="tx1"/>
                </a:solidFill>
                <a:latin typeface="Arial "/>
                <a:ea typeface="+mn-ea"/>
                <a:cs typeface="Arial" panose="020B0604020202020204" pitchFamily="34" charset="0"/>
              </a:rPr>
              <a:t>#143-e</a:t>
            </a:r>
            <a:endParaRPr lang="de-DE" sz="1200" b="1" kern="1200" dirty="0">
              <a:solidFill>
                <a:schemeClr val="tx1"/>
              </a:solidFill>
              <a:latin typeface="Arial "/>
              <a:ea typeface="+mn-ea"/>
              <a:cs typeface="Arial" panose="020B0604020202020204" pitchFamily="34" charset="0"/>
            </a:endParaRPr>
          </a:p>
          <a:p>
            <a:r>
              <a:rPr lang="de-DE" sz="1200" b="1" kern="1200" dirty="0" smtClean="0">
                <a:solidFill>
                  <a:schemeClr val="tx1"/>
                </a:solidFill>
                <a:latin typeface="Arial "/>
                <a:ea typeface="+mn-ea"/>
                <a:cs typeface="Arial" panose="020B0604020202020204" pitchFamily="34" charset="0"/>
              </a:rPr>
              <a:t>24 Feb </a:t>
            </a:r>
            <a:r>
              <a:rPr lang="de-DE" sz="1200" b="1" kern="1200" dirty="0">
                <a:solidFill>
                  <a:schemeClr val="tx1"/>
                </a:solidFill>
                <a:latin typeface="Arial "/>
                <a:ea typeface="+mn-ea"/>
                <a:cs typeface="Arial" panose="020B0604020202020204" pitchFamily="34" charset="0"/>
              </a:rPr>
              <a:t>– </a:t>
            </a:r>
            <a:r>
              <a:rPr lang="de-DE" sz="1200" b="1" kern="1200" dirty="0" smtClean="0">
                <a:solidFill>
                  <a:schemeClr val="tx1"/>
                </a:solidFill>
                <a:latin typeface="Arial "/>
                <a:ea typeface="+mn-ea"/>
                <a:cs typeface="Arial" panose="020B0604020202020204" pitchFamily="34" charset="0"/>
              </a:rPr>
              <a:t>09 Mar 2021</a:t>
            </a:r>
            <a:endParaRPr lang="sv-SE" altLang="en-US" sz="1200" b="1" kern="1200" dirty="0">
              <a:solidFill>
                <a:schemeClr val="tx1"/>
              </a:solidFill>
              <a:latin typeface="Arial "/>
              <a:ea typeface="+mn-ea"/>
              <a:cs typeface="Arial" panose="020B0604020202020204" pitchFamily="34" charset="0"/>
            </a:endParaRPr>
          </a:p>
        </p:txBody>
      </p:sp>
      <p:sp>
        <p:nvSpPr>
          <p:cNvPr id="5" name="Text Box 13"/>
          <p:cNvSpPr txBox="1">
            <a:spLocks noChangeArrowheads="1"/>
          </p:cNvSpPr>
          <p:nvPr userDrawn="1"/>
        </p:nvSpPr>
        <p:spPr bwMode="auto">
          <a:xfrm>
            <a:off x="5604543" y="324480"/>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smtClean="0">
                <a:effectLst/>
              </a:rPr>
              <a:t>S2-210xxx</a:t>
            </a:r>
            <a:endParaRPr lang="en-GB" altLang="en-US" sz="1400" b="1" dirty="0">
              <a:solidFill>
                <a:schemeClr val="bg2"/>
              </a:solidFill>
            </a:endParaRP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8558213" y="6483350"/>
            <a:ext cx="395287" cy="222250"/>
          </a:xfrm>
          <a:prstGeom prst="rect">
            <a:avLst/>
          </a:prstGeom>
        </p:spPr>
        <p:txBody>
          <a:bodyPr/>
          <a:lstStyle>
            <a:lvl1pPr>
              <a:defRPr/>
            </a:lvl1pPr>
          </a:lstStyle>
          <a:p>
            <a:pPr>
              <a:defRPr/>
            </a:pPr>
            <a:fld id="{B0D3894F-37FA-4352-A828-959DE0BB230E}" type="slidenum">
              <a:rPr lang="en-GB"/>
              <a:pPr>
                <a:defRPr/>
              </a:pPr>
              <a:t>‹#›</a:t>
            </a:fld>
            <a:endParaRPr lang="en-GB"/>
          </a:p>
        </p:txBody>
      </p:sp>
    </p:spTree>
    <p:extLst>
      <p:ext uri="{BB962C8B-B14F-4D97-AF65-F5344CB8AC3E}">
        <p14:creationId xmlns:p14="http://schemas.microsoft.com/office/powerpoint/2010/main" val="6504064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smtClean="0">
                <a:solidFill>
                  <a:schemeClr val="bg1"/>
                </a:solidFill>
              </a:rPr>
              <a:t>3GPP TSG SA2 Meeting #143-e 24 Feb – 09 Mar 2021</a:t>
            </a: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a:t>
            </a:r>
            <a:r>
              <a:rPr lang="en-GB" altLang="en-US" sz="800" dirty="0" smtClean="0"/>
              <a:t>2021</a:t>
            </a:r>
            <a:endParaRPr lang="en-GB" altLang="en-US" sz="800" dirty="0"/>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71" r:id="rId4"/>
  </p:sldLayoutIdLst>
  <p:transition spd="slow"/>
  <p:timing>
    <p:tnLst>
      <p:par>
        <p:cTn id="1" dur="indefinite" restart="never" nodeType="tmRoot"/>
      </p:par>
    </p:tnLst>
  </p:timing>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image" Target="../media/image5.png"/><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4.emf"/><Relationship Id="rId4" Type="http://schemas.openxmlformats.org/officeDocument/2006/relationships/image" Target="../media/image6.png"/><Relationship Id="rId9"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6"/>
          <p:cNvSpPr>
            <a:spLocks noGrp="1"/>
          </p:cNvSpPr>
          <p:nvPr>
            <p:ph type="subTitle" idx="4294967295"/>
          </p:nvPr>
        </p:nvSpPr>
        <p:spPr>
          <a:xfrm>
            <a:off x="1371600" y="5007935"/>
            <a:ext cx="6400800" cy="1001690"/>
          </a:xfrm>
        </p:spPr>
        <p:txBody>
          <a:bodyPr/>
          <a:lstStyle/>
          <a:p>
            <a:pPr marL="0" indent="0" algn="ctr" eaLnBrk="1" hangingPunct="1">
              <a:buFontTx/>
              <a:buNone/>
            </a:pPr>
            <a:r>
              <a:rPr lang="fr-FR" altLang="de-DE" smtClean="0">
                <a:effectLst>
                  <a:outerShdw blurRad="38100" dist="38100" dir="2700000" algn="tl">
                    <a:srgbClr val="000000">
                      <a:alpha val="43137"/>
                    </a:srgbClr>
                  </a:outerShdw>
                </a:effectLst>
              </a:rPr>
              <a:t>CATT, ZTE</a:t>
            </a:r>
            <a:endParaRPr lang="fr-FR" altLang="de-DE" dirty="0" smtClean="0">
              <a:effectLst>
                <a:outerShdw blurRad="38100" dist="38100" dir="2700000" algn="tl">
                  <a:srgbClr val="000000">
                    <a:alpha val="43137"/>
                  </a:srgbClr>
                </a:outerShdw>
              </a:effectLst>
            </a:endParaRPr>
          </a:p>
        </p:txBody>
      </p:sp>
      <p:sp>
        <p:nvSpPr>
          <p:cNvPr id="7" name="Text Box 63"/>
          <p:cNvSpPr txBox="1">
            <a:spLocks noChangeArrowheads="1"/>
          </p:cNvSpPr>
          <p:nvPr/>
        </p:nvSpPr>
        <p:spPr bwMode="auto">
          <a:xfrm>
            <a:off x="-5528" y="2575114"/>
            <a:ext cx="915507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a:defRPr/>
            </a:pPr>
            <a:r>
              <a:rPr lang="en-GB" sz="5200" b="1" dirty="0" smtClean="0">
                <a:solidFill>
                  <a:srgbClr val="FF3300"/>
                </a:solidFill>
                <a:effectLst>
                  <a:outerShdw blurRad="38100" dist="38100" dir="2700000" algn="tl">
                    <a:srgbClr val="C0C0C0"/>
                  </a:outerShdw>
                </a:effectLst>
                <a:latin typeface="Calibri" pitchFamily="34" charset="0"/>
              </a:rPr>
              <a:t>Discussion on Satellite Backhaul</a:t>
            </a:r>
            <a:r>
              <a:rPr lang="en-GB" sz="3200" dirty="0">
                <a:solidFill>
                  <a:srgbClr val="FF3300"/>
                </a:solidFill>
                <a:effectLst>
                  <a:outerShdw blurRad="38100" dist="38100" dir="2700000" algn="tl">
                    <a:srgbClr val="C0C0C0"/>
                  </a:outerShdw>
                </a:effectLst>
                <a:latin typeface="Calibri" pitchFamily="34" charset="0"/>
              </a:rPr>
              <a:t/>
            </a:r>
            <a:br>
              <a:rPr lang="en-GB" sz="3200" dirty="0">
                <a:solidFill>
                  <a:srgbClr val="FF3300"/>
                </a:solidFill>
                <a:effectLst>
                  <a:outerShdw blurRad="38100" dist="38100" dir="2700000" algn="tl">
                    <a:srgbClr val="C0C0C0"/>
                  </a:outerShdw>
                </a:effectLst>
                <a:latin typeface="Calibri" pitchFamily="34" charset="0"/>
              </a:rPr>
            </a:br>
            <a:endParaRPr lang="en-US" sz="2000" dirty="0">
              <a:solidFill>
                <a:srgbClr val="948A54"/>
              </a:solidFill>
              <a:effectLst>
                <a:outerShdw blurRad="38100" dist="38100" dir="2700000" algn="tl">
                  <a:srgbClr val="C0C0C0"/>
                </a:outerShdw>
              </a:effectLst>
              <a:latin typeface="Calibri" pitchFamily="34" charset="0"/>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Observations and Proposals</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457200" y="1388434"/>
            <a:ext cx="8378456" cy="4991100"/>
          </a:xfrm>
        </p:spPr>
        <p:txBody>
          <a:bodyPr/>
          <a:lstStyle/>
          <a:p>
            <a:pPr eaLnBrk="1" hangingPunct="1">
              <a:defRPr/>
            </a:pPr>
            <a:r>
              <a:rPr lang="en-GB" altLang="zh-CN" sz="2400" dirty="0" smtClean="0"/>
              <a:t>Observations:</a:t>
            </a:r>
          </a:p>
          <a:p>
            <a:pPr lvl="1" eaLnBrk="1" hangingPunct="1">
              <a:defRPr/>
            </a:pPr>
            <a:r>
              <a:rPr lang="en-GB" sz="2000" dirty="0" smtClean="0"/>
              <a:t>1. The scenarios and issues to support satellite backhaul need further study.</a:t>
            </a:r>
          </a:p>
          <a:p>
            <a:pPr lvl="1" eaLnBrk="1" hangingPunct="1">
              <a:defRPr/>
            </a:pPr>
            <a:r>
              <a:rPr lang="en-GB" altLang="zh-CN" sz="2000" dirty="0" smtClean="0"/>
              <a:t>2. Pure CN based solution can only address </a:t>
            </a:r>
            <a:r>
              <a:rPr lang="en-GB" altLang="zh-CN" sz="2000" dirty="0" err="1" smtClean="0"/>
              <a:t>QoS</a:t>
            </a:r>
            <a:r>
              <a:rPr lang="en-GB" altLang="zh-CN" sz="2000" dirty="0" smtClean="0"/>
              <a:t> related issues for GEO case, but can not solve other issues identified, so support of this solution doesn’t mean that GEO satellite backhaul is usable in </a:t>
            </a:r>
            <a:r>
              <a:rPr lang="en-GB" altLang="zh-CN" sz="2000" dirty="0" err="1" smtClean="0"/>
              <a:t>Rel</a:t>
            </a:r>
            <a:r>
              <a:rPr lang="en-GB" altLang="zh-CN" sz="2000" dirty="0" smtClean="0"/>
              <a:t> 17.</a:t>
            </a:r>
          </a:p>
          <a:p>
            <a:pPr lvl="1" eaLnBrk="1" hangingPunct="1">
              <a:defRPr/>
            </a:pPr>
            <a:r>
              <a:rPr lang="en-GB" altLang="zh-CN" sz="2000" dirty="0" smtClean="0"/>
              <a:t>3. Based </a:t>
            </a:r>
            <a:r>
              <a:rPr lang="en-GB" altLang="zh-CN" sz="2000" dirty="0"/>
              <a:t>on </a:t>
            </a:r>
            <a:r>
              <a:rPr lang="en-GB" altLang="zh-CN" sz="2000" dirty="0" smtClean="0"/>
              <a:t>study </a:t>
            </a:r>
            <a:r>
              <a:rPr lang="en-GB" altLang="zh-CN" sz="2000" dirty="0"/>
              <a:t>in TR </a:t>
            </a:r>
            <a:r>
              <a:rPr lang="en-GB" altLang="zh-CN" sz="2000" dirty="0" smtClean="0"/>
              <a:t>phase and current discussion in SA2, RAN based solution can better serve all satellite backhauling scenarios.</a:t>
            </a:r>
          </a:p>
          <a:p>
            <a:pPr lvl="1" eaLnBrk="1" hangingPunct="1">
              <a:defRPr/>
            </a:pPr>
            <a:r>
              <a:rPr lang="en-GB" altLang="zh-CN" sz="2000" dirty="0" smtClean="0"/>
              <a:t>4. Supporting </a:t>
            </a:r>
            <a:r>
              <a:rPr lang="en-GB" altLang="zh-CN" sz="2000" dirty="0"/>
              <a:t>satellite backhaul needs to involve RAN </a:t>
            </a:r>
            <a:r>
              <a:rPr lang="en-GB" altLang="zh-CN" sz="2000" dirty="0" smtClean="0"/>
              <a:t>work due to the impacts to RAN.</a:t>
            </a:r>
          </a:p>
          <a:p>
            <a:pPr lvl="1" eaLnBrk="1" hangingPunct="1">
              <a:defRPr/>
            </a:pPr>
            <a:r>
              <a:rPr lang="en-GB" altLang="zh-CN" sz="2000" dirty="0" smtClean="0"/>
              <a:t>5. RAN will not study satellite backhaul in </a:t>
            </a:r>
            <a:r>
              <a:rPr lang="en-GB" altLang="zh-CN" sz="2000" dirty="0" err="1" smtClean="0"/>
              <a:t>Rel</a:t>
            </a:r>
            <a:r>
              <a:rPr lang="en-GB" altLang="zh-CN" sz="2000" dirty="0" smtClean="0"/>
              <a:t> 17, and it is not urgent to support satellite backhaul in </a:t>
            </a:r>
            <a:r>
              <a:rPr lang="en-GB" altLang="zh-CN" sz="2000" dirty="0" err="1" smtClean="0"/>
              <a:t>Rel</a:t>
            </a:r>
            <a:r>
              <a:rPr lang="en-GB" altLang="zh-CN" sz="2000" dirty="0" smtClean="0"/>
              <a:t> 17.</a:t>
            </a:r>
            <a:endParaRPr lang="en-GB" altLang="zh-CN" sz="2000" dirty="0" smtClean="0">
              <a:solidFill>
                <a:srgbClr val="FF0000"/>
              </a:solidFill>
            </a:endParaRPr>
          </a:p>
        </p:txBody>
      </p:sp>
    </p:spTree>
    <p:extLst>
      <p:ext uri="{BB962C8B-B14F-4D97-AF65-F5344CB8AC3E}">
        <p14:creationId xmlns:p14="http://schemas.microsoft.com/office/powerpoint/2010/main" val="16607604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Observations and Proposals</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457200" y="1388434"/>
            <a:ext cx="8378456" cy="4991100"/>
          </a:xfrm>
        </p:spPr>
        <p:txBody>
          <a:bodyPr/>
          <a:lstStyle/>
          <a:p>
            <a:pPr eaLnBrk="1" hangingPunct="1">
              <a:defRPr/>
            </a:pPr>
            <a:r>
              <a:rPr lang="en-GB" sz="2400" dirty="0" smtClean="0"/>
              <a:t>Proposal: </a:t>
            </a:r>
          </a:p>
          <a:p>
            <a:pPr lvl="1" eaLnBrk="1" hangingPunct="1">
              <a:defRPr/>
            </a:pPr>
            <a:r>
              <a:rPr lang="en-GB" sz="2000" b="1" dirty="0" smtClean="0"/>
              <a:t>3GPP (RAN and SA WGs) needs to have a complete study on support of satellite backhaul and define general solutions.</a:t>
            </a:r>
          </a:p>
          <a:p>
            <a:pPr lvl="1" eaLnBrk="1" hangingPunct="1">
              <a:defRPr/>
            </a:pPr>
            <a:r>
              <a:rPr lang="en-GB" sz="2000" b="1" dirty="0" smtClean="0"/>
              <a:t>To avoid defining different solutions in different release, SA2 defers the support of satellite backhaul in 5GS until </a:t>
            </a:r>
            <a:r>
              <a:rPr lang="en-GB" sz="2000" b="1" dirty="0" err="1" smtClean="0"/>
              <a:t>Rel</a:t>
            </a:r>
            <a:r>
              <a:rPr lang="en-GB" sz="2000" b="1" dirty="0" smtClean="0"/>
              <a:t> 18.</a:t>
            </a:r>
          </a:p>
          <a:p>
            <a:pPr lvl="1" eaLnBrk="1" hangingPunct="1">
              <a:defRPr/>
            </a:pPr>
            <a:endParaRPr lang="en-GB" sz="2000" dirty="0" smtClean="0"/>
          </a:p>
          <a:p>
            <a:pPr marL="457200" lvl="1" indent="-457200" eaLnBrk="1" hangingPunct="1">
              <a:buBlip>
                <a:blip r:embed="rId2"/>
              </a:buBlip>
              <a:defRPr/>
            </a:pPr>
            <a:endParaRPr lang="en-GB" altLang="zh-CN" dirty="0" smtClean="0">
              <a:ea typeface="+mn-ea"/>
              <a:cs typeface="+mn-cs"/>
            </a:endParaRPr>
          </a:p>
          <a:p>
            <a:pPr marL="457200" lvl="1" indent="-457200" eaLnBrk="1" hangingPunct="1">
              <a:buBlip>
                <a:blip r:embed="rId2"/>
              </a:buBlip>
              <a:defRPr/>
            </a:pPr>
            <a:endParaRPr lang="en-GB" altLang="zh-CN" dirty="0">
              <a:ea typeface="+mn-ea"/>
              <a:cs typeface="+mn-cs"/>
            </a:endParaRPr>
          </a:p>
          <a:p>
            <a:pPr lvl="1" eaLnBrk="1" hangingPunct="1">
              <a:defRPr/>
            </a:pPr>
            <a:endParaRPr lang="en-GB" sz="2000" dirty="0"/>
          </a:p>
        </p:txBody>
      </p:sp>
    </p:spTree>
    <p:extLst>
      <p:ext uri="{BB962C8B-B14F-4D97-AF65-F5344CB8AC3E}">
        <p14:creationId xmlns:p14="http://schemas.microsoft.com/office/powerpoint/2010/main" val="2908173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txBox="1">
            <a:spLocks/>
          </p:cNvSpPr>
          <p:nvPr/>
        </p:nvSpPr>
        <p:spPr bwMode="auto">
          <a:xfrm>
            <a:off x="748348" y="2138449"/>
            <a:ext cx="7772400" cy="79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lgn="ctr" eaLnBrk="1" hangingPunct="1">
              <a:buFontTx/>
              <a:buNone/>
            </a:pPr>
            <a:r>
              <a:rPr lang="en-US" altLang="de-DE" sz="4400" dirty="0"/>
              <a:t>Thank You!</a:t>
            </a:r>
            <a:endParaRPr lang="en-US" altLang="de-DE" sz="4400" dirty="0">
              <a:solidFill>
                <a:srgbClr val="FF0000"/>
              </a:solidFill>
            </a:endParaRPr>
          </a:p>
          <a:p>
            <a:pPr algn="ctr" eaLnBrk="1" hangingPunct="1">
              <a:buFontTx/>
              <a:buNone/>
            </a:pPr>
            <a:endParaRPr lang="en-US" altLang="de-DE" sz="4400" dirty="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Outline</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457200" y="1409701"/>
            <a:ext cx="8229600" cy="4508500"/>
          </a:xfrm>
        </p:spPr>
        <p:txBody>
          <a:bodyPr/>
          <a:lstStyle/>
          <a:p>
            <a:pPr eaLnBrk="1" hangingPunct="1">
              <a:defRPr/>
            </a:pPr>
            <a:r>
              <a:rPr lang="en-GB" sz="2400" dirty="0" smtClean="0"/>
              <a:t>1</a:t>
            </a:r>
            <a:r>
              <a:rPr lang="en-GB" sz="2400" dirty="0"/>
              <a:t>) </a:t>
            </a:r>
            <a:r>
              <a:rPr lang="en-GB" sz="2400" dirty="0" smtClean="0"/>
              <a:t>Satellite Backhauling Scenarios</a:t>
            </a:r>
            <a:endParaRPr lang="en-GB" sz="2400" dirty="0"/>
          </a:p>
          <a:p>
            <a:pPr eaLnBrk="1" hangingPunct="1">
              <a:defRPr/>
            </a:pPr>
            <a:r>
              <a:rPr lang="en-GB" sz="2400" dirty="0" smtClean="0"/>
              <a:t>2) </a:t>
            </a:r>
            <a:r>
              <a:rPr lang="en-US" sz="2400" dirty="0"/>
              <a:t>Impacts brought by satellite backhaul</a:t>
            </a:r>
            <a:endParaRPr lang="en-GB" sz="2000" dirty="0"/>
          </a:p>
          <a:p>
            <a:pPr eaLnBrk="1" hangingPunct="1">
              <a:defRPr/>
            </a:pPr>
            <a:r>
              <a:rPr lang="en-GB" altLang="zh-CN" sz="2400" dirty="0" smtClean="0"/>
              <a:t>3) </a:t>
            </a:r>
            <a:r>
              <a:rPr lang="en-GB" altLang="zh-CN" sz="2400" dirty="0"/>
              <a:t>SA2 work on satellite backhauling</a:t>
            </a:r>
          </a:p>
          <a:p>
            <a:pPr eaLnBrk="1" hangingPunct="1">
              <a:defRPr/>
            </a:pPr>
            <a:r>
              <a:rPr lang="en-GB" sz="2400" dirty="0" smtClean="0"/>
              <a:t>4</a:t>
            </a:r>
            <a:r>
              <a:rPr lang="en-GB" sz="2400" dirty="0"/>
              <a:t>) Observations and Proposals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Satellite backhauling scenarios</a:t>
            </a:r>
            <a:endParaRPr lang="en-US" dirty="0">
              <a:effectLst>
                <a:outerShdw blurRad="38100" dist="38100" dir="2700000" algn="tl">
                  <a:srgbClr val="C0C0C0"/>
                </a:outerShdw>
              </a:effectLst>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366" y="1198833"/>
            <a:ext cx="2838450" cy="185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5673" y="1179088"/>
            <a:ext cx="2838450" cy="185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72892" y="1375409"/>
            <a:ext cx="2838450"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1038" y="3535817"/>
            <a:ext cx="2924175" cy="2488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4" name="直接连接符 3"/>
          <p:cNvCxnSpPr/>
          <p:nvPr/>
        </p:nvCxnSpPr>
        <p:spPr bwMode="auto">
          <a:xfrm>
            <a:off x="0" y="3459614"/>
            <a:ext cx="91440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 name="直接连接符 5"/>
          <p:cNvCxnSpPr/>
          <p:nvPr/>
        </p:nvCxnSpPr>
        <p:spPr bwMode="auto">
          <a:xfrm>
            <a:off x="3099676" y="1045028"/>
            <a:ext cx="0" cy="529249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直接连接符 16"/>
          <p:cNvCxnSpPr/>
          <p:nvPr/>
        </p:nvCxnSpPr>
        <p:spPr bwMode="auto">
          <a:xfrm>
            <a:off x="6194073" y="1077686"/>
            <a:ext cx="0" cy="529249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 name="TextBox 6"/>
          <p:cNvSpPr txBox="1"/>
          <p:nvPr/>
        </p:nvSpPr>
        <p:spPr>
          <a:xfrm>
            <a:off x="108821" y="2969120"/>
            <a:ext cx="2928297" cy="461665"/>
          </a:xfrm>
          <a:prstGeom prst="rect">
            <a:avLst/>
          </a:prstGeom>
          <a:noFill/>
        </p:spPr>
        <p:txBody>
          <a:bodyPr wrap="square" rtlCol="0">
            <a:spAutoFit/>
          </a:bodyPr>
          <a:lstStyle/>
          <a:p>
            <a:r>
              <a:rPr lang="en-US" altLang="zh-CN" sz="1200" dirty="0" smtClean="0">
                <a:latin typeface="Calibri" panose="020F0502020204030204" pitchFamily="34" charset="0"/>
              </a:rPr>
              <a:t>s1. </a:t>
            </a:r>
            <a:r>
              <a:rPr lang="en-GB" altLang="zh-CN" sz="1200" dirty="0" err="1" smtClean="0">
                <a:latin typeface="Calibri" panose="020F0502020204030204" pitchFamily="34" charset="0"/>
              </a:rPr>
              <a:t>gNB</a:t>
            </a:r>
            <a:r>
              <a:rPr lang="en-GB" altLang="zh-CN" sz="1200" dirty="0" smtClean="0">
                <a:latin typeface="Calibri" panose="020F0502020204030204" pitchFamily="34" charset="0"/>
              </a:rPr>
              <a:t> </a:t>
            </a:r>
            <a:r>
              <a:rPr lang="en-GB" altLang="zh-CN" sz="1200" dirty="0">
                <a:latin typeface="Calibri" panose="020F0502020204030204" pitchFamily="34" charset="0"/>
              </a:rPr>
              <a:t>connects to 5GC via a single GEO satellite</a:t>
            </a:r>
            <a:endParaRPr lang="zh-CN" altLang="en-US" sz="1200" dirty="0">
              <a:latin typeface="Calibri" panose="020F0502020204030204" pitchFamily="34" charset="0"/>
            </a:endParaRPr>
          </a:p>
        </p:txBody>
      </p:sp>
      <p:sp>
        <p:nvSpPr>
          <p:cNvPr id="19" name="TextBox 18"/>
          <p:cNvSpPr txBox="1"/>
          <p:nvPr/>
        </p:nvSpPr>
        <p:spPr>
          <a:xfrm>
            <a:off x="3142537" y="2977963"/>
            <a:ext cx="3008674" cy="461665"/>
          </a:xfrm>
          <a:prstGeom prst="rect">
            <a:avLst/>
          </a:prstGeom>
          <a:noFill/>
        </p:spPr>
        <p:txBody>
          <a:bodyPr wrap="square" rtlCol="0">
            <a:spAutoFit/>
          </a:bodyPr>
          <a:lstStyle/>
          <a:p>
            <a:r>
              <a:rPr lang="en-US" altLang="zh-CN" sz="1200" dirty="0" smtClean="0">
                <a:latin typeface="Calibri" panose="020F0502020204030204" pitchFamily="34" charset="0"/>
              </a:rPr>
              <a:t>s2. </a:t>
            </a:r>
            <a:r>
              <a:rPr lang="en-GB" altLang="zh-CN" sz="1200" dirty="0" err="1" smtClean="0">
                <a:latin typeface="Calibri" panose="020F0502020204030204" pitchFamily="34" charset="0"/>
              </a:rPr>
              <a:t>gNB</a:t>
            </a:r>
            <a:r>
              <a:rPr lang="en-GB" altLang="zh-CN" sz="1200" dirty="0" smtClean="0">
                <a:latin typeface="Calibri" panose="020F0502020204030204" pitchFamily="34" charset="0"/>
              </a:rPr>
              <a:t> </a:t>
            </a:r>
            <a:r>
              <a:rPr lang="en-GB" altLang="zh-CN" sz="1200" dirty="0">
                <a:latin typeface="Calibri" panose="020F0502020204030204" pitchFamily="34" charset="0"/>
              </a:rPr>
              <a:t>connects to 5GC via a single </a:t>
            </a:r>
            <a:r>
              <a:rPr lang="en-GB" altLang="zh-CN" sz="1200" dirty="0" smtClean="0">
                <a:latin typeface="Calibri" panose="020F0502020204030204" pitchFamily="34" charset="0"/>
              </a:rPr>
              <a:t>NGSO </a:t>
            </a:r>
            <a:r>
              <a:rPr lang="en-GB" altLang="zh-CN" sz="1200" dirty="0">
                <a:latin typeface="Calibri" panose="020F0502020204030204" pitchFamily="34" charset="0"/>
              </a:rPr>
              <a:t>satellite</a:t>
            </a:r>
            <a:endParaRPr lang="zh-CN" altLang="en-US" sz="1200" dirty="0">
              <a:latin typeface="Calibri" panose="020F0502020204030204" pitchFamily="34" charset="0"/>
            </a:endParaRPr>
          </a:p>
        </p:txBody>
      </p:sp>
      <p:sp>
        <p:nvSpPr>
          <p:cNvPr id="20" name="TextBox 19"/>
          <p:cNvSpPr txBox="1"/>
          <p:nvPr/>
        </p:nvSpPr>
        <p:spPr>
          <a:xfrm>
            <a:off x="6217153" y="2984693"/>
            <a:ext cx="2949927" cy="461665"/>
          </a:xfrm>
          <a:prstGeom prst="rect">
            <a:avLst/>
          </a:prstGeom>
          <a:noFill/>
        </p:spPr>
        <p:txBody>
          <a:bodyPr wrap="square" rtlCol="0">
            <a:spAutoFit/>
          </a:bodyPr>
          <a:lstStyle/>
          <a:p>
            <a:r>
              <a:rPr lang="en-US" altLang="zh-CN" sz="1200" dirty="0" smtClean="0">
                <a:latin typeface="Calibri" panose="020F0502020204030204" pitchFamily="34" charset="0"/>
              </a:rPr>
              <a:t>s3. </a:t>
            </a:r>
            <a:r>
              <a:rPr lang="en-GB" altLang="zh-CN" sz="1200" dirty="0" err="1" smtClean="0">
                <a:latin typeface="Calibri" panose="020F0502020204030204" pitchFamily="34" charset="0"/>
              </a:rPr>
              <a:t>gNB</a:t>
            </a:r>
            <a:r>
              <a:rPr lang="en-GB" altLang="zh-CN" sz="1200" dirty="0" smtClean="0">
                <a:latin typeface="Calibri" panose="020F0502020204030204" pitchFamily="34" charset="0"/>
              </a:rPr>
              <a:t> </a:t>
            </a:r>
            <a:r>
              <a:rPr lang="en-GB" altLang="zh-CN" sz="1200" dirty="0">
                <a:latin typeface="Calibri" panose="020F0502020204030204" pitchFamily="34" charset="0"/>
              </a:rPr>
              <a:t>connects to 5GC via a single </a:t>
            </a:r>
            <a:r>
              <a:rPr lang="en-GB" altLang="zh-CN" sz="1200" dirty="0" smtClean="0">
                <a:latin typeface="Calibri" panose="020F0502020204030204" pitchFamily="34" charset="0"/>
              </a:rPr>
              <a:t>satellite with ISL</a:t>
            </a:r>
            <a:endParaRPr lang="zh-CN" altLang="en-US" sz="1200" dirty="0">
              <a:latin typeface="Calibri" panose="020F0502020204030204" pitchFamily="34" charset="0"/>
            </a:endParaRPr>
          </a:p>
        </p:txBody>
      </p:sp>
      <p:sp>
        <p:nvSpPr>
          <p:cNvPr id="21" name="TextBox 20"/>
          <p:cNvSpPr txBox="1"/>
          <p:nvPr/>
        </p:nvSpPr>
        <p:spPr>
          <a:xfrm>
            <a:off x="108821" y="5937417"/>
            <a:ext cx="2949927" cy="461665"/>
          </a:xfrm>
          <a:prstGeom prst="rect">
            <a:avLst/>
          </a:prstGeom>
          <a:noFill/>
        </p:spPr>
        <p:txBody>
          <a:bodyPr wrap="square" rtlCol="0">
            <a:spAutoFit/>
          </a:bodyPr>
          <a:lstStyle/>
          <a:p>
            <a:r>
              <a:rPr lang="en-US" altLang="zh-CN" sz="1200" dirty="0" smtClean="0">
                <a:latin typeface="Calibri" panose="020F0502020204030204" pitchFamily="34" charset="0"/>
              </a:rPr>
              <a:t>s4. </a:t>
            </a:r>
            <a:r>
              <a:rPr lang="en-GB" altLang="zh-CN" sz="1200" dirty="0" err="1">
                <a:latin typeface="Calibri" panose="020F0502020204030204" pitchFamily="34" charset="0"/>
              </a:rPr>
              <a:t>gNB</a:t>
            </a:r>
            <a:r>
              <a:rPr lang="en-GB" altLang="zh-CN" sz="1200" dirty="0">
                <a:latin typeface="Calibri" panose="020F0502020204030204" pitchFamily="34" charset="0"/>
              </a:rPr>
              <a:t> connects to 5GC with backhaul connections over different satellites </a:t>
            </a:r>
            <a:endParaRPr lang="zh-CN" altLang="en-US" sz="1200" dirty="0">
              <a:latin typeface="Calibri" panose="020F0502020204030204" pitchFamily="34" charset="0"/>
            </a:endParaRPr>
          </a:p>
        </p:txBody>
      </p:sp>
      <p:sp>
        <p:nvSpPr>
          <p:cNvPr id="22" name="TextBox 21"/>
          <p:cNvSpPr txBox="1"/>
          <p:nvPr/>
        </p:nvSpPr>
        <p:spPr>
          <a:xfrm>
            <a:off x="3091406" y="5958538"/>
            <a:ext cx="3146211" cy="461665"/>
          </a:xfrm>
          <a:prstGeom prst="rect">
            <a:avLst/>
          </a:prstGeom>
          <a:noFill/>
        </p:spPr>
        <p:txBody>
          <a:bodyPr wrap="square" rtlCol="0">
            <a:spAutoFit/>
          </a:bodyPr>
          <a:lstStyle/>
          <a:p>
            <a:pPr>
              <a:defRPr/>
            </a:pPr>
            <a:r>
              <a:rPr lang="en-US" altLang="zh-CN" sz="1200" dirty="0">
                <a:latin typeface="Calibri" panose="020F0502020204030204" pitchFamily="34" charset="0"/>
              </a:rPr>
              <a:t>s5. </a:t>
            </a:r>
            <a:r>
              <a:rPr lang="en-GB" altLang="zh-CN" sz="1200" dirty="0" err="1">
                <a:latin typeface="Calibri" panose="020F0502020204030204" pitchFamily="34" charset="0"/>
              </a:rPr>
              <a:t>gNB</a:t>
            </a:r>
            <a:r>
              <a:rPr lang="en-GB" altLang="zh-CN" sz="1200" dirty="0">
                <a:latin typeface="Calibri" panose="020F0502020204030204" pitchFamily="34" charset="0"/>
              </a:rPr>
              <a:t> connects to 5GC with hybrid backhauls (e.g., satellite and terrestrial backhauls)</a:t>
            </a:r>
          </a:p>
        </p:txBody>
      </p:sp>
      <p:sp>
        <p:nvSpPr>
          <p:cNvPr id="23" name="TextBox 22"/>
          <p:cNvSpPr txBox="1"/>
          <p:nvPr/>
        </p:nvSpPr>
        <p:spPr>
          <a:xfrm>
            <a:off x="6204959" y="5958538"/>
            <a:ext cx="2949927" cy="461665"/>
          </a:xfrm>
          <a:prstGeom prst="rect">
            <a:avLst/>
          </a:prstGeom>
          <a:noFill/>
        </p:spPr>
        <p:txBody>
          <a:bodyPr wrap="square" rtlCol="0">
            <a:spAutoFit/>
          </a:bodyPr>
          <a:lstStyle/>
          <a:p>
            <a:r>
              <a:rPr lang="en-US" altLang="zh-CN" sz="1200" dirty="0" smtClean="0">
                <a:latin typeface="Calibri" panose="020F0502020204030204" pitchFamily="34" charset="0"/>
              </a:rPr>
              <a:t>s6. </a:t>
            </a:r>
            <a:r>
              <a:rPr lang="en-GB" altLang="zh-CN" sz="1200" dirty="0" err="1">
                <a:latin typeface="Calibri" panose="020F0502020204030204" pitchFamily="34" charset="0"/>
              </a:rPr>
              <a:t>gNB</a:t>
            </a:r>
            <a:r>
              <a:rPr lang="en-GB" altLang="zh-CN" sz="1200" dirty="0">
                <a:latin typeface="Calibri" panose="020F0502020204030204" pitchFamily="34" charset="0"/>
              </a:rPr>
              <a:t> on-board connects to 5GC via satellites</a:t>
            </a:r>
            <a:endParaRPr lang="zh-CN" altLang="en-US" sz="1200" dirty="0">
              <a:latin typeface="Calibri" panose="020F0502020204030204" pitchFamily="34" charset="0"/>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1579704709"/>
              </p:ext>
            </p:extLst>
          </p:nvPr>
        </p:nvGraphicFramePr>
        <p:xfrm>
          <a:off x="42863" y="3471863"/>
          <a:ext cx="3038475" cy="2513012"/>
        </p:xfrm>
        <a:graphic>
          <a:graphicData uri="http://schemas.openxmlformats.org/presentationml/2006/ole">
            <mc:AlternateContent xmlns:mc="http://schemas.openxmlformats.org/markup-compatibility/2006">
              <mc:Choice xmlns:v="urn:schemas-microsoft-com:vml" Requires="v">
                <p:oleObj spid="_x0000_s2118" name="Visio" r:id="rId7" imgW="2907219" imgH="2405692" progId="Visio.Drawing.11">
                  <p:embed/>
                </p:oleObj>
              </mc:Choice>
              <mc:Fallback>
                <p:oleObj name="Visio" r:id="rId7" imgW="2907219" imgH="2405692" progId="Visio.Drawing.11">
                  <p:embed/>
                  <p:pic>
                    <p:nvPicPr>
                      <p:cNvPr id="0" name="对象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863" y="3471863"/>
                        <a:ext cx="3038475" cy="251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 name="对象 1"/>
          <p:cNvGraphicFramePr>
            <a:graphicFrameLocks noChangeAspect="1"/>
          </p:cNvGraphicFramePr>
          <p:nvPr>
            <p:extLst>
              <p:ext uri="{D42A27DB-BD31-4B8C-83A1-F6EECF244321}">
                <p14:modId xmlns:p14="http://schemas.microsoft.com/office/powerpoint/2010/main" val="1910412603"/>
              </p:ext>
            </p:extLst>
          </p:nvPr>
        </p:nvGraphicFramePr>
        <p:xfrm>
          <a:off x="6207125" y="3527861"/>
          <a:ext cx="2904217" cy="2450434"/>
        </p:xfrm>
        <a:graphic>
          <a:graphicData uri="http://schemas.openxmlformats.org/presentationml/2006/ole">
            <mc:AlternateContent xmlns:mc="http://schemas.openxmlformats.org/markup-compatibility/2006">
              <mc:Choice xmlns:v="urn:schemas-microsoft-com:vml" Requires="v">
                <p:oleObj spid="_x0000_s2119" name="Visio" r:id="rId9" imgW="2963423" imgH="2503817" progId="Visio.Drawing.11">
                  <p:embed/>
                </p:oleObj>
              </mc:Choice>
              <mc:Fallback>
                <p:oleObj name="Visio" r:id="rId9" imgW="2963423" imgH="2503817" progId="Visio.Drawing.11">
                  <p:embed/>
                  <p:pic>
                    <p:nvPicPr>
                      <p:cNvPr id="0" name="对象 2"/>
                      <p:cNvPicPr>
                        <a:picLocks noChangeAspect="1" noChangeArrowheads="1"/>
                      </p:cNvPicPr>
                      <p:nvPr/>
                    </p:nvPicPr>
                    <p:blipFill>
                      <a:blip r:embed="rId10"/>
                      <a:srcRect/>
                      <a:stretch>
                        <a:fillRect/>
                      </a:stretch>
                    </p:blipFill>
                    <p:spPr bwMode="auto">
                      <a:xfrm>
                        <a:off x="6207125" y="3527861"/>
                        <a:ext cx="2904217" cy="245043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6831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Impacts brought by satellite backhaul</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457200" y="1311726"/>
            <a:ext cx="8229600" cy="5099960"/>
          </a:xfrm>
        </p:spPr>
        <p:txBody>
          <a:bodyPr/>
          <a:lstStyle/>
          <a:p>
            <a:pPr eaLnBrk="1" hangingPunct="1">
              <a:defRPr/>
            </a:pPr>
            <a:r>
              <a:rPr lang="en-GB" sz="2400" dirty="0" smtClean="0"/>
              <a:t>PCC and </a:t>
            </a:r>
            <a:r>
              <a:rPr lang="en-GB" sz="2400" dirty="0" err="1" smtClean="0"/>
              <a:t>QoS</a:t>
            </a:r>
            <a:r>
              <a:rPr lang="en-GB" sz="2400" dirty="0" smtClean="0"/>
              <a:t> aspect:</a:t>
            </a:r>
          </a:p>
          <a:p>
            <a:pPr lvl="1" eaLnBrk="1" hangingPunct="1">
              <a:defRPr/>
            </a:pPr>
            <a:r>
              <a:rPr lang="en-GB" sz="2000" dirty="0" smtClean="0"/>
              <a:t>Due to high latency of satellite backhaul, some services with 5QIs which have </a:t>
            </a:r>
            <a:r>
              <a:rPr lang="en-GB" altLang="zh-CN" sz="2000" dirty="0"/>
              <a:t>limited </a:t>
            </a:r>
            <a:r>
              <a:rPr lang="en-GB" altLang="zh-CN" sz="2000" dirty="0" smtClean="0"/>
              <a:t>PDB </a:t>
            </a:r>
            <a:r>
              <a:rPr lang="en-GB" altLang="zh-CN" sz="2000" dirty="0"/>
              <a:t>(e.g., 100ms for IMS voice</a:t>
            </a:r>
            <a:r>
              <a:rPr lang="en-GB" altLang="zh-CN" sz="2000" dirty="0" smtClean="0"/>
              <a:t>), may not be able to be satisfied, e.g., in scenarios s1, s3, s6.</a:t>
            </a:r>
          </a:p>
          <a:p>
            <a:pPr lvl="1" eaLnBrk="1" hangingPunct="1">
              <a:defRPr/>
            </a:pPr>
            <a:r>
              <a:rPr lang="en-GB" altLang="zh-CN" sz="2000" dirty="0"/>
              <a:t>Backhaul latency may largely change in case of involving multi-hop ISL (e.g., s3) or backhaul switch(e.g., s4), CN PDB need to be changed accordingly.</a:t>
            </a:r>
          </a:p>
          <a:p>
            <a:pPr lvl="1" eaLnBrk="1" hangingPunct="1">
              <a:defRPr/>
            </a:pPr>
            <a:r>
              <a:rPr lang="en-GB" altLang="zh-CN" sz="2000" dirty="0" smtClean="0"/>
              <a:t>Due to bandwidth limitation </a:t>
            </a:r>
            <a:r>
              <a:rPr lang="en-GB" altLang="zh-CN" sz="2000" dirty="0"/>
              <a:t>, </a:t>
            </a:r>
            <a:r>
              <a:rPr lang="en-GB" altLang="zh-CN" sz="2000" dirty="0" smtClean="0"/>
              <a:t>satellite backhaul may not be able to guarantee the GFBR indicated by the PCF, which causes service interruption if notification control is not applied.</a:t>
            </a:r>
          </a:p>
          <a:p>
            <a:pPr lvl="1" eaLnBrk="1" hangingPunct="1">
              <a:defRPr/>
            </a:pPr>
            <a:endParaRPr lang="en-GB" altLang="zh-CN" sz="2000" dirty="0" smtClean="0"/>
          </a:p>
        </p:txBody>
      </p:sp>
    </p:spTree>
    <p:extLst>
      <p:ext uri="{BB962C8B-B14F-4D97-AF65-F5344CB8AC3E}">
        <p14:creationId xmlns:p14="http://schemas.microsoft.com/office/powerpoint/2010/main" val="907882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Impacts brought by satellite backhaul</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457200" y="1311726"/>
            <a:ext cx="8229600" cy="5099960"/>
          </a:xfrm>
        </p:spPr>
        <p:txBody>
          <a:bodyPr/>
          <a:lstStyle/>
          <a:p>
            <a:pPr eaLnBrk="1" hangingPunct="1">
              <a:defRPr/>
            </a:pPr>
            <a:r>
              <a:rPr lang="en-GB" altLang="zh-CN" sz="2400" dirty="0" smtClean="0"/>
              <a:t>UPF </a:t>
            </a:r>
            <a:r>
              <a:rPr lang="en-GB" altLang="zh-CN" sz="2400" dirty="0"/>
              <a:t>selection aspect:</a:t>
            </a:r>
          </a:p>
          <a:p>
            <a:pPr lvl="1" eaLnBrk="1" hangingPunct="1">
              <a:defRPr/>
            </a:pPr>
            <a:r>
              <a:rPr lang="en-GB" altLang="zh-CN" sz="2000" dirty="0"/>
              <a:t>Different backhaul connections have different latency, e.g., in s4 and s5, for some specific services, e.g. time sensitive services, the SMF need to take the backhaul latency on N3 interface into account to select a suitable UPF</a:t>
            </a:r>
            <a:r>
              <a:rPr lang="en-GB" altLang="zh-CN" sz="2000" dirty="0" smtClean="0"/>
              <a:t>.</a:t>
            </a:r>
          </a:p>
          <a:p>
            <a:pPr lvl="1" eaLnBrk="1" hangingPunct="1">
              <a:defRPr/>
            </a:pPr>
            <a:r>
              <a:rPr lang="en-GB" altLang="zh-CN" sz="2000" dirty="0" smtClean="0"/>
              <a:t>Bandwidth limitation on satellite backhauls may also need to be considered for UPF selection, because selecting a UPF to use GEO satellite backhaul may not be a good choice in some cases, e.g. for HD video transmission.</a:t>
            </a:r>
            <a:endParaRPr lang="en-GB" altLang="zh-CN" sz="2400" dirty="0"/>
          </a:p>
        </p:txBody>
      </p:sp>
    </p:spTree>
    <p:extLst>
      <p:ext uri="{BB962C8B-B14F-4D97-AF65-F5344CB8AC3E}">
        <p14:creationId xmlns:p14="http://schemas.microsoft.com/office/powerpoint/2010/main" val="40716487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Impacts brought by satellite backhaul</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457200" y="1409700"/>
            <a:ext cx="8229600" cy="4525963"/>
          </a:xfrm>
        </p:spPr>
        <p:txBody>
          <a:bodyPr/>
          <a:lstStyle/>
          <a:p>
            <a:pPr eaLnBrk="1" hangingPunct="1">
              <a:defRPr/>
            </a:pPr>
            <a:r>
              <a:rPr lang="en-GB" altLang="zh-CN" sz="2400" dirty="0" smtClean="0"/>
              <a:t>NAS </a:t>
            </a:r>
            <a:r>
              <a:rPr lang="en-GB" altLang="zh-CN" sz="2400" dirty="0"/>
              <a:t>timer aspect:</a:t>
            </a:r>
          </a:p>
          <a:p>
            <a:pPr lvl="1" eaLnBrk="1" hangingPunct="1">
              <a:defRPr/>
            </a:pPr>
            <a:r>
              <a:rPr lang="en-GB" altLang="zh-CN" sz="2000" dirty="0"/>
              <a:t>The NAS message transmission delay between UE and the 5GC will be enlarged when satellite backhaul is in use. In some cases (e.g., s1, s3, s6), for successful NAS message transmission, some NAS layer timer values need to be extended.</a:t>
            </a:r>
          </a:p>
          <a:p>
            <a:pPr lvl="1" eaLnBrk="1" hangingPunct="1">
              <a:defRPr/>
            </a:pPr>
            <a:r>
              <a:rPr lang="en-GB" altLang="zh-CN" sz="2000" dirty="0"/>
              <a:t> As the backhaul delays over different satellites are different, so when the backhaul connection for N2 connections changes, e.g. in s4, the NAS timer values may need to be changed </a:t>
            </a:r>
            <a:r>
              <a:rPr lang="en-GB" altLang="zh-CN" sz="2000" dirty="0" smtClean="0"/>
              <a:t>accordingly.</a:t>
            </a:r>
            <a:endParaRPr lang="en-GB" altLang="zh-CN" sz="2000" dirty="0"/>
          </a:p>
          <a:p>
            <a:pPr lvl="1" eaLnBrk="1" hangingPunct="1">
              <a:defRPr/>
            </a:pPr>
            <a:endParaRPr lang="en-GB" altLang="zh-CN" sz="2000" dirty="0" smtClean="0"/>
          </a:p>
        </p:txBody>
      </p:sp>
    </p:spTree>
    <p:extLst>
      <p:ext uri="{BB962C8B-B14F-4D97-AF65-F5344CB8AC3E}">
        <p14:creationId xmlns:p14="http://schemas.microsoft.com/office/powerpoint/2010/main" val="1458490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Impacts brought by satellite backhaul</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457200" y="1409700"/>
            <a:ext cx="8229600" cy="4525963"/>
          </a:xfrm>
        </p:spPr>
        <p:txBody>
          <a:bodyPr/>
          <a:lstStyle/>
          <a:p>
            <a:pPr eaLnBrk="1" hangingPunct="1">
              <a:defRPr/>
            </a:pPr>
            <a:r>
              <a:rPr lang="en-GB" sz="2400" dirty="0" smtClean="0"/>
              <a:t>N2/N3 connection maintenance:</a:t>
            </a:r>
          </a:p>
          <a:p>
            <a:pPr lvl="1" eaLnBrk="1" hangingPunct="1">
              <a:defRPr/>
            </a:pPr>
            <a:r>
              <a:rPr lang="en-GB" altLang="zh-CN" sz="2000" dirty="0" smtClean="0"/>
              <a:t>Due </a:t>
            </a:r>
            <a:r>
              <a:rPr lang="en-GB" altLang="zh-CN" sz="2000" dirty="0"/>
              <a:t>to satellite </a:t>
            </a:r>
            <a:r>
              <a:rPr lang="en-GB" altLang="zh-CN" sz="2000" dirty="0" smtClean="0"/>
              <a:t>movement, e.g. s2, or </a:t>
            </a:r>
            <a:r>
              <a:rPr lang="en-GB" altLang="zh-CN" sz="2000" dirty="0" err="1" smtClean="0"/>
              <a:t>gNB</a:t>
            </a:r>
            <a:r>
              <a:rPr lang="en-GB" altLang="zh-CN" sz="2000" dirty="0" smtClean="0"/>
              <a:t> </a:t>
            </a:r>
            <a:r>
              <a:rPr lang="en-GB" altLang="zh-CN" sz="2000" dirty="0"/>
              <a:t>movement, </a:t>
            </a:r>
            <a:r>
              <a:rPr lang="en-GB" altLang="zh-CN" sz="2000" dirty="0" smtClean="0"/>
              <a:t>e.g. s6, the </a:t>
            </a:r>
            <a:r>
              <a:rPr lang="en-GB" altLang="zh-CN" sz="2000" dirty="0" err="1"/>
              <a:t>gNB</a:t>
            </a:r>
            <a:r>
              <a:rPr lang="en-GB" altLang="zh-CN" sz="2000" dirty="0"/>
              <a:t> will be subject to backhaul link break, </a:t>
            </a:r>
            <a:r>
              <a:rPr lang="en-GB" altLang="zh-CN" sz="2000" dirty="0" smtClean="0"/>
              <a:t>which may lead to </a:t>
            </a:r>
            <a:r>
              <a:rPr lang="en-GB" altLang="zh-CN" sz="2000" dirty="0"/>
              <a:t>the interruption of signalling/data transmission</a:t>
            </a:r>
            <a:r>
              <a:rPr lang="en-GB" altLang="zh-CN" sz="2000" dirty="0" smtClean="0"/>
              <a:t>.</a:t>
            </a:r>
          </a:p>
          <a:p>
            <a:pPr lvl="1" eaLnBrk="1" hangingPunct="1">
              <a:defRPr/>
            </a:pPr>
            <a:r>
              <a:rPr lang="en-GB" sz="2000" dirty="0" smtClean="0"/>
              <a:t>In s5, </a:t>
            </a:r>
            <a:r>
              <a:rPr lang="en-GB" altLang="zh-CN" sz="2000" dirty="0"/>
              <a:t>the </a:t>
            </a:r>
            <a:r>
              <a:rPr lang="en-GB" altLang="zh-CN" sz="2000" dirty="0" err="1"/>
              <a:t>gNB</a:t>
            </a:r>
            <a:r>
              <a:rPr lang="en-GB" altLang="zh-CN" sz="2000" dirty="0"/>
              <a:t> IP addresses for N2/N3 </a:t>
            </a:r>
            <a:r>
              <a:rPr lang="en-GB" altLang="zh-CN" sz="2000" dirty="0" smtClean="0"/>
              <a:t>connections </a:t>
            </a:r>
            <a:r>
              <a:rPr lang="en-GB" altLang="zh-CN" sz="2000" dirty="0"/>
              <a:t>over terrestrial network and </a:t>
            </a:r>
            <a:r>
              <a:rPr lang="en-GB" altLang="zh-CN" sz="2000" dirty="0" smtClean="0"/>
              <a:t>those over satellite </a:t>
            </a:r>
            <a:r>
              <a:rPr lang="en-GB" altLang="zh-CN" sz="2000" dirty="0"/>
              <a:t>network may be different</a:t>
            </a:r>
            <a:r>
              <a:rPr lang="en-GB" altLang="zh-CN" sz="2000" dirty="0" smtClean="0"/>
              <a:t>. So when</a:t>
            </a:r>
            <a:r>
              <a:rPr lang="en-GB" sz="2000" dirty="0" smtClean="0"/>
              <a:t> a </a:t>
            </a:r>
            <a:r>
              <a:rPr lang="en-GB" sz="2000" dirty="0" err="1" smtClean="0"/>
              <a:t>gNB</a:t>
            </a:r>
            <a:r>
              <a:rPr lang="en-GB" sz="2000" dirty="0" smtClean="0"/>
              <a:t> switches the backhaul connections from terrestrial network to satellite network or vice versa, the </a:t>
            </a:r>
            <a:r>
              <a:rPr lang="en-GB" altLang="zh-CN" sz="2000" dirty="0" smtClean="0"/>
              <a:t>N2/N3 connections need to be re-established. Similar issue </a:t>
            </a:r>
            <a:endParaRPr lang="en-GB" sz="2000" dirty="0" smtClean="0"/>
          </a:p>
          <a:p>
            <a:pPr lvl="1" eaLnBrk="1" hangingPunct="1">
              <a:defRPr/>
            </a:pPr>
            <a:endParaRPr lang="en-GB" sz="2000" dirty="0"/>
          </a:p>
        </p:txBody>
      </p:sp>
    </p:spTree>
    <p:extLst>
      <p:ext uri="{BB962C8B-B14F-4D97-AF65-F5344CB8AC3E}">
        <p14:creationId xmlns:p14="http://schemas.microsoft.com/office/powerpoint/2010/main" val="1936853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SA2 work on satellite backhauling</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457200" y="1409700"/>
            <a:ext cx="8229600" cy="4863509"/>
          </a:xfrm>
        </p:spPr>
        <p:txBody>
          <a:bodyPr/>
          <a:lstStyle/>
          <a:p>
            <a:pPr eaLnBrk="1" hangingPunct="1">
              <a:defRPr/>
            </a:pPr>
            <a:r>
              <a:rPr lang="en-GB" sz="2400" dirty="0" smtClean="0"/>
              <a:t>In TR phase:</a:t>
            </a:r>
          </a:p>
          <a:p>
            <a:pPr lvl="1" eaLnBrk="1" hangingPunct="1">
              <a:defRPr/>
            </a:pPr>
            <a:r>
              <a:rPr lang="en-GB" altLang="zh-CN" sz="2000" dirty="0" smtClean="0"/>
              <a:t>PCC and </a:t>
            </a:r>
            <a:r>
              <a:rPr lang="en-GB" altLang="zh-CN" sz="2000" dirty="0" err="1" smtClean="0"/>
              <a:t>QoS</a:t>
            </a:r>
            <a:r>
              <a:rPr lang="en-GB" altLang="zh-CN" sz="2000" dirty="0" smtClean="0"/>
              <a:t> aspects: </a:t>
            </a:r>
          </a:p>
          <a:p>
            <a:pPr lvl="2" eaLnBrk="1" hangingPunct="1">
              <a:defRPr/>
            </a:pPr>
            <a:r>
              <a:rPr lang="en-GB" altLang="zh-CN" sz="1600" dirty="0" smtClean="0"/>
              <a:t>Solution 11 is proposed to allow the PCF to take Backhaul type indicated by RAN and/or </a:t>
            </a:r>
            <a:r>
              <a:rPr lang="en-GB" altLang="zh-CN" sz="1600" dirty="0" err="1" smtClean="0"/>
              <a:t>QoS</a:t>
            </a:r>
            <a:r>
              <a:rPr lang="en-GB" altLang="zh-CN" sz="1600" dirty="0" smtClean="0"/>
              <a:t> limitation reported by UPF into account to make/adjust policy decision.</a:t>
            </a:r>
          </a:p>
          <a:p>
            <a:pPr lvl="2" eaLnBrk="1" hangingPunct="1">
              <a:defRPr/>
            </a:pPr>
            <a:r>
              <a:rPr lang="en-GB" altLang="zh-CN" sz="1600" dirty="0" smtClean="0"/>
              <a:t>A NOTE indicates that the RAN feedback is required.</a:t>
            </a:r>
          </a:p>
          <a:p>
            <a:pPr lvl="1" eaLnBrk="1" hangingPunct="1">
              <a:defRPr/>
            </a:pPr>
            <a:r>
              <a:rPr lang="en-GB" altLang="zh-CN" sz="2000" dirty="0"/>
              <a:t>UPF selection aspect</a:t>
            </a:r>
            <a:r>
              <a:rPr lang="en-GB" altLang="zh-CN" sz="2000" dirty="0" smtClean="0"/>
              <a:t>: </a:t>
            </a:r>
          </a:p>
          <a:p>
            <a:pPr lvl="2" eaLnBrk="1" hangingPunct="1">
              <a:defRPr/>
            </a:pPr>
            <a:r>
              <a:rPr lang="en-GB" altLang="zh-CN" sz="1600" dirty="0" smtClean="0"/>
              <a:t>Solution 11 also proposes to allow the SMF to select a UPF based on the </a:t>
            </a:r>
            <a:r>
              <a:rPr lang="en-GB" altLang="zh-CN" sz="1600" dirty="0" err="1" smtClean="0"/>
              <a:t>QoS</a:t>
            </a:r>
            <a:r>
              <a:rPr lang="en-GB" altLang="zh-CN" sz="1600" dirty="0" smtClean="0"/>
              <a:t> limitation.</a:t>
            </a:r>
            <a:endParaRPr lang="en-GB" altLang="zh-CN" sz="1600" dirty="0"/>
          </a:p>
          <a:p>
            <a:pPr lvl="1" eaLnBrk="1" hangingPunct="1">
              <a:defRPr/>
            </a:pPr>
            <a:r>
              <a:rPr lang="en-GB" altLang="zh-CN" sz="2000" dirty="0"/>
              <a:t>NAS timer aspect:</a:t>
            </a:r>
          </a:p>
          <a:p>
            <a:pPr lvl="2" eaLnBrk="1" hangingPunct="1">
              <a:defRPr/>
            </a:pPr>
            <a:r>
              <a:rPr lang="en-GB" sz="1600" dirty="0" smtClean="0"/>
              <a:t>Not proceed in </a:t>
            </a:r>
            <a:r>
              <a:rPr lang="en-GB" sz="1600" dirty="0" err="1" smtClean="0"/>
              <a:t>Rel</a:t>
            </a:r>
            <a:r>
              <a:rPr lang="en-GB" sz="1600" dirty="0" smtClean="0"/>
              <a:t> 17.</a:t>
            </a:r>
          </a:p>
          <a:p>
            <a:pPr lvl="1" eaLnBrk="1" hangingPunct="1">
              <a:defRPr/>
            </a:pPr>
            <a:r>
              <a:rPr lang="en-GB" altLang="zh-CN" sz="2000" dirty="0"/>
              <a:t>N2/N3 connection maintenance</a:t>
            </a:r>
            <a:r>
              <a:rPr lang="en-GB" altLang="zh-CN" sz="2000" dirty="0" smtClean="0"/>
              <a:t>:</a:t>
            </a:r>
          </a:p>
          <a:p>
            <a:pPr lvl="2" eaLnBrk="1" hangingPunct="1">
              <a:defRPr/>
            </a:pPr>
            <a:r>
              <a:rPr lang="en-GB" altLang="zh-CN" sz="1600" dirty="0" smtClean="0"/>
              <a:t>Not touched.</a:t>
            </a:r>
            <a:endParaRPr lang="en-GB" altLang="zh-CN" sz="1600" dirty="0"/>
          </a:p>
          <a:p>
            <a:pPr lvl="1" eaLnBrk="1" hangingPunct="1">
              <a:defRPr/>
            </a:pPr>
            <a:endParaRPr lang="en-GB" sz="2000" dirty="0" smtClean="0"/>
          </a:p>
          <a:p>
            <a:pPr marL="457200" lvl="1" indent="-457200" eaLnBrk="1" hangingPunct="1">
              <a:buBlip>
                <a:blip r:embed="rId2"/>
              </a:buBlip>
              <a:defRPr/>
            </a:pPr>
            <a:endParaRPr lang="en-GB" altLang="zh-CN" dirty="0">
              <a:ea typeface="+mn-ea"/>
              <a:cs typeface="+mn-cs"/>
            </a:endParaRPr>
          </a:p>
          <a:p>
            <a:pPr lvl="1" eaLnBrk="1" hangingPunct="1">
              <a:defRPr/>
            </a:pPr>
            <a:endParaRPr lang="en-GB" sz="2000" dirty="0"/>
          </a:p>
        </p:txBody>
      </p:sp>
    </p:spTree>
    <p:extLst>
      <p:ext uri="{BB962C8B-B14F-4D97-AF65-F5344CB8AC3E}">
        <p14:creationId xmlns:p14="http://schemas.microsoft.com/office/powerpoint/2010/main" val="28834639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smtClean="0">
                <a:effectLst>
                  <a:outerShdw blurRad="38100" dist="38100" dir="2700000" algn="tl">
                    <a:srgbClr val="C0C0C0"/>
                  </a:outerShdw>
                </a:effectLst>
              </a:rPr>
              <a:t>SA2 work on satellite backhauling</a:t>
            </a:r>
            <a:endParaRPr lang="en-US" dirty="0">
              <a:effectLst>
                <a:outerShdw blurRad="38100" dist="38100" dir="2700000" algn="tl">
                  <a:srgbClr val="C0C0C0"/>
                </a:outerShdw>
              </a:effectLst>
            </a:endParaRPr>
          </a:p>
        </p:txBody>
      </p:sp>
      <p:sp>
        <p:nvSpPr>
          <p:cNvPr id="57347" name="Rectangle 3"/>
          <p:cNvSpPr>
            <a:spLocks noGrp="1"/>
          </p:cNvSpPr>
          <p:nvPr>
            <p:ph type="body" idx="1"/>
          </p:nvPr>
        </p:nvSpPr>
        <p:spPr>
          <a:xfrm>
            <a:off x="457200" y="1409700"/>
            <a:ext cx="8229600" cy="4525963"/>
          </a:xfrm>
        </p:spPr>
        <p:txBody>
          <a:bodyPr/>
          <a:lstStyle/>
          <a:p>
            <a:pPr eaLnBrk="1" hangingPunct="1">
              <a:defRPr/>
            </a:pPr>
            <a:r>
              <a:rPr lang="en-GB" sz="2400" dirty="0" smtClean="0"/>
              <a:t>In TS phase:</a:t>
            </a:r>
          </a:p>
          <a:p>
            <a:pPr lvl="1" eaLnBrk="1" hangingPunct="1">
              <a:defRPr/>
            </a:pPr>
            <a:r>
              <a:rPr lang="en-GB" altLang="zh-CN" sz="2000" dirty="0" smtClean="0"/>
              <a:t>PCC and </a:t>
            </a:r>
            <a:r>
              <a:rPr lang="en-GB" altLang="zh-CN" sz="2000" dirty="0" err="1" smtClean="0"/>
              <a:t>QoS</a:t>
            </a:r>
            <a:r>
              <a:rPr lang="en-GB" altLang="zh-CN" sz="2000" dirty="0" smtClean="0"/>
              <a:t> aspects: </a:t>
            </a:r>
          </a:p>
          <a:p>
            <a:pPr lvl="2" eaLnBrk="1" hangingPunct="1">
              <a:defRPr/>
            </a:pPr>
            <a:r>
              <a:rPr lang="en-GB" altLang="zh-CN" sz="1600" dirty="0" smtClean="0"/>
              <a:t>As RAN indicates no study in RAN, E/// </a:t>
            </a:r>
            <a:r>
              <a:rPr lang="en-GB" altLang="zh-CN" sz="1600" dirty="0"/>
              <a:t>(S2-2008453) </a:t>
            </a:r>
            <a:r>
              <a:rPr lang="en-GB" altLang="zh-CN" sz="1600" dirty="0" smtClean="0"/>
              <a:t>proposes a solution based on CN configuration, which has no RAN impact, but it can only work in GEO case, i.e., s1.</a:t>
            </a:r>
          </a:p>
          <a:p>
            <a:pPr lvl="2" eaLnBrk="1" hangingPunct="1">
              <a:defRPr/>
            </a:pPr>
            <a:endParaRPr lang="en-GB" altLang="zh-CN" sz="1600" dirty="0" smtClean="0"/>
          </a:p>
          <a:p>
            <a:pPr lvl="1" eaLnBrk="1" hangingPunct="1">
              <a:defRPr/>
            </a:pPr>
            <a:r>
              <a:rPr lang="en-GB" altLang="zh-CN" sz="2000" dirty="0"/>
              <a:t>UPF selection aspect</a:t>
            </a:r>
            <a:r>
              <a:rPr lang="en-GB" altLang="zh-CN" sz="2000" dirty="0" smtClean="0"/>
              <a:t>: </a:t>
            </a:r>
          </a:p>
          <a:p>
            <a:pPr lvl="2" eaLnBrk="1" hangingPunct="1">
              <a:defRPr/>
            </a:pPr>
            <a:r>
              <a:rPr lang="en-GB" altLang="zh-CN" sz="1600" dirty="0" smtClean="0"/>
              <a:t>Some enhancements are proposed, since some companies think it is not clear when and how to obtain </a:t>
            </a:r>
            <a:r>
              <a:rPr lang="en-GB" altLang="zh-CN" sz="1600" dirty="0" err="1" smtClean="0"/>
              <a:t>QoS</a:t>
            </a:r>
            <a:r>
              <a:rPr lang="en-GB" altLang="zh-CN" sz="1600" dirty="0" smtClean="0"/>
              <a:t> </a:t>
            </a:r>
            <a:r>
              <a:rPr lang="en-GB" altLang="zh-CN" sz="1600" dirty="0"/>
              <a:t>limitation, but </a:t>
            </a:r>
            <a:r>
              <a:rPr lang="en-GB" altLang="zh-CN" sz="1600" dirty="0" smtClean="0"/>
              <a:t>there is no further progress due to dependency on RAN work.</a:t>
            </a:r>
          </a:p>
          <a:p>
            <a:pPr marL="457200" lvl="1" indent="0" eaLnBrk="1" hangingPunct="1">
              <a:buNone/>
              <a:defRPr/>
            </a:pPr>
            <a:endParaRPr lang="en-GB" sz="2000" dirty="0"/>
          </a:p>
        </p:txBody>
      </p:sp>
    </p:spTree>
    <p:extLst>
      <p:ext uri="{BB962C8B-B14F-4D97-AF65-F5344CB8AC3E}">
        <p14:creationId xmlns:p14="http://schemas.microsoft.com/office/powerpoint/2010/main" val="1311924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7697</TotalTime>
  <Words>868</Words>
  <Application>Microsoft Office PowerPoint</Application>
  <PresentationFormat>全屏显示(4:3)</PresentationFormat>
  <Paragraphs>65</Paragraphs>
  <Slides>12</Slides>
  <Notes>1</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12</vt:i4>
      </vt:variant>
    </vt:vector>
  </HeadingPairs>
  <TitlesOfParts>
    <vt:vector size="14" baseType="lpstr">
      <vt:lpstr>Office Theme</vt:lpstr>
      <vt:lpstr>Visio</vt:lpstr>
      <vt:lpstr>PowerPoint 演示文稿</vt:lpstr>
      <vt:lpstr>Outline</vt:lpstr>
      <vt:lpstr>Satellite backhauling scenarios</vt:lpstr>
      <vt:lpstr>Impacts brought by satellite backhaul</vt:lpstr>
      <vt:lpstr>Impacts brought by satellite backhaul</vt:lpstr>
      <vt:lpstr>Impacts brought by satellite backhaul</vt:lpstr>
      <vt:lpstr>Impacts brought by satellite backhaul</vt:lpstr>
      <vt:lpstr>SA2 work on satellite backhauling</vt:lpstr>
      <vt:lpstr>SA2 work on satellite backhauling</vt:lpstr>
      <vt:lpstr>Observations and Proposals</vt:lpstr>
      <vt:lpstr>Observations and Proposals</vt:lpstr>
      <vt:lpstr>PowerPoint 演示文稿</vt:lpstr>
    </vt:vector>
  </TitlesOfParts>
  <Company>3GPP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Hucheng-r</cp:lastModifiedBy>
  <cp:revision>1504</cp:revision>
  <dcterms:created xsi:type="dcterms:W3CDTF">2008-08-30T09:32:10Z</dcterms:created>
  <dcterms:modified xsi:type="dcterms:W3CDTF">2021-01-29T01:21:26Z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d71424e4-2b5e-4ef9-a35e-e093f5c635c8</vt:lpwstr>
  </property>
  <property fmtid="{D5CDD505-2E9C-101B-9397-08002B2CF9AE}" pid="7" name="CTP_TimeStamp">
    <vt:lpwstr>2020-06-24 16:05:50Z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ies>
</file>