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1"/>
  </p:notesMasterIdLst>
  <p:handoutMasterIdLst>
    <p:handoutMasterId r:id="rId12"/>
  </p:handoutMasterIdLst>
  <p:sldIdLst>
    <p:sldId id="341" r:id="rId5"/>
    <p:sldId id="363" r:id="rId6"/>
    <p:sldId id="364" r:id="rId7"/>
    <p:sldId id="365" r:id="rId8"/>
    <p:sldId id="368" r:id="rId9"/>
    <p:sldId id="366" r:id="rId10"/>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27" autoAdjust="0"/>
    <p:restoredTop sz="94679" autoAdjust="0"/>
  </p:normalViewPr>
  <p:slideViewPr>
    <p:cSldViewPr snapToGrid="0">
      <p:cViewPr varScale="1">
        <p:scale>
          <a:sx n="102" d="100"/>
          <a:sy n="102" d="100"/>
        </p:scale>
        <p:origin x="264" y="8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Flynn" userId="8512d3b6-9e1b-4dce-bd11-e4335739214c" providerId="ADAL" clId="{5FEC037C-5135-422F-A7A0-A6F4C6D26DAA}"/>
    <pc:docChg chg="modMainMaster">
      <pc:chgData name="Kevin Flynn" userId="8512d3b6-9e1b-4dce-bd11-e4335739214c" providerId="ADAL" clId="{5FEC037C-5135-422F-A7A0-A6F4C6D26DAA}" dt="2022-01-08T13:43:11.136" v="7" actId="20577"/>
      <pc:docMkLst>
        <pc:docMk/>
      </pc:docMkLst>
      <pc:sldMasterChg chg="modSp mod">
        <pc:chgData name="Kevin Flynn" userId="8512d3b6-9e1b-4dce-bd11-e4335739214c" providerId="ADAL" clId="{5FEC037C-5135-422F-A7A0-A6F4C6D26DAA}" dt="2022-01-08T13:43:11.136" v="7" actId="20577"/>
        <pc:sldMasterMkLst>
          <pc:docMk/>
          <pc:sldMasterMk cId="0" sldId="2147485146"/>
        </pc:sldMasterMkLst>
        <pc:spChg chg="mod">
          <ac:chgData name="Kevin Flynn" userId="8512d3b6-9e1b-4dce-bd11-e4335739214c" providerId="ADAL" clId="{5FEC037C-5135-422F-A7A0-A6F4C6D26DAA}" dt="2022-01-08T13:43:11.136" v="7" actId="20577"/>
          <ac:spMkLst>
            <pc:docMk/>
            <pc:sldMasterMk cId="0" sldId="2147485146"/>
            <ac:spMk id="9" creationId="{ED4BE506-C0F9-461F-89BC-4B3F6F61A38D}"/>
          </ac:spMkLst>
        </pc:spChg>
        <pc:spChg chg="mod">
          <ac:chgData name="Kevin Flynn" userId="8512d3b6-9e1b-4dce-bd11-e4335739214c" providerId="ADAL" clId="{5FEC037C-5135-422F-A7A0-A6F4C6D26DAA}" dt="2022-01-08T13:43:03.480" v="3" actId="20577"/>
          <ac:spMkLst>
            <pc:docMk/>
            <pc:sldMasterMk cId="0" sldId="2147485146"/>
            <ac:spMk id="11" creationId="{AA2802BD-1B72-4AD1-8184-0FD099607084}"/>
          </ac:spMkLst>
        </pc:spChg>
      </pc:sldMasterChg>
    </pc:docChg>
  </pc:docChgLst>
  <pc:docChgLst>
    <pc:chgData name="Kevin Flynn" userId="8512d3b6-9e1b-4dce-bd11-e4335739214c" providerId="ADAL" clId="{FF3B571D-72DD-4010-A68E-2ADC139F31DB}"/>
    <pc:docChg chg="modMainMaster">
      <pc:chgData name="Kevin Flynn" userId="8512d3b6-9e1b-4dce-bd11-e4335739214c" providerId="ADAL" clId="{FF3B571D-72DD-4010-A68E-2ADC139F31DB}" dt="2021-10-14T13:09:27.621" v="8" actId="21"/>
      <pc:docMkLst>
        <pc:docMk/>
      </pc:docMkLst>
      <pc:sldMasterChg chg="modSp mod modSldLayout">
        <pc:chgData name="Kevin Flynn" userId="8512d3b6-9e1b-4dce-bd11-e4335739214c" providerId="ADAL" clId="{FF3B571D-72DD-4010-A68E-2ADC139F31DB}" dt="2021-10-14T13:09:27.621" v="8" actId="21"/>
        <pc:sldMasterMkLst>
          <pc:docMk/>
          <pc:sldMasterMk cId="0" sldId="2147485146"/>
        </pc:sldMasterMkLst>
        <pc:spChg chg="mod">
          <ac:chgData name="Kevin Flynn" userId="8512d3b6-9e1b-4dce-bd11-e4335739214c" providerId="ADAL" clId="{FF3B571D-72DD-4010-A68E-2ADC139F31DB}" dt="2021-10-14T13:09:01.249" v="3" actId="20577"/>
          <ac:spMkLst>
            <pc:docMk/>
            <pc:sldMasterMk cId="0" sldId="2147485146"/>
            <ac:spMk id="11" creationId="{AA2802BD-1B72-4AD1-8184-0FD099607084}"/>
          </ac:spMkLst>
        </pc:spChg>
        <pc:sldLayoutChg chg="delSp modSp mod">
          <pc:chgData name="Kevin Flynn" userId="8512d3b6-9e1b-4dce-bd11-e4335739214c" providerId="ADAL" clId="{FF3B571D-72DD-4010-A68E-2ADC139F31DB}" dt="2021-10-14T13:09:27.621" v="8" actId="21"/>
          <pc:sldLayoutMkLst>
            <pc:docMk/>
            <pc:sldMasterMk cId="0" sldId="2147485146"/>
            <pc:sldLayoutMk cId="2576406219" sldId="2147485163"/>
          </pc:sldLayoutMkLst>
          <pc:spChg chg="del mod">
            <ac:chgData name="Kevin Flynn" userId="8512d3b6-9e1b-4dce-bd11-e4335739214c" providerId="ADAL" clId="{FF3B571D-72DD-4010-A68E-2ADC139F31DB}" dt="2021-10-14T13:09:27.621" v="8" actId="21"/>
            <ac:spMkLst>
              <pc:docMk/>
              <pc:sldMasterMk cId="0" sldId="2147485146"/>
              <pc:sldLayoutMk cId="2576406219" sldId="2147485163"/>
              <ac:spMk id="4" creationId="{BB8994A5-D808-4BF9-9C30-40F75349FF45}"/>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sz="quarter" idx="5"/>
          </p:nvPr>
        </p:nvSpPr>
        <p:spPr/>
        <p:txBody>
          <a:bodyPr/>
          <a:lstStyle/>
          <a:p>
            <a:pPr>
              <a:defRPr/>
            </a:pPr>
            <a:fld id="{ECB452CC-48C9-4997-9257-C682E2A70ECE}" type="slidenum">
              <a:rPr lang="en-GB" altLang="en-US" smtClean="0"/>
              <a:pPr>
                <a:defRPr/>
              </a:pPr>
              <a:t>4</a:t>
            </a:fld>
            <a:endParaRPr lang="en-GB" altLang="en-US"/>
          </a:p>
        </p:txBody>
      </p:sp>
    </p:spTree>
    <p:extLst>
      <p:ext uri="{BB962C8B-B14F-4D97-AF65-F5344CB8AC3E}">
        <p14:creationId xmlns:p14="http://schemas.microsoft.com/office/powerpoint/2010/main" val="2204548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sz="quarter" idx="5"/>
          </p:nvPr>
        </p:nvSpPr>
        <p:spPr/>
        <p:txBody>
          <a:bodyPr/>
          <a:lstStyle/>
          <a:p>
            <a:pPr>
              <a:defRPr/>
            </a:pPr>
            <a:fld id="{ECB452CC-48C9-4997-9257-C682E2A70ECE}" type="slidenum">
              <a:rPr lang="en-GB" altLang="en-US" smtClean="0"/>
              <a:pPr>
                <a:defRPr/>
              </a:pPr>
              <a:t>5</a:t>
            </a:fld>
            <a:endParaRPr lang="en-GB" altLang="en-US"/>
          </a:p>
        </p:txBody>
      </p:sp>
    </p:spTree>
    <p:extLst>
      <p:ext uri="{BB962C8B-B14F-4D97-AF65-F5344CB8AC3E}">
        <p14:creationId xmlns:p14="http://schemas.microsoft.com/office/powerpoint/2010/main" val="327950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sz="quarter" idx="5"/>
          </p:nvPr>
        </p:nvSpPr>
        <p:spPr/>
        <p:txBody>
          <a:bodyPr/>
          <a:lstStyle/>
          <a:p>
            <a:pPr>
              <a:defRPr/>
            </a:pPr>
            <a:fld id="{ECB452CC-48C9-4997-9257-C682E2A70ECE}" type="slidenum">
              <a:rPr lang="en-GB" altLang="en-US" smtClean="0"/>
              <a:pPr>
                <a:defRPr/>
              </a:pPr>
              <a:t>6</a:t>
            </a:fld>
            <a:endParaRPr lang="en-GB" altLang="en-US"/>
          </a:p>
        </p:txBody>
      </p:sp>
    </p:spTree>
    <p:extLst>
      <p:ext uri="{BB962C8B-B14F-4D97-AF65-F5344CB8AC3E}">
        <p14:creationId xmlns:p14="http://schemas.microsoft.com/office/powerpoint/2010/main" val="4156118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26019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&lt;</a:t>
            </a:r>
            <a:r>
              <a:rPr lang="sv-SE" altLang="en-US" sz="1200" b="1" i="1" dirty="0">
                <a:latin typeface="Arial "/>
              </a:rPr>
              <a:t>meeting</a:t>
            </a:r>
            <a:r>
              <a:rPr lang="sv-SE" altLang="en-US" sz="1200" b="1" dirty="0">
                <a:latin typeface="Arial "/>
              </a:rPr>
              <a:t>&gt;	</a:t>
            </a:r>
          </a:p>
          <a:p>
            <a:pPr eaLnBrk="1" hangingPunct="1">
              <a:defRPr/>
            </a:pPr>
            <a:r>
              <a:rPr lang="sv-SE" altLang="en-US" sz="1200" b="1" dirty="0">
                <a:latin typeface="Arial "/>
              </a:rPr>
              <a:t>&lt;</a:t>
            </a:r>
            <a:r>
              <a:rPr lang="sv-SE" altLang="en-US" sz="1200" b="1" i="1" dirty="0">
                <a:latin typeface="Arial "/>
              </a:rPr>
              <a:t>location</a:t>
            </a:r>
            <a:r>
              <a:rPr lang="sv-SE" altLang="en-US" sz="1200" b="1" dirty="0">
                <a:latin typeface="Arial "/>
              </a:rPr>
              <a:t>&gt; – &lt;</a:t>
            </a:r>
            <a:r>
              <a:rPr lang="sv-SE" altLang="en-US" sz="1200" b="1" i="1" dirty="0">
                <a:latin typeface="Arial "/>
              </a:rPr>
              <a:t>month</a:t>
            </a:r>
            <a:r>
              <a:rPr lang="sv-SE" altLang="en-US" sz="1200" b="1" dirty="0">
                <a:latin typeface="Arial "/>
              </a:rPr>
              <a:t>&gt; 2022</a:t>
            </a: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&lt;</a:t>
            </a:r>
            <a:r>
              <a:rPr lang="sv-SE" altLang="en-US" sz="1200" b="1" i="1" dirty="0">
                <a:latin typeface="Arial "/>
              </a:rPr>
              <a:t>Document Ref.</a:t>
            </a:r>
            <a:r>
              <a:rPr lang="sv-SE" altLang="en-US" sz="1200" b="1" dirty="0">
                <a:latin typeface="Arial "/>
              </a:rPr>
              <a:t>&gt;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teams.microsoft.com/meet/43759278090326?p=h5Wrc5Q10vUL6F8Rm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teams.microsoft.com/meet/46001589211113?p=EHSb0rxIleqtT0wcgN" TargetMode="External"/><Relationship Id="rId4" Type="http://schemas.openxmlformats.org/officeDocument/2006/relationships/hyperlink" Target="https://teams.microsoft.com/meet/48637465912495?p=bc8aWXtYWGTERJM8w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2147888" y="1709738"/>
            <a:ext cx="7886700" cy="2852737"/>
          </a:xfrm>
        </p:spPr>
        <p:txBody>
          <a:bodyPr/>
          <a:lstStyle/>
          <a:p>
            <a:pPr eaLnBrk="1" hangingPunct="1"/>
            <a:r>
              <a:rPr lang="en-GB" altLang="en-US" dirty="0"/>
              <a:t>Resolving </a:t>
            </a:r>
            <a:r>
              <a:rPr lang="en-GB" altLang="en-US" dirty="0" err="1"/>
              <a:t>ENs</a:t>
            </a:r>
            <a:r>
              <a:rPr lang="en-GB" altLang="en-US" dirty="0"/>
              <a:t> for</a:t>
            </a:r>
            <a:br>
              <a:rPr lang="en-GB" altLang="en-US" dirty="0"/>
            </a:br>
            <a:r>
              <a:rPr lang="en-GB" altLang="en-US" dirty="0"/>
              <a:t>Subscriber Permission</a:t>
            </a:r>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47888" y="4589463"/>
            <a:ext cx="7886700" cy="1500187"/>
          </a:xfrm>
        </p:spPr>
        <p:txBody>
          <a:bodyPr/>
          <a:lstStyle/>
          <a:p>
            <a:pPr marL="0" indent="0" eaLnBrk="1" hangingPunct="1">
              <a:buFontTx/>
              <a:buNone/>
            </a:pPr>
            <a:r>
              <a:rPr lang="en-GB" altLang="en-US" dirty="0"/>
              <a:t>Erik Guttman</a:t>
            </a:r>
          </a:p>
          <a:p>
            <a:pPr marL="0" indent="0" eaLnBrk="1" hangingPunct="1">
              <a:buFontTx/>
              <a:buNone/>
            </a:pPr>
            <a:r>
              <a:rPr lang="en-GB" altLang="en-US" dirty="0"/>
              <a:t>Delegate to </a:t>
            </a:r>
            <a:r>
              <a:rPr lang="en-GB" altLang="en-US" dirty="0" err="1"/>
              <a:t>SA1</a:t>
            </a:r>
            <a:r>
              <a:rPr lang="en-GB" altLang="en-US" dirty="0"/>
              <a:t>, Samsung</a:t>
            </a:r>
          </a:p>
          <a:p>
            <a:pPr marL="0" indent="0" eaLnBrk="1" hangingPunct="1">
              <a:buFontTx/>
              <a:buNone/>
            </a:pPr>
            <a:endParaRPr lang="en-GB" altLang="en-US"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dirty="0"/>
              <a:t>Status</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a:xfrm>
            <a:off x="820152" y="1825625"/>
            <a:ext cx="10515600" cy="4351338"/>
          </a:xfrm>
        </p:spPr>
        <p:txBody>
          <a:bodyPr/>
          <a:lstStyle/>
          <a:p>
            <a:r>
              <a:rPr lang="en-US" altLang="en-US" sz="2000" dirty="0"/>
              <a:t>Facts</a:t>
            </a:r>
          </a:p>
          <a:p>
            <a:pPr lvl="1"/>
            <a:r>
              <a:rPr lang="en-US" altLang="en-US" sz="1600" dirty="0"/>
              <a:t>It was agreed at </a:t>
            </a:r>
            <a:r>
              <a:rPr lang="en-US" altLang="en-US" sz="1600" dirty="0" err="1"/>
              <a:t>SA1</a:t>
            </a:r>
            <a:r>
              <a:rPr lang="en-US" altLang="en-US" sz="1600" dirty="0"/>
              <a:t> 112 to replace the condition ‘subject to user consent’ with ‘subject to subscriber permission and regulatory requirements’.</a:t>
            </a:r>
          </a:p>
          <a:p>
            <a:pPr lvl="2"/>
            <a:r>
              <a:rPr lang="en-US" altLang="en-US" sz="1400" dirty="0"/>
              <a:t>Some additional changes were agreed to text at </a:t>
            </a:r>
            <a:r>
              <a:rPr lang="en-US" altLang="en-US" sz="1400" dirty="0" err="1"/>
              <a:t>SA1</a:t>
            </a:r>
            <a:r>
              <a:rPr lang="en-US" altLang="en-US" sz="1400" dirty="0"/>
              <a:t> </a:t>
            </a:r>
            <a:r>
              <a:rPr lang="en-US" altLang="en-US" sz="1400" dirty="0" err="1"/>
              <a:t>112ah</a:t>
            </a:r>
            <a:r>
              <a:rPr lang="en-US" altLang="en-US" sz="1400" dirty="0"/>
              <a:t> so that the substitution works. [</a:t>
            </a:r>
            <a:r>
              <a:rPr lang="en-US" altLang="en-US" sz="1400" dirty="0" err="1"/>
              <a:t>S1-2600XX</a:t>
            </a:r>
            <a:r>
              <a:rPr lang="en-US" altLang="en-US" sz="1400" dirty="0"/>
              <a:t>]</a:t>
            </a:r>
          </a:p>
          <a:p>
            <a:pPr lvl="1"/>
            <a:r>
              <a:rPr lang="en-US" altLang="en-US" sz="1800" dirty="0"/>
              <a:t>There is an Editor’s Note in 22.870 clause 14, Consolidated Requirements</a:t>
            </a:r>
          </a:p>
          <a:p>
            <a:pPr marL="457200" lvl="1" indent="0">
              <a:spcBef>
                <a:spcPts val="1200"/>
              </a:spcBef>
              <a:spcAft>
                <a:spcPts val="900"/>
              </a:spcAft>
              <a:buNone/>
            </a:pPr>
            <a:r>
              <a:rPr lang="en-US" sz="1100" b="1" dirty="0">
                <a:effectLst/>
                <a:latin typeface="Arial" panose="020B0604020202020204" pitchFamily="34" charset="0"/>
                <a:ea typeface="Times New Roman" panose="02020603050405020304" pitchFamily="18" charset="0"/>
              </a:rPr>
              <a:t>14       Consolidated potential functional and performance requirements</a:t>
            </a:r>
            <a:endParaRPr lang="de-DE" sz="1100" b="1" dirty="0">
              <a:effectLst/>
              <a:latin typeface="Arial" panose="020B0604020202020204" pitchFamily="34" charset="0"/>
              <a:ea typeface="Malgun Gothic" panose="020B0503020000020004" pitchFamily="34" charset="-127"/>
            </a:endParaRPr>
          </a:p>
          <a:p>
            <a:pPr marL="637540" lvl="1" indent="0">
              <a:spcBef>
                <a:spcPts val="0"/>
              </a:spcBef>
              <a:spcAft>
                <a:spcPts val="900"/>
              </a:spcAft>
              <a:buNone/>
            </a:pPr>
            <a:r>
              <a:rPr lang="en-US" sz="1100" dirty="0">
                <a:solidFill>
                  <a:srgbClr val="FF0000"/>
                </a:solidFill>
                <a:effectLst/>
                <a:highlight>
                  <a:srgbClr val="FFFF00"/>
                </a:highlight>
                <a:latin typeface="Times New Roman" panose="02020603050405020304" pitchFamily="18" charset="0"/>
                <a:ea typeface="Times New Roman" panose="02020603050405020304" pitchFamily="18" charset="0"/>
              </a:rPr>
              <a:t>Editor’s Note: The relation between subscriber permission and previously used terminology is FFS.</a:t>
            </a:r>
            <a:endParaRPr lang="de-DE" sz="1100" dirty="0">
              <a:solidFill>
                <a:srgbClr val="FF0000"/>
              </a:solidFill>
              <a:effectLst/>
              <a:highlight>
                <a:srgbClr val="FFFF00"/>
              </a:highlight>
              <a:latin typeface="Times New Roman" panose="02020603050405020304" pitchFamily="18" charset="0"/>
              <a:ea typeface="Times New Roman" panose="02020603050405020304" pitchFamily="18" charset="0"/>
            </a:endParaRPr>
          </a:p>
          <a:p>
            <a:pPr marL="637540" lvl="1" indent="0">
              <a:spcBef>
                <a:spcPts val="0"/>
              </a:spcBef>
              <a:spcAft>
                <a:spcPts val="900"/>
              </a:spcAft>
              <a:buNone/>
            </a:pPr>
            <a:r>
              <a:rPr lang="en-US" sz="1100" dirty="0">
                <a:solidFill>
                  <a:srgbClr val="FF0000"/>
                </a:solidFill>
                <a:effectLst/>
                <a:latin typeface="Times New Roman" panose="02020603050405020304" pitchFamily="18" charset="0"/>
                <a:ea typeface="Times New Roman" panose="02020603050405020304" pitchFamily="18" charset="0"/>
              </a:rPr>
              <a:t>Editor’s Note: The allocation/consolidation of computing </a:t>
            </a:r>
            <a:r>
              <a:rPr lang="en-US" sz="1100" dirty="0" err="1">
                <a:solidFill>
                  <a:srgbClr val="FF0000"/>
                </a:solidFill>
                <a:effectLst/>
                <a:latin typeface="Times New Roman" panose="02020603050405020304" pitchFamily="18" charset="0"/>
                <a:ea typeface="Times New Roman" panose="02020603050405020304" pitchFamily="18" charset="0"/>
              </a:rPr>
              <a:t>CPRs</a:t>
            </a:r>
            <a:r>
              <a:rPr lang="en-US" sz="1100" dirty="0">
                <a:solidFill>
                  <a:srgbClr val="FF0000"/>
                </a:solidFill>
                <a:effectLst/>
                <a:latin typeface="Times New Roman" panose="02020603050405020304" pitchFamily="18" charset="0"/>
                <a:ea typeface="Times New Roman" panose="02020603050405020304" pitchFamily="18" charset="0"/>
              </a:rPr>
              <a:t> is FFS.</a:t>
            </a:r>
            <a:endParaRPr lang="en-US" altLang="en-US" sz="1800" dirty="0"/>
          </a:p>
          <a:p>
            <a:pPr lvl="1"/>
            <a:r>
              <a:rPr lang="en-US" altLang="en-US" sz="1800" dirty="0" err="1"/>
              <a:t>SA1</a:t>
            </a:r>
            <a:r>
              <a:rPr lang="en-US" altLang="en-US" sz="1800" dirty="0"/>
              <a:t> will to conclude </a:t>
            </a:r>
            <a:r>
              <a:rPr lang="en-US" altLang="en-US" sz="1800" dirty="0" err="1"/>
              <a:t>FS_6G</a:t>
            </a:r>
            <a:r>
              <a:rPr lang="en-US" altLang="en-US" sz="1800" dirty="0"/>
              <a:t>-REQ at </a:t>
            </a:r>
            <a:r>
              <a:rPr lang="en-US" altLang="en-US" sz="1800" dirty="0" err="1"/>
              <a:t>SA1</a:t>
            </a:r>
            <a:r>
              <a:rPr lang="en-US" altLang="en-US" sz="1800" dirty="0"/>
              <a:t> 113 (Feb 9-13, 2026) to remain on schedule.</a:t>
            </a:r>
          </a:p>
          <a:p>
            <a:r>
              <a:rPr lang="en-US" altLang="en-US" sz="2200" dirty="0"/>
              <a:t>At </a:t>
            </a:r>
            <a:r>
              <a:rPr lang="en-US" altLang="en-US" sz="2200" dirty="0" err="1"/>
              <a:t>SA1</a:t>
            </a:r>
            <a:r>
              <a:rPr lang="en-US" altLang="en-US" sz="2200" dirty="0"/>
              <a:t> </a:t>
            </a:r>
            <a:r>
              <a:rPr lang="en-US" altLang="en-US" sz="2200" dirty="0" err="1"/>
              <a:t>112e</a:t>
            </a:r>
            <a:r>
              <a:rPr lang="en-US" altLang="en-US" sz="2200" dirty="0"/>
              <a:t>-ah</a:t>
            </a:r>
          </a:p>
          <a:p>
            <a:pPr lvl="1"/>
            <a:r>
              <a:rPr lang="en-US" altLang="en-US" sz="1800" dirty="0"/>
              <a:t>It  was agreed to add an additional </a:t>
            </a:r>
            <a:r>
              <a:rPr lang="en-US" altLang="en-US" sz="1800" dirty="0" err="1"/>
              <a:t>EN</a:t>
            </a:r>
            <a:endParaRPr lang="en-US" altLang="en-US" sz="1800" dirty="0"/>
          </a:p>
          <a:p>
            <a:pPr marL="457200" lvl="1" indent="0">
              <a:buNone/>
            </a:pPr>
            <a:r>
              <a:rPr lang="en-US" sz="1200" dirty="0">
                <a:solidFill>
                  <a:srgbClr val="7030A0"/>
                </a:solidFill>
                <a:latin typeface="Times New Roman" panose="02020603050405020304" pitchFamily="18" charset="0"/>
                <a:ea typeface="Times New Roman" panose="02020603050405020304" pitchFamily="18" charset="0"/>
              </a:rPr>
              <a:t>      </a:t>
            </a:r>
            <a:r>
              <a:rPr lang="en-US" sz="1200" u="sng" dirty="0">
                <a:solidFill>
                  <a:srgbClr val="7030A0"/>
                </a:solidFill>
                <a:effectLst/>
                <a:highlight>
                  <a:srgbClr val="FFFF00"/>
                </a:highlight>
                <a:latin typeface="Times New Roman" panose="02020603050405020304" pitchFamily="18" charset="0"/>
                <a:ea typeface="Times New Roman" panose="02020603050405020304" pitchFamily="18" charset="0"/>
              </a:rPr>
              <a:t>Editor's Note: The definition of the term subscriber permission is FFS.</a:t>
            </a:r>
            <a:endParaRPr lang="de-DE" sz="1800" dirty="0">
              <a:solidFill>
                <a:srgbClr val="FF0000"/>
              </a:solidFill>
              <a:effectLst/>
              <a:highlight>
                <a:srgbClr val="FFFF00"/>
              </a:highlight>
              <a:latin typeface="Times New Roman" panose="02020603050405020304" pitchFamily="18" charset="0"/>
              <a:ea typeface="Times New Roman" panose="02020603050405020304" pitchFamily="18" charset="0"/>
            </a:endParaRPr>
          </a:p>
          <a:p>
            <a:pPr lvl="1"/>
            <a:r>
              <a:rPr lang="en-US" altLang="en-US" sz="1800" dirty="0"/>
              <a:t>Different possible ways to define subscriber permission and additional clarifications were discussed but not agreed (in </a:t>
            </a:r>
            <a:r>
              <a:rPr lang="en-US" altLang="en-US" sz="1800" dirty="0" err="1"/>
              <a:t>S1</a:t>
            </a:r>
            <a:r>
              <a:rPr lang="en-US" altLang="en-US" sz="1800" dirty="0"/>
              <a:t>-260076)</a:t>
            </a:r>
          </a:p>
          <a:p>
            <a:endParaRPr lang="en-US" altLang="en-US" sz="2200" dirty="0"/>
          </a:p>
          <a:p>
            <a:pPr marL="457200" lvl="1" indent="0">
              <a:buNone/>
            </a:pPr>
            <a:endParaRPr lang="en-US" altLang="en-US" sz="1800" dirty="0"/>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Problem statement</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sz="2000" dirty="0"/>
              <a:t>There is no definition for ‘subscriber permission’.</a:t>
            </a:r>
          </a:p>
          <a:p>
            <a:pPr lvl="1"/>
            <a:r>
              <a:rPr lang="en-US" altLang="en-US" sz="1600" dirty="0"/>
              <a:t>There is a helpful definition in TR 21.905 “” that we can leverage to define this term.</a:t>
            </a:r>
          </a:p>
          <a:p>
            <a:r>
              <a:rPr lang="en-US" altLang="en-US" sz="2000" dirty="0" err="1"/>
              <a:t>S1</a:t>
            </a:r>
            <a:r>
              <a:rPr lang="en-US" altLang="en-US" sz="2000" dirty="0"/>
              <a:t>-260076 expressed concern that we must not leave open whether</a:t>
            </a:r>
          </a:p>
          <a:p>
            <a:pPr lvl="1"/>
            <a:r>
              <a:rPr lang="en-US" altLang="en-US" sz="1800" dirty="0"/>
              <a:t>Subscriber permission can change over time [It can!]</a:t>
            </a:r>
          </a:p>
          <a:p>
            <a:pPr lvl="1"/>
            <a:r>
              <a:rPr lang="en-US" altLang="en-US" sz="1800" dirty="0"/>
              <a:t>Subscriber permission is only on/off [It can also express conditions for service use.]</a:t>
            </a:r>
          </a:p>
          <a:p>
            <a:pPr lvl="1"/>
            <a:r>
              <a:rPr lang="en-US" altLang="en-US" sz="1800" dirty="0"/>
              <a:t>Subscriber permission applies only to services [It also applies to system capabilities that impact the terminal, where </a:t>
            </a:r>
            <a:r>
              <a:rPr lang="en-US" altLang="en-US" sz="1800" dirty="0" err="1"/>
              <a:t>capabilies</a:t>
            </a:r>
            <a:r>
              <a:rPr lang="en-US" altLang="en-US" sz="1800" dirty="0"/>
              <a:t> are ‘</a:t>
            </a:r>
            <a:r>
              <a:rPr lang="en-US" altLang="en-US" sz="1800" dirty="0">
                <a:solidFill>
                  <a:srgbClr val="FF0000"/>
                </a:solidFill>
              </a:rPr>
              <a:t>discretionary</a:t>
            </a:r>
            <a:r>
              <a:rPr lang="en-US" altLang="en-US" sz="1800" dirty="0"/>
              <a:t>’. (no agreement on </a:t>
            </a:r>
            <a:r>
              <a:rPr lang="en-US" altLang="en-US" sz="1800" dirty="0">
                <a:solidFill>
                  <a:srgbClr val="FF0000"/>
                </a:solidFill>
              </a:rPr>
              <a:t>this term or concept</a:t>
            </a:r>
            <a:r>
              <a:rPr lang="en-US" altLang="en-US" sz="1800" dirty="0"/>
              <a:t> yet.)] </a:t>
            </a:r>
          </a:p>
          <a:p>
            <a:r>
              <a:rPr lang="en-US" altLang="en-US" sz="2000" dirty="0"/>
              <a:t>We need to ensure that the </a:t>
            </a:r>
            <a:r>
              <a:rPr lang="en-US" altLang="en-US" sz="2000" dirty="0" err="1"/>
              <a:t>5G</a:t>
            </a:r>
            <a:r>
              <a:rPr lang="en-US" altLang="en-US" sz="2000" dirty="0"/>
              <a:t> meaning of ‘subject to user consent’ is not lost.</a:t>
            </a:r>
          </a:p>
          <a:p>
            <a:pPr lvl="1"/>
            <a:r>
              <a:rPr lang="en-US" altLang="en-US" sz="1800" dirty="0"/>
              <a:t>Services and  exposure of data that the user wants (or doesn’t want.)</a:t>
            </a:r>
          </a:p>
          <a:p>
            <a:pPr lvl="1"/>
            <a:r>
              <a:rPr lang="en-US" altLang="en-US" sz="1800" dirty="0"/>
              <a:t>Services and exposure of data complies with regulation that requires the user to consent. This relates to ‘data privacy.’</a:t>
            </a:r>
          </a:p>
          <a:p>
            <a:r>
              <a:rPr lang="en-US" altLang="en-US" sz="2200" dirty="0"/>
              <a:t>If we can agree to a definition of subscriber permission and add description to satisfy the points above, this will satisfy the Editor’s Notes in 22.870 clause 14.</a:t>
            </a:r>
          </a:p>
          <a:p>
            <a:pPr lvl="1"/>
            <a:r>
              <a:rPr lang="en-US" altLang="en-US" sz="1800" dirty="0">
                <a:highlight>
                  <a:srgbClr val="FFFF00"/>
                </a:highlight>
              </a:rPr>
              <a:t>Time is short. The best possible wording is not sought. Clear, concise &amp; acceptable text is our goal!</a:t>
            </a:r>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GB" altLang="en-US" dirty="0"/>
              <a:t>Basis for further work (1/2)</a:t>
            </a:r>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p:txBody>
          <a:bodyPr/>
          <a:lstStyle/>
          <a:p>
            <a:r>
              <a:rPr lang="en-US" altLang="en-US" sz="2400" dirty="0"/>
              <a:t>At </a:t>
            </a:r>
            <a:r>
              <a:rPr lang="en-US" altLang="en-US" sz="2400" dirty="0" err="1"/>
              <a:t>SA1</a:t>
            </a:r>
            <a:r>
              <a:rPr lang="en-US" altLang="en-US" sz="2400" dirty="0"/>
              <a:t> 112, we agreed to focus on subscribers not users, subscriber preference instead of user consent.</a:t>
            </a:r>
          </a:p>
          <a:p>
            <a:pPr lvl="1"/>
            <a:r>
              <a:rPr lang="en-US" altLang="en-US" sz="2000" dirty="0"/>
              <a:t>TS 33.501 </a:t>
            </a:r>
            <a:r>
              <a:rPr lang="en-US" altLang="en-US" sz="2000" dirty="0" err="1"/>
              <a:t>V.1.2</a:t>
            </a:r>
            <a:r>
              <a:rPr lang="en-US" altLang="en-US" sz="2000" dirty="0"/>
              <a:t> Relationship between end-users and subscriber states:</a:t>
            </a:r>
          </a:p>
          <a:p>
            <a:pPr marL="457200" lvl="1" indent="0">
              <a:spcBef>
                <a:spcPts val="0"/>
              </a:spcBef>
              <a:spcAft>
                <a:spcPts val="0"/>
              </a:spcAft>
              <a:buNone/>
            </a:pPr>
            <a:r>
              <a:rPr lang="en-US" sz="1200" dirty="0">
                <a:solidFill>
                  <a:srgbClr val="000000"/>
                </a:solidFill>
                <a:effectLst/>
                <a:latin typeface="Times New Roman" panose="02020603050405020304" pitchFamily="18" charset="0"/>
                <a:ea typeface="Malgun Gothic" panose="020B0503020000020004" pitchFamily="34" charset="-127"/>
                <a:cs typeface="Calibri" panose="020F0502020204030204" pitchFamily="34" charset="0"/>
              </a:rPr>
              <a:t>It is assumed that the user consent is obtained from the end-users. The end-user(s) is the subscriber itself or authorize the subscriber to provide consent on behalf of the end-users. Alternatively, the end-users are authorized by the subscriber to provide the consent. That means user consent is always tied to the subscription information. How authorization is provided between the subscriber and the end-users is out-of-scope of this specification.</a:t>
            </a:r>
            <a:endParaRPr lang="de-DE" sz="1200" dirty="0">
              <a:effectLst/>
              <a:latin typeface="Aptos"/>
              <a:ea typeface="Malgun Gothic" panose="020B0503020000020004" pitchFamily="34" charset="-127"/>
              <a:cs typeface="Calibri" panose="020F0502020204030204" pitchFamily="34" charset="0"/>
            </a:endParaRPr>
          </a:p>
          <a:p>
            <a:pPr marL="457200" lvl="1" indent="0">
              <a:spcBef>
                <a:spcPts val="0"/>
              </a:spcBef>
              <a:spcAft>
                <a:spcPts val="0"/>
              </a:spcAft>
              <a:buNone/>
            </a:pPr>
            <a:r>
              <a:rPr lang="en-IN" sz="1200" dirty="0">
                <a:solidFill>
                  <a:srgbClr val="000000"/>
                </a:solidFill>
                <a:effectLst/>
                <a:latin typeface="Times New Roman" panose="02020603050405020304" pitchFamily="18" charset="0"/>
                <a:ea typeface="Malgun Gothic" panose="020B0503020000020004" pitchFamily="34" charset="-127"/>
                <a:cs typeface="Calibri" panose="020F0502020204030204" pitchFamily="34" charset="0"/>
              </a:rPr>
              <a:t>NOTE: The term end-user is defined in TR 21.905 [1].</a:t>
            </a:r>
            <a:endParaRPr lang="en-US" altLang="en-US" sz="4400" dirty="0"/>
          </a:p>
          <a:p>
            <a:pPr lvl="1"/>
            <a:r>
              <a:rPr lang="en-US" altLang="en-US" sz="2000" dirty="0"/>
              <a:t>Assertion: </a:t>
            </a:r>
            <a:r>
              <a:rPr lang="en-US" altLang="en-US" sz="2000" b="1" dirty="0"/>
              <a:t>We stop discussing users and lists of users</a:t>
            </a:r>
            <a:r>
              <a:rPr lang="en-US" altLang="en-US" sz="2000" dirty="0"/>
              <a:t>, since from the stage 1 perspective, a user’s preference has to be associated with a subscription, and it is the subscription conditions that will be used to determine service delivery by the network operator.</a:t>
            </a:r>
          </a:p>
          <a:p>
            <a:r>
              <a:rPr lang="en-US" altLang="en-US" sz="2400" dirty="0"/>
              <a:t>At </a:t>
            </a:r>
            <a:r>
              <a:rPr lang="en-US" altLang="en-US" sz="2400" dirty="0" err="1"/>
              <a:t>SA1</a:t>
            </a:r>
            <a:r>
              <a:rPr lang="en-US" altLang="en-US" sz="2400" dirty="0"/>
              <a:t> </a:t>
            </a:r>
            <a:r>
              <a:rPr lang="en-US" altLang="en-US" sz="2400" dirty="0" err="1"/>
              <a:t>112e</a:t>
            </a:r>
            <a:r>
              <a:rPr lang="en-US" altLang="en-US" sz="2400" dirty="0"/>
              <a:t> a definition of subscriber permission was discussed. </a:t>
            </a:r>
          </a:p>
          <a:p>
            <a:pPr lvl="1"/>
            <a:r>
              <a:rPr lang="en-US" altLang="en-US" sz="2000" dirty="0"/>
              <a:t>There is more work to do, but let’s use this as the basis for the discussion:</a:t>
            </a:r>
            <a:br>
              <a:rPr lang="en-US" altLang="en-US" sz="2000" dirty="0"/>
            </a:br>
            <a:br>
              <a:rPr lang="en-US" altLang="en-US" sz="2000" dirty="0"/>
            </a:br>
            <a:r>
              <a:rPr lang="en-US" altLang="en-US" sz="2000" b="1" dirty="0"/>
              <a:t>subscriber permission: </a:t>
            </a:r>
            <a:r>
              <a:rPr lang="en-US" altLang="en-US" sz="2000" dirty="0"/>
              <a:t>Authorization associated with a subscription governing the behavior of services and system capabilities, and the handling of associated data. </a:t>
            </a:r>
          </a:p>
        </p:txBody>
      </p:sp>
      <p:sp>
        <p:nvSpPr>
          <p:cNvPr id="2" name="Rectangle 1">
            <a:extLst>
              <a:ext uri="{FF2B5EF4-FFF2-40B4-BE49-F238E27FC236}">
                <a16:creationId xmlns:a16="http://schemas.microsoft.com/office/drawing/2014/main" id="{AF1F8D4C-84B5-4828-A33D-69D9B512A589}"/>
              </a:ext>
            </a:extLst>
          </p:cNvPr>
          <p:cNvSpPr/>
          <p:nvPr/>
        </p:nvSpPr>
        <p:spPr>
          <a:xfrm>
            <a:off x="1453019" y="5386192"/>
            <a:ext cx="9789091" cy="701457"/>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GB" altLang="en-US" dirty="0"/>
              <a:t>Basis for further work (2/2)</a:t>
            </a:r>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p:txBody>
          <a:bodyPr/>
          <a:lstStyle/>
          <a:p>
            <a:r>
              <a:rPr lang="en-US" altLang="en-US" sz="2400" dirty="0"/>
              <a:t>At </a:t>
            </a:r>
            <a:r>
              <a:rPr lang="en-US" altLang="en-US" sz="2400" dirty="0" err="1"/>
              <a:t>SA1</a:t>
            </a:r>
            <a:r>
              <a:rPr lang="en-US" altLang="en-US" sz="2400" dirty="0"/>
              <a:t> </a:t>
            </a:r>
            <a:r>
              <a:rPr lang="en-US" altLang="en-US" sz="2400" dirty="0" err="1"/>
              <a:t>112e</a:t>
            </a:r>
            <a:r>
              <a:rPr lang="en-US" altLang="en-US" sz="2400" dirty="0"/>
              <a:t> a new clause under 22.870 clause 13 Other Considerations was discussed. </a:t>
            </a:r>
          </a:p>
          <a:p>
            <a:pPr lvl="1"/>
            <a:r>
              <a:rPr lang="en-US" altLang="en-US" sz="2000" dirty="0"/>
              <a:t>There is more work to do, but let’s use this as the basis for the discussion:</a:t>
            </a:r>
          </a:p>
          <a:p>
            <a:pPr marL="0" marR="0" indent="0">
              <a:spcBef>
                <a:spcPts val="900"/>
              </a:spcBef>
              <a:spcAft>
                <a:spcPts val="900"/>
              </a:spcAft>
              <a:buNone/>
            </a:pPr>
            <a:r>
              <a:rPr lang="en-US" sz="1800" b="1" dirty="0">
                <a:effectLst/>
                <a:latin typeface="Arial" panose="020B0604020202020204" pitchFamily="34" charset="0"/>
                <a:cs typeface="Times New Roman" panose="02020603050405020304" pitchFamily="18" charset="0"/>
              </a:rPr>
              <a:t>13.2	Subscriber Permissions Considerations</a:t>
            </a:r>
            <a:endParaRPr lang="de-DE" sz="1800" b="1" dirty="0">
              <a:effectLst/>
              <a:latin typeface="Arial" panose="020B0604020202020204" pitchFamily="34" charset="0"/>
              <a:cs typeface="Times New Roman" panose="02020603050405020304" pitchFamily="18" charset="0"/>
            </a:endParaRPr>
          </a:p>
          <a:p>
            <a:pPr marL="0" marR="0" indent="0">
              <a:spcBef>
                <a:spcPts val="0"/>
              </a:spcBef>
              <a:spcAft>
                <a:spcPts val="900"/>
              </a:spcAft>
              <a:buNone/>
            </a:pPr>
            <a:r>
              <a:rPr lang="en-GB" sz="1400" dirty="0">
                <a:effectLst/>
                <a:latin typeface="Times New Roman" panose="02020603050405020304" pitchFamily="18" charset="0"/>
                <a:ea typeface="Times New Roman" panose="02020603050405020304" pitchFamily="18" charset="0"/>
              </a:rPr>
              <a:t>In the present document, subscriber permissions are a condition to several potential service requirements.</a:t>
            </a:r>
            <a:endParaRPr lang="de-DE" sz="1400" dirty="0">
              <a:effectLst/>
              <a:latin typeface="Times New Roman" panose="02020603050405020304" pitchFamily="18" charset="0"/>
              <a:ea typeface="Times New Roman" panose="02020603050405020304" pitchFamily="18" charset="0"/>
            </a:endParaRPr>
          </a:p>
          <a:p>
            <a:pPr marL="0" marR="0" indent="0">
              <a:spcBef>
                <a:spcPts val="0"/>
              </a:spcBef>
              <a:spcAft>
                <a:spcPts val="900"/>
              </a:spcAft>
              <a:buNone/>
            </a:pPr>
            <a:r>
              <a:rPr lang="en-GB" sz="1400" dirty="0">
                <a:effectLst/>
                <a:latin typeface="Times New Roman" panose="02020603050405020304" pitchFamily="18" charset="0"/>
                <a:ea typeface="Times New Roman" panose="02020603050405020304" pitchFamily="18" charset="0"/>
              </a:rPr>
              <a:t>Subscriber permissions can change over time and can depend on service-specific preferences or contextual conditions. Subscriber permissions are not limited to binary granted or not granted states, e.g., they can provide conditions on when or where a service can be provided. </a:t>
            </a:r>
            <a:r>
              <a:rPr lang="en-US" sz="1400" dirty="0">
                <a:effectLst/>
                <a:latin typeface="Times New Roman" panose="02020603050405020304" pitchFamily="18" charset="0"/>
                <a:ea typeface="Times New Roman" panose="02020603050405020304" pitchFamily="18" charset="0"/>
              </a:rPr>
              <a:t>Subscriber permissions have an identified applicability scope and purpose e.g. relative to the pertinent subscribed services and data.</a:t>
            </a:r>
            <a:endParaRPr lang="de-DE" sz="1400" dirty="0">
              <a:effectLst/>
              <a:latin typeface="Times New Roman" panose="02020603050405020304" pitchFamily="18" charset="0"/>
              <a:ea typeface="Times New Roman" panose="02020603050405020304" pitchFamily="18" charset="0"/>
            </a:endParaRPr>
          </a:p>
          <a:p>
            <a:pPr marL="0" marR="0" indent="0">
              <a:spcBef>
                <a:spcPts val="0"/>
              </a:spcBef>
              <a:spcAft>
                <a:spcPts val="900"/>
              </a:spcAft>
              <a:buNone/>
            </a:pPr>
            <a:r>
              <a:rPr lang="en-GB" sz="1400" dirty="0">
                <a:effectLst/>
                <a:latin typeface="Times New Roman" panose="02020603050405020304" pitchFamily="18" charset="0"/>
                <a:ea typeface="Times New Roman" panose="02020603050405020304" pitchFamily="18" charset="0"/>
              </a:rPr>
              <a:t>Subscriber permissions can apply to the use, processing, or exposure of data </a:t>
            </a:r>
            <a:r>
              <a:rPr lang="en-US" sz="1400" dirty="0">
                <a:effectLst/>
                <a:latin typeface="Times New Roman" panose="02020603050405020304" pitchFamily="18" charset="0"/>
                <a:ea typeface="Times New Roman" panose="02020603050405020304" pitchFamily="18" charset="0"/>
              </a:rPr>
              <a:t>within the identified applicability scope and purpose,  associated with the subscribed services</a:t>
            </a:r>
            <a:r>
              <a:rPr lang="en-GB" sz="1400" dirty="0">
                <a:effectLst/>
                <a:latin typeface="Times New Roman" panose="02020603050405020304" pitchFamily="18" charset="0"/>
                <a:ea typeface="Times New Roman" panose="02020603050405020304" pitchFamily="18" charset="0"/>
              </a:rPr>
              <a:t>. The subscriber determines which entities (e.g. third parties or users), are authorized to access to the data.</a:t>
            </a:r>
            <a:endParaRPr lang="de-DE" sz="1400" dirty="0">
              <a:effectLst/>
              <a:latin typeface="Times New Roman" panose="02020603050405020304" pitchFamily="18" charset="0"/>
              <a:ea typeface="Times New Roman" panose="02020603050405020304" pitchFamily="18" charset="0"/>
            </a:endParaRPr>
          </a:p>
          <a:p>
            <a:pPr marL="0" marR="0" indent="0">
              <a:spcBef>
                <a:spcPts val="0"/>
              </a:spcBef>
              <a:spcAft>
                <a:spcPts val="900"/>
              </a:spcAft>
              <a:buNone/>
            </a:pPr>
            <a:r>
              <a:rPr lang="en-GB" sz="1400" dirty="0">
                <a:effectLst/>
                <a:latin typeface="Times New Roman" panose="02020603050405020304" pitchFamily="18" charset="0"/>
                <a:ea typeface="Times New Roman" panose="02020603050405020304" pitchFamily="18" charset="0"/>
              </a:rPr>
              <a:t>Subscriber permissions can apply to discretionary services and system functionality which require terminal equipment resources (e.g., battery, computational resources), e.g. where the services or system functionality does not bring direct benefit to the subscriber.</a:t>
            </a:r>
          </a:p>
          <a:p>
            <a:pPr marL="0" marR="0" indent="0">
              <a:spcBef>
                <a:spcPts val="0"/>
              </a:spcBef>
              <a:spcAft>
                <a:spcPts val="900"/>
              </a:spcAft>
              <a:buNone/>
            </a:pPr>
            <a:r>
              <a:rPr lang="en-GB" sz="1400" dirty="0">
                <a:effectLst/>
                <a:latin typeface="Times New Roman" panose="02020603050405020304" pitchFamily="18" charset="0"/>
                <a:ea typeface="Times New Roman" panose="02020603050405020304" pitchFamily="18" charset="0"/>
              </a:rPr>
              <a:t>Some regulatory requirements restrict services and use of data to cases where consent has been granted. Subscriber permission can be used to capture this consent.</a:t>
            </a:r>
            <a:endParaRPr lang="de-DE" sz="1400" dirty="0">
              <a:effectLst/>
              <a:latin typeface="Times New Roman" panose="02020603050405020304" pitchFamily="18" charset="0"/>
              <a:ea typeface="Times New Roman" panose="02020603050405020304" pitchFamily="18" charset="0"/>
            </a:endParaRPr>
          </a:p>
          <a:p>
            <a:pPr marL="457200" lvl="1" indent="0">
              <a:buNone/>
            </a:pPr>
            <a:br>
              <a:rPr lang="en-US" altLang="en-US" sz="2000" dirty="0"/>
            </a:br>
            <a:br>
              <a:rPr lang="en-US" altLang="en-US" sz="2000" dirty="0"/>
            </a:br>
            <a:endParaRPr lang="en-US" altLang="en-US" sz="2000" dirty="0"/>
          </a:p>
        </p:txBody>
      </p:sp>
      <p:sp>
        <p:nvSpPr>
          <p:cNvPr id="2" name="Rectangle 1">
            <a:extLst>
              <a:ext uri="{FF2B5EF4-FFF2-40B4-BE49-F238E27FC236}">
                <a16:creationId xmlns:a16="http://schemas.microsoft.com/office/drawing/2014/main" id="{AF1F8D4C-84B5-4828-A33D-69D9B512A589}"/>
              </a:ext>
            </a:extLst>
          </p:cNvPr>
          <p:cNvSpPr/>
          <p:nvPr/>
        </p:nvSpPr>
        <p:spPr>
          <a:xfrm>
            <a:off x="838201" y="2868460"/>
            <a:ext cx="10284911" cy="3018773"/>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982031210"/>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Proposed Interim Drafting Meetings</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sz="2400" dirty="0"/>
              <a:t>#1 Tue 20.01.26	15-16:00	Listen to Network  Operators</a:t>
            </a:r>
          </a:p>
          <a:p>
            <a:pPr lvl="1"/>
            <a:r>
              <a:rPr lang="en-US" altLang="en-US" sz="2000" dirty="0"/>
              <a:t>All are invited. The goal of the meeting is to understand the network operator perspective.</a:t>
            </a:r>
          </a:p>
          <a:p>
            <a:pPr lvl="1"/>
            <a:r>
              <a:rPr lang="en-US" sz="1600" u="sng" dirty="0">
                <a:solidFill>
                  <a:srgbClr val="5B5FC7"/>
                </a:solidFill>
                <a:effectLst/>
                <a:latin typeface="Segoe UI" panose="020B0502040204020203" pitchFamily="34" charset="0"/>
                <a:ea typeface="Times New Roman" panose="02020603050405020304" pitchFamily="18" charset="0"/>
                <a:hlinkClick r:id="rId3" tooltip="Meeting join"/>
              </a:rPr>
              <a:t>https://</a:t>
            </a:r>
            <a:r>
              <a:rPr lang="en-US" sz="1600" u="sng" dirty="0" err="1">
                <a:solidFill>
                  <a:srgbClr val="5B5FC7"/>
                </a:solidFill>
                <a:effectLst/>
                <a:latin typeface="Segoe UI" panose="020B0502040204020203" pitchFamily="34" charset="0"/>
                <a:ea typeface="Times New Roman" panose="02020603050405020304" pitchFamily="18" charset="0"/>
                <a:hlinkClick r:id="rId3" tooltip="Meeting join"/>
              </a:rPr>
              <a:t>teams.microsoft.com</a:t>
            </a:r>
            <a:r>
              <a:rPr lang="en-US" sz="1600" u="sng" dirty="0">
                <a:solidFill>
                  <a:srgbClr val="5B5FC7"/>
                </a:solidFill>
                <a:effectLst/>
                <a:latin typeface="Segoe UI" panose="020B0502040204020203" pitchFamily="34" charset="0"/>
                <a:ea typeface="Times New Roman" panose="02020603050405020304" pitchFamily="18" charset="0"/>
                <a:hlinkClick r:id="rId3" tooltip="Meeting join"/>
              </a:rPr>
              <a:t>/meet/</a:t>
            </a:r>
            <a:r>
              <a:rPr lang="en-US" sz="1600" u="sng" dirty="0" err="1">
                <a:solidFill>
                  <a:srgbClr val="5B5FC7"/>
                </a:solidFill>
                <a:effectLst/>
                <a:latin typeface="Segoe UI" panose="020B0502040204020203" pitchFamily="34" charset="0"/>
                <a:ea typeface="Times New Roman" panose="02020603050405020304" pitchFamily="18" charset="0"/>
                <a:hlinkClick r:id="rId3" tooltip="Meeting join"/>
              </a:rPr>
              <a:t>43759278090326?p</a:t>
            </a:r>
            <a:r>
              <a:rPr lang="en-US" sz="1600" u="sng" dirty="0">
                <a:solidFill>
                  <a:srgbClr val="5B5FC7"/>
                </a:solidFill>
                <a:effectLst/>
                <a:latin typeface="Segoe UI" panose="020B0502040204020203" pitchFamily="34" charset="0"/>
                <a:ea typeface="Times New Roman" panose="02020603050405020304" pitchFamily="18" charset="0"/>
                <a:hlinkClick r:id="rId3" tooltip="Meeting join"/>
              </a:rPr>
              <a:t>=</a:t>
            </a:r>
            <a:r>
              <a:rPr lang="en-US" sz="1600" u="sng" dirty="0" err="1">
                <a:solidFill>
                  <a:srgbClr val="5B5FC7"/>
                </a:solidFill>
                <a:effectLst/>
                <a:latin typeface="Segoe UI" panose="020B0502040204020203" pitchFamily="34" charset="0"/>
                <a:ea typeface="Times New Roman" panose="02020603050405020304" pitchFamily="18" charset="0"/>
                <a:hlinkClick r:id="rId3" tooltip="Meeting join"/>
              </a:rPr>
              <a:t>h5Wrc5Q10vUL6F8RmT</a:t>
            </a:r>
            <a:endParaRPr lang="en-US" altLang="en-US" sz="2000" dirty="0"/>
          </a:p>
          <a:p>
            <a:r>
              <a:rPr lang="en-US" altLang="en-US" sz="2400" dirty="0"/>
              <a:t>#2 Thu 22.01.26	15-16:00	General Discussion</a:t>
            </a:r>
          </a:p>
          <a:p>
            <a:pPr lvl="1"/>
            <a:r>
              <a:rPr lang="en-US" altLang="en-US" sz="2000" dirty="0"/>
              <a:t>Develop a </a:t>
            </a:r>
            <a:r>
              <a:rPr lang="en-US" altLang="en-US" sz="2000" dirty="0" err="1"/>
              <a:t>pCR</a:t>
            </a:r>
            <a:r>
              <a:rPr lang="en-US" altLang="en-US" sz="2000" dirty="0"/>
              <a:t> to resolve the </a:t>
            </a:r>
            <a:r>
              <a:rPr lang="en-US" altLang="en-US" sz="2000" dirty="0" err="1"/>
              <a:t>ENs</a:t>
            </a:r>
            <a:r>
              <a:rPr lang="en-US" altLang="en-US" sz="2000" dirty="0"/>
              <a:t> that can be agreed by all.</a:t>
            </a:r>
          </a:p>
          <a:p>
            <a:pPr lvl="1"/>
            <a:r>
              <a:rPr lang="en-US" sz="1600" u="sng" dirty="0">
                <a:solidFill>
                  <a:srgbClr val="5B5FC7"/>
                </a:solidFill>
                <a:effectLst/>
                <a:latin typeface="Segoe UI" panose="020B0502040204020203" pitchFamily="34" charset="0"/>
                <a:ea typeface="Times New Roman" panose="02020603050405020304" pitchFamily="18" charset="0"/>
                <a:hlinkClick r:id="rId4" tooltip="Meeting join"/>
              </a:rPr>
              <a:t>https://</a:t>
            </a:r>
            <a:r>
              <a:rPr lang="en-US" sz="1600" u="sng" dirty="0" err="1">
                <a:solidFill>
                  <a:srgbClr val="5B5FC7"/>
                </a:solidFill>
                <a:effectLst/>
                <a:latin typeface="Segoe UI" panose="020B0502040204020203" pitchFamily="34" charset="0"/>
                <a:ea typeface="Times New Roman" panose="02020603050405020304" pitchFamily="18" charset="0"/>
                <a:hlinkClick r:id="rId4" tooltip="Meeting join"/>
              </a:rPr>
              <a:t>teams.microsoft.com</a:t>
            </a:r>
            <a:r>
              <a:rPr lang="en-US" sz="1600" u="sng" dirty="0">
                <a:solidFill>
                  <a:srgbClr val="5B5FC7"/>
                </a:solidFill>
                <a:effectLst/>
                <a:latin typeface="Segoe UI" panose="020B0502040204020203" pitchFamily="34" charset="0"/>
                <a:ea typeface="Times New Roman" panose="02020603050405020304" pitchFamily="18" charset="0"/>
                <a:hlinkClick r:id="rId4" tooltip="Meeting join"/>
              </a:rPr>
              <a:t>/meet/</a:t>
            </a:r>
            <a:r>
              <a:rPr lang="en-US" sz="1600" u="sng" dirty="0" err="1">
                <a:solidFill>
                  <a:srgbClr val="5B5FC7"/>
                </a:solidFill>
                <a:effectLst/>
                <a:latin typeface="Segoe UI" panose="020B0502040204020203" pitchFamily="34" charset="0"/>
                <a:ea typeface="Times New Roman" panose="02020603050405020304" pitchFamily="18" charset="0"/>
                <a:hlinkClick r:id="rId4" tooltip="Meeting join"/>
              </a:rPr>
              <a:t>48637465912495?p</a:t>
            </a:r>
            <a:r>
              <a:rPr lang="en-US" sz="1600" u="sng" dirty="0">
                <a:solidFill>
                  <a:srgbClr val="5B5FC7"/>
                </a:solidFill>
                <a:effectLst/>
                <a:latin typeface="Segoe UI" panose="020B0502040204020203" pitchFamily="34" charset="0"/>
                <a:ea typeface="Times New Roman" panose="02020603050405020304" pitchFamily="18" charset="0"/>
                <a:hlinkClick r:id="rId4" tooltip="Meeting join"/>
              </a:rPr>
              <a:t>=</a:t>
            </a:r>
            <a:r>
              <a:rPr lang="en-US" sz="1600" u="sng" dirty="0" err="1">
                <a:solidFill>
                  <a:srgbClr val="5B5FC7"/>
                </a:solidFill>
                <a:effectLst/>
                <a:latin typeface="Segoe UI" panose="020B0502040204020203" pitchFamily="34" charset="0"/>
                <a:ea typeface="Times New Roman" panose="02020603050405020304" pitchFamily="18" charset="0"/>
                <a:hlinkClick r:id="rId4" tooltip="Meeting join"/>
              </a:rPr>
              <a:t>bc8aWXtYWGTERJM8w3</a:t>
            </a:r>
            <a:endParaRPr lang="en-US" altLang="en-US" sz="2000" dirty="0"/>
          </a:p>
          <a:p>
            <a:r>
              <a:rPr lang="en-US" altLang="en-US" sz="2400" dirty="0"/>
              <a:t>#3 Tue 27.01.26	15-16:00	General Discussion</a:t>
            </a:r>
          </a:p>
          <a:p>
            <a:pPr lvl="1"/>
            <a:r>
              <a:rPr lang="en-US" altLang="en-US" sz="2000" dirty="0"/>
              <a:t>Develop a </a:t>
            </a:r>
            <a:r>
              <a:rPr lang="en-US" altLang="en-US" sz="2000" dirty="0" err="1"/>
              <a:t>pCR</a:t>
            </a:r>
            <a:r>
              <a:rPr lang="en-US" altLang="en-US" sz="2000" dirty="0"/>
              <a:t> to resolve the </a:t>
            </a:r>
            <a:r>
              <a:rPr lang="en-US" altLang="en-US" sz="2000" dirty="0" err="1"/>
              <a:t>ENs</a:t>
            </a:r>
            <a:r>
              <a:rPr lang="en-US" altLang="en-US" sz="2000" dirty="0"/>
              <a:t> that can be agreed by all.</a:t>
            </a:r>
          </a:p>
          <a:p>
            <a:pPr lvl="1"/>
            <a:r>
              <a:rPr lang="en-US" sz="1600" u="sng" dirty="0">
                <a:solidFill>
                  <a:srgbClr val="5B5FC7"/>
                </a:solidFill>
                <a:effectLst/>
                <a:latin typeface="Segoe UI" panose="020B0502040204020203" pitchFamily="34" charset="0"/>
                <a:ea typeface="Times New Roman" panose="02020603050405020304" pitchFamily="18" charset="0"/>
                <a:hlinkClick r:id="rId5" tooltip="Meeting join"/>
              </a:rPr>
              <a:t>https://</a:t>
            </a:r>
            <a:r>
              <a:rPr lang="en-US" sz="1600" u="sng" dirty="0" err="1">
                <a:solidFill>
                  <a:srgbClr val="5B5FC7"/>
                </a:solidFill>
                <a:effectLst/>
                <a:latin typeface="Segoe UI" panose="020B0502040204020203" pitchFamily="34" charset="0"/>
                <a:ea typeface="Times New Roman" panose="02020603050405020304" pitchFamily="18" charset="0"/>
                <a:hlinkClick r:id="rId5" tooltip="Meeting join"/>
              </a:rPr>
              <a:t>teams.microsoft.com</a:t>
            </a:r>
            <a:r>
              <a:rPr lang="en-US" sz="1600" u="sng" dirty="0">
                <a:solidFill>
                  <a:srgbClr val="5B5FC7"/>
                </a:solidFill>
                <a:effectLst/>
                <a:latin typeface="Segoe UI" panose="020B0502040204020203" pitchFamily="34" charset="0"/>
                <a:ea typeface="Times New Roman" panose="02020603050405020304" pitchFamily="18" charset="0"/>
                <a:hlinkClick r:id="rId5" tooltip="Meeting join"/>
              </a:rPr>
              <a:t>/meet/</a:t>
            </a:r>
            <a:r>
              <a:rPr lang="en-US" sz="1600" u="sng" dirty="0" err="1">
                <a:solidFill>
                  <a:srgbClr val="5B5FC7"/>
                </a:solidFill>
                <a:effectLst/>
                <a:latin typeface="Segoe UI" panose="020B0502040204020203" pitchFamily="34" charset="0"/>
                <a:ea typeface="Times New Roman" panose="02020603050405020304" pitchFamily="18" charset="0"/>
                <a:hlinkClick r:id="rId5" tooltip="Meeting join"/>
              </a:rPr>
              <a:t>46001589211113?p</a:t>
            </a:r>
            <a:r>
              <a:rPr lang="en-US" sz="1600" u="sng" dirty="0">
                <a:solidFill>
                  <a:srgbClr val="5B5FC7"/>
                </a:solidFill>
                <a:effectLst/>
                <a:latin typeface="Segoe UI" panose="020B0502040204020203" pitchFamily="34" charset="0"/>
                <a:ea typeface="Times New Roman" panose="02020603050405020304" pitchFamily="18" charset="0"/>
                <a:hlinkClick r:id="rId5" tooltip="Meeting join"/>
              </a:rPr>
              <a:t>=</a:t>
            </a:r>
            <a:r>
              <a:rPr lang="en-US" sz="1600" u="sng" dirty="0" err="1">
                <a:solidFill>
                  <a:srgbClr val="5B5FC7"/>
                </a:solidFill>
                <a:effectLst/>
                <a:latin typeface="Segoe UI" panose="020B0502040204020203" pitchFamily="34" charset="0"/>
                <a:ea typeface="Times New Roman" panose="02020603050405020304" pitchFamily="18" charset="0"/>
                <a:hlinkClick r:id="rId5" tooltip="Meeting join"/>
              </a:rPr>
              <a:t>EHSb0rxIleqtT0wcgN</a:t>
            </a:r>
            <a:endParaRPr lang="en-US" altLang="en-US" sz="2000" dirty="0"/>
          </a:p>
          <a:p>
            <a:r>
              <a:rPr lang="en-US" altLang="en-US" sz="2400" dirty="0"/>
              <a:t>These times and dates may not be convenient for everyone – sorry! </a:t>
            </a:r>
          </a:p>
          <a:p>
            <a:pPr lvl="1"/>
            <a:r>
              <a:rPr lang="en-US" altLang="en-US" sz="2000" dirty="0"/>
              <a:t>I will provide detailed minutes of the calls.</a:t>
            </a:r>
          </a:p>
          <a:p>
            <a:pPr lvl="1"/>
            <a:r>
              <a:rPr lang="en-US" altLang="en-US" sz="2000" dirty="0"/>
              <a:t>I will moderate an email discussion on the topic – to start after call #1.</a:t>
            </a:r>
          </a:p>
        </p:txBody>
      </p:sp>
    </p:spTree>
    <p:extLst>
      <p:ext uri="{BB962C8B-B14F-4D97-AF65-F5344CB8AC3E}">
        <p14:creationId xmlns:p14="http://schemas.microsoft.com/office/powerpoint/2010/main" val="1486762591"/>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CA3727-A4EB-4398-9783-D0148B061093}">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1030</Words>
  <Application>Microsoft Office PowerPoint</Application>
  <PresentationFormat>Widescreen</PresentationFormat>
  <Paragraphs>62</Paragraphs>
  <Slides>6</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Aptos</vt:lpstr>
      <vt:lpstr>Arial </vt:lpstr>
      <vt:lpstr>Arial</vt:lpstr>
      <vt:lpstr>Calibri</vt:lpstr>
      <vt:lpstr>Calibri Light</vt:lpstr>
      <vt:lpstr>Segoe UI</vt:lpstr>
      <vt:lpstr>Times New Roman</vt:lpstr>
      <vt:lpstr>Office Theme</vt:lpstr>
      <vt:lpstr>Resolving ENs for Subscriber Permission</vt:lpstr>
      <vt:lpstr>Status</vt:lpstr>
      <vt:lpstr>Problem statement</vt:lpstr>
      <vt:lpstr>Basis for further work (1/2)</vt:lpstr>
      <vt:lpstr>Basis for further work (2/2)</vt:lpstr>
      <vt:lpstr>Proposed Interim Drafting Meetings</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Samsung</cp:lastModifiedBy>
  <cp:revision>606</cp:revision>
  <dcterms:created xsi:type="dcterms:W3CDTF">2010-02-05T13:52:04Z</dcterms:created>
  <dcterms:modified xsi:type="dcterms:W3CDTF">2026-01-16T12:14:01Z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ies>
</file>