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FFCC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BECE9-CFD2-B645-FFA4-CBD9FDB0BE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42A314-5E51-D600-9227-5B5A4A21B7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1E701B-666F-D77A-6999-3BEDF4559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EE5D-F0DF-4EC4-B211-FD0796F2A665}" type="datetimeFigureOut">
              <a:rPr lang="zh-TW" altLang="en-US" smtClean="0"/>
              <a:t>2022/8/26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C6416-EA2C-D8BE-5A3A-5AB8743BE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9DC93-C305-1DE5-9301-7D51292EA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FEC96-B90A-4D0D-867D-4DFE8476FF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3545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98FD1-5E1C-AAC4-E577-46F62E57C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BE22DB-3A6E-F93D-2057-68CFBD05C7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6997E-01E7-9E04-89F8-C707F22B2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EE5D-F0DF-4EC4-B211-FD0796F2A665}" type="datetimeFigureOut">
              <a:rPr lang="zh-TW" altLang="en-US" smtClean="0"/>
              <a:t>2022/8/26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DD4C3-B261-DAF5-0657-11404A306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C2A760-F5F8-2496-3180-8227C7C58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FEC96-B90A-4D0D-867D-4DFE8476FF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5332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B1D590-0470-A0AA-C912-9A394717F9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AC0492-DB7A-B319-DDBD-74E06162F3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BDFEB6-C718-9B2A-C07C-93CE191AE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EE5D-F0DF-4EC4-B211-FD0796F2A665}" type="datetimeFigureOut">
              <a:rPr lang="zh-TW" altLang="en-US" smtClean="0"/>
              <a:t>2022/8/26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F9D54A-9EEA-8659-659C-EA3400486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B354B-29A1-FE41-9C53-04007B1FD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FEC96-B90A-4D0D-867D-4DFE8476FF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4584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F25F4-D26A-9ADB-DEC4-879D2959C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663F0-6DD8-8DFB-3E9B-49AED9B76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EDBFA-3EA2-87C9-E268-E2059DF7B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EE5D-F0DF-4EC4-B211-FD0796F2A665}" type="datetimeFigureOut">
              <a:rPr lang="zh-TW" altLang="en-US" smtClean="0"/>
              <a:t>2022/8/26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DAC9A-9841-B14C-7506-652A13922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1900D1-C5F5-A8C5-7772-080608696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FEC96-B90A-4D0D-867D-4DFE8476FF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5749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CE664-2F5F-DF2E-3636-FF81BCFAA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A80C58-CACD-F972-6A05-BEF9CC6898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4612AF-F03C-8458-C546-C8655A49D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EE5D-F0DF-4EC4-B211-FD0796F2A665}" type="datetimeFigureOut">
              <a:rPr lang="zh-TW" altLang="en-US" smtClean="0"/>
              <a:t>2022/8/26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A228C2-8229-7528-0F1F-CB8C9D155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B27086-A4E3-C28C-E955-104E79356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FEC96-B90A-4D0D-867D-4DFE8476FF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6988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7479A-F34D-9E27-E842-981B82490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BC4AA-C122-0B9C-AE46-A38FA3F25E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8E32E1-DB1E-9AC8-440A-1B667368D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F8CE0F-861B-05C2-793F-3F9EDFCEF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EE5D-F0DF-4EC4-B211-FD0796F2A665}" type="datetimeFigureOut">
              <a:rPr lang="zh-TW" altLang="en-US" smtClean="0"/>
              <a:t>2022/8/26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CDCC59-E3A8-B09B-5DBE-53B34BAD9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3A000D-9D2F-2C47-1F03-02BB6E49C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FEC96-B90A-4D0D-867D-4DFE8476FF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200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E784B-00CA-65E3-A5A5-0B94A14E8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1CFD91-A2B3-5E39-EFF5-6A884D944E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621642-A965-8212-33A7-5555FD40A7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08585-56A7-3840-6066-7BDC186C8B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0BF29E-7695-F03C-2777-03ED915942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C6815D-8577-647B-3EDE-AE75AA76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EE5D-F0DF-4EC4-B211-FD0796F2A665}" type="datetimeFigureOut">
              <a:rPr lang="zh-TW" altLang="en-US" smtClean="0"/>
              <a:t>2022/8/26</a:t>
            </a:fld>
            <a:endParaRPr lang="zh-TW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7890BB-4D9E-2512-A8DC-0606B8C31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7AE06A-3992-BBEC-59FD-FB91F8C1E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FEC96-B90A-4D0D-867D-4DFE8476FF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2505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DDCD0-E326-891A-3E03-20B9722D3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5BEB73-350F-1482-688D-B1826F9A9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EE5D-F0DF-4EC4-B211-FD0796F2A665}" type="datetimeFigureOut">
              <a:rPr lang="zh-TW" altLang="en-US" smtClean="0"/>
              <a:t>2022/8/26</a:t>
            </a:fld>
            <a:endParaRPr lang="zh-TW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EF43AE-2B2C-63EF-A212-A95F759F9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A2201E-90EF-EF07-D2F7-623ADE2D0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FEC96-B90A-4D0D-867D-4DFE8476FF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2745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CEBE33-0F7F-A712-117C-3FE7C9B3E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EE5D-F0DF-4EC4-B211-FD0796F2A665}" type="datetimeFigureOut">
              <a:rPr lang="zh-TW" altLang="en-US" smtClean="0"/>
              <a:t>2022/8/26</a:t>
            </a:fld>
            <a:endParaRPr lang="zh-TW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55D6BA-ED1B-6371-7626-8AC376C2F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B26F63-6CAB-7423-9E15-D7A5008FF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FEC96-B90A-4D0D-867D-4DFE8476FF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200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4AD13-94E8-F55E-700E-1A1EFF971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A8B6A-1C03-AC5D-CB39-495D75E74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DEA562-CFBA-7708-DC37-CB47344E76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11F6A6-51AE-1578-3A7F-53039A4BA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EE5D-F0DF-4EC4-B211-FD0796F2A665}" type="datetimeFigureOut">
              <a:rPr lang="zh-TW" altLang="en-US" smtClean="0"/>
              <a:t>2022/8/26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FD0C6C-D091-84CD-CA73-8CC3A95C3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76854D-204E-8948-569C-5CD8ED635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FEC96-B90A-4D0D-867D-4DFE8476FF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3009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0AED8-86E3-48F4-5510-9CA7CE4BB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F6A1C3-4E5A-E1B1-FF70-A764B323EE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3680B0-CE72-4AA4-D825-2583E592A8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9333D-E55E-FD86-36CE-CF15D6DFA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EE5D-F0DF-4EC4-B211-FD0796F2A665}" type="datetimeFigureOut">
              <a:rPr lang="zh-TW" altLang="en-US" smtClean="0"/>
              <a:t>2022/8/26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0D998E-38E0-C70E-7283-790F62014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8D1200-4EC6-65D9-3D58-C69DFC706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FEC96-B90A-4D0D-867D-4DFE8476FF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488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CE8940-5EF1-A39D-9106-F5518E8DF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984D6C-5205-6A5C-436A-B0D401D24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9408D6-21A0-6EE6-6AF4-35F433C18F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CEE5D-F0DF-4EC4-B211-FD0796F2A665}" type="datetimeFigureOut">
              <a:rPr lang="zh-TW" altLang="en-US" smtClean="0"/>
              <a:t>2022/8/26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FB6DA-3B63-A8C0-43C1-8D0493C915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BA979-A0C9-F776-7F05-02F33CD17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FEC96-B90A-4D0D-867D-4DFE8476FF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2230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684A665-6E69-0A42-C7F0-825D80670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5549"/>
          </a:xfrm>
        </p:spPr>
        <p:txBody>
          <a:bodyPr>
            <a:normAutofit fontScale="90000"/>
          </a:bodyPr>
          <a:lstStyle/>
          <a:p>
            <a:r>
              <a:rPr lang="en-GB" altLang="zh-TW" dirty="0"/>
              <a:t>Components of Mobility Latency</a:t>
            </a:r>
            <a:endParaRPr lang="zh-TW" altLang="en-US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81CE38F-F581-14C8-B5F7-4EC235EC0955}"/>
              </a:ext>
            </a:extLst>
          </p:cNvPr>
          <p:cNvSpPr txBox="1"/>
          <p:nvPr/>
        </p:nvSpPr>
        <p:spPr>
          <a:xfrm>
            <a:off x="797063" y="5664267"/>
            <a:ext cx="512671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400" dirty="0">
                <a:effectLst/>
                <a:latin typeface="Arial" panose="020B0604020202020204" pitchFamily="34" charset="0"/>
                <a:ea typeface="新細明體" panose="02020500000000000000" pitchFamily="18" charset="-120"/>
              </a:rPr>
              <a:t>FFS whether the time to use a high-performance beam (CSI-RS measurement and TRS tracking) should be included</a:t>
            </a:r>
            <a:endParaRPr lang="zh-TW" altLang="en-US" sz="14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FA59091-DB58-977B-5169-6B6F0DF6033F}"/>
              </a:ext>
            </a:extLst>
          </p:cNvPr>
          <p:cNvGrpSpPr/>
          <p:nvPr/>
        </p:nvGrpSpPr>
        <p:grpSpPr>
          <a:xfrm>
            <a:off x="992948" y="2160153"/>
            <a:ext cx="10053793" cy="3102312"/>
            <a:chOff x="992948" y="2160153"/>
            <a:chExt cx="10053793" cy="3102312"/>
          </a:xfrm>
        </p:grpSpPr>
        <p:sp>
          <p:nvSpPr>
            <p:cNvPr id="33" name="文字方塊 51">
              <a:extLst>
                <a:ext uri="{FF2B5EF4-FFF2-40B4-BE49-F238E27FC236}">
                  <a16:creationId xmlns:a16="http://schemas.microsoft.com/office/drawing/2014/main" id="{44273F66-ABFD-B003-72F1-C6183EA09B94}"/>
                </a:ext>
              </a:extLst>
            </p:cNvPr>
            <p:cNvSpPr txBox="1"/>
            <p:nvPr/>
          </p:nvSpPr>
          <p:spPr>
            <a:xfrm>
              <a:off x="2335986" y="4098724"/>
              <a:ext cx="1571233" cy="268424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latin typeface="+mj-lt"/>
                  <a:ea typeface="PMingLiU" panose="02020500000000000000" pitchFamily="18" charset="-120"/>
                  <a:cs typeface="Times New Roman" panose="02020603050405020304" pitchFamily="18" charset="0"/>
                </a:rPr>
                <a:t>UE reconfiguration</a:t>
              </a:r>
              <a:endParaRPr lang="zh-CN" altLang="en-US" sz="1400" dirty="0">
                <a:latin typeface="+mj-lt"/>
                <a:ea typeface="PMingLiU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34" name="文字方塊 52">
              <a:extLst>
                <a:ext uri="{FF2B5EF4-FFF2-40B4-BE49-F238E27FC236}">
                  <a16:creationId xmlns:a16="http://schemas.microsoft.com/office/drawing/2014/main" id="{99D57DFB-1364-C5BE-9116-57111E1ACD7B}"/>
                </a:ext>
              </a:extLst>
            </p:cNvPr>
            <p:cNvSpPr txBox="1"/>
            <p:nvPr/>
          </p:nvSpPr>
          <p:spPr>
            <a:xfrm>
              <a:off x="6292010" y="4106121"/>
              <a:ext cx="1364257" cy="22968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latin typeface="+mj-lt"/>
                  <a:ea typeface="PMingLiU" panose="02020500000000000000" pitchFamily="18" charset="-120"/>
                  <a:cs typeface="Times New Roman" panose="02020603050405020304" pitchFamily="18" charset="0"/>
                </a:rPr>
                <a:t>DL synchronization</a:t>
              </a:r>
              <a:endParaRPr lang="zh-CN" altLang="en-US" sz="1400" dirty="0">
                <a:latin typeface="+mj-lt"/>
                <a:ea typeface="PMingLiU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35" name="文字方塊 53">
              <a:extLst>
                <a:ext uri="{FF2B5EF4-FFF2-40B4-BE49-F238E27FC236}">
                  <a16:creationId xmlns:a16="http://schemas.microsoft.com/office/drawing/2014/main" id="{15624836-7FBC-23C2-2946-714107E61EC3}"/>
                </a:ext>
              </a:extLst>
            </p:cNvPr>
            <p:cNvSpPr txBox="1"/>
            <p:nvPr/>
          </p:nvSpPr>
          <p:spPr>
            <a:xfrm>
              <a:off x="8444172" y="4076785"/>
              <a:ext cx="1463737" cy="29683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latin typeface="+mj-lt"/>
                  <a:ea typeface="PMingLiU" panose="02020500000000000000" pitchFamily="18" charset="-120"/>
                  <a:cs typeface="Times New Roman" panose="02020603050405020304" pitchFamily="18" charset="0"/>
                </a:rPr>
                <a:t>UL synchronization</a:t>
              </a:r>
              <a:endParaRPr lang="zh-CN" altLang="en-US" sz="1400" dirty="0">
                <a:latin typeface="+mj-lt"/>
                <a:ea typeface="PMingLiU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5BD7EF5E-CD80-829C-E1ED-38B2BEB519B4}"/>
                </a:ext>
              </a:extLst>
            </p:cNvPr>
            <p:cNvSpPr/>
            <p:nvPr/>
          </p:nvSpPr>
          <p:spPr>
            <a:xfrm>
              <a:off x="1378594" y="3435213"/>
              <a:ext cx="774123" cy="3273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T</a:t>
              </a:r>
              <a:r>
                <a:rPr lang="en-US" altLang="zh-TW" baseline="-25000" dirty="0">
                  <a:solidFill>
                    <a:schemeClr val="tx1"/>
                  </a:solidFill>
                </a:rPr>
                <a:t>RRC</a:t>
              </a:r>
              <a:endParaRPr lang="zh-TW" alt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D45E1CE-9B5F-6BA7-EDAE-CE40522DC67E}"/>
                </a:ext>
              </a:extLst>
            </p:cNvPr>
            <p:cNvSpPr/>
            <p:nvPr/>
          </p:nvSpPr>
          <p:spPr>
            <a:xfrm>
              <a:off x="2149927" y="3435213"/>
              <a:ext cx="1087581" cy="3273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T</a:t>
              </a:r>
              <a:r>
                <a:rPr lang="en-US" altLang="zh-TW" baseline="-25000" dirty="0">
                  <a:solidFill>
                    <a:schemeClr val="tx1"/>
                  </a:solidFill>
                </a:rPr>
                <a:t>processing,1</a:t>
              </a:r>
              <a:endParaRPr lang="zh-TW" alt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39BF7E31-9775-B23A-52C4-ECEE31665CCC}"/>
                </a:ext>
              </a:extLst>
            </p:cNvPr>
            <p:cNvSpPr/>
            <p:nvPr/>
          </p:nvSpPr>
          <p:spPr>
            <a:xfrm>
              <a:off x="5691033" y="3435306"/>
              <a:ext cx="775855" cy="3273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err="1">
                  <a:solidFill>
                    <a:schemeClr val="tx1"/>
                  </a:solidFill>
                </a:rPr>
                <a:t>T</a:t>
              </a:r>
              <a:r>
                <a:rPr lang="en-US" altLang="zh-TW" baseline="-25000" dirty="0" err="1">
                  <a:solidFill>
                    <a:schemeClr val="tx1"/>
                  </a:solidFill>
                </a:rPr>
                <a:t>search</a:t>
              </a:r>
              <a:endParaRPr lang="zh-TW" alt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2" name="圓角矩形 44">
              <a:extLst>
                <a:ext uri="{FF2B5EF4-FFF2-40B4-BE49-F238E27FC236}">
                  <a16:creationId xmlns:a16="http://schemas.microsoft.com/office/drawing/2014/main" id="{22823256-2BD4-F3CF-A9D3-0B81FDDF1362}"/>
                </a:ext>
              </a:extLst>
            </p:cNvPr>
            <p:cNvSpPr/>
            <p:nvPr/>
          </p:nvSpPr>
          <p:spPr>
            <a:xfrm>
              <a:off x="1378595" y="3147066"/>
              <a:ext cx="4308860" cy="1231161"/>
            </a:xfrm>
            <a:prstGeom prst="roundRect">
              <a:avLst>
                <a:gd name="adj" fmla="val 8955"/>
              </a:avLst>
            </a:prstGeom>
            <a:noFill/>
            <a:ln w="28575">
              <a:solidFill>
                <a:schemeClr val="accent3"/>
              </a:solidFill>
              <a:prstDash val="sysDash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zh-CN" altLang="en-US" sz="1400">
                <a:latin typeface="+mj-lt"/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96BD406E-3C51-3497-D291-E158CC7CA354}"/>
                </a:ext>
              </a:extLst>
            </p:cNvPr>
            <p:cNvSpPr/>
            <p:nvPr/>
          </p:nvSpPr>
          <p:spPr>
            <a:xfrm>
              <a:off x="6466891" y="3435930"/>
              <a:ext cx="878927" cy="32734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T</a:t>
              </a:r>
              <a:r>
                <a:rPr lang="en-US" altLang="zh-TW" baseline="-25000" dirty="0">
                  <a:solidFill>
                    <a:schemeClr val="tx1"/>
                  </a:solidFill>
                </a:rPr>
                <a:t>Δ</a:t>
              </a:r>
              <a:endParaRPr lang="zh-TW" alt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F270F37F-3599-3AF5-D55E-B5D573BF1572}"/>
                </a:ext>
              </a:extLst>
            </p:cNvPr>
            <p:cNvSpPr/>
            <p:nvPr/>
          </p:nvSpPr>
          <p:spPr>
            <a:xfrm>
              <a:off x="7346070" y="3435306"/>
              <a:ext cx="878927" cy="32734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err="1">
                  <a:solidFill>
                    <a:schemeClr val="tx1"/>
                  </a:solidFill>
                </a:rPr>
                <a:t>T</a:t>
              </a:r>
              <a:r>
                <a:rPr lang="en-US" altLang="zh-TW" baseline="-25000" dirty="0" err="1">
                  <a:solidFill>
                    <a:schemeClr val="tx1"/>
                  </a:solidFill>
                </a:rPr>
                <a:t>margin</a:t>
              </a:r>
              <a:endParaRPr lang="zh-TW" alt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E5C85062-1072-0903-09B0-71149E3C7176}"/>
                </a:ext>
              </a:extLst>
            </p:cNvPr>
            <p:cNvSpPr/>
            <p:nvPr/>
          </p:nvSpPr>
          <p:spPr>
            <a:xfrm>
              <a:off x="8222240" y="3418279"/>
              <a:ext cx="961657" cy="32734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T</a:t>
              </a:r>
              <a:r>
                <a:rPr lang="en-US" altLang="zh-TW" baseline="-25000" dirty="0">
                  <a:solidFill>
                    <a:schemeClr val="tx1"/>
                  </a:solidFill>
                </a:rPr>
                <a:t>IU</a:t>
              </a:r>
              <a:endParaRPr lang="zh-TW" alt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15B9A1E0-910D-ABC9-1779-17F2C28B7337}"/>
                </a:ext>
              </a:extLst>
            </p:cNvPr>
            <p:cNvSpPr/>
            <p:nvPr/>
          </p:nvSpPr>
          <p:spPr>
            <a:xfrm>
              <a:off x="9179374" y="3418279"/>
              <a:ext cx="775855" cy="3273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T</a:t>
              </a:r>
              <a:r>
                <a:rPr lang="en-US" altLang="zh-TW" baseline="-25000" dirty="0">
                  <a:solidFill>
                    <a:schemeClr val="tx1"/>
                  </a:solidFill>
                </a:rPr>
                <a:t>RAR</a:t>
              </a:r>
              <a:endParaRPr lang="zh-TW" alt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669A65FB-45EE-066F-D864-73A393D4C4B7}"/>
                </a:ext>
              </a:extLst>
            </p:cNvPr>
            <p:cNvSpPr/>
            <p:nvPr/>
          </p:nvSpPr>
          <p:spPr>
            <a:xfrm>
              <a:off x="2365540" y="2810895"/>
              <a:ext cx="1452158" cy="32734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 err="1">
                  <a:solidFill>
                    <a:schemeClr val="tx1"/>
                  </a:solidFill>
                </a:rPr>
                <a:t>T</a:t>
              </a:r>
              <a:r>
                <a:rPr lang="en-US" altLang="zh-TW" sz="1600" baseline="-25000" dirty="0" err="1">
                  <a:solidFill>
                    <a:schemeClr val="tx1"/>
                  </a:solidFill>
                </a:rPr>
                <a:t>meas</a:t>
              </a:r>
              <a:endParaRPr lang="zh-TW" altLang="en-US" sz="16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1" name="圓角矩形 43">
              <a:extLst>
                <a:ext uri="{FF2B5EF4-FFF2-40B4-BE49-F238E27FC236}">
                  <a16:creationId xmlns:a16="http://schemas.microsoft.com/office/drawing/2014/main" id="{D2B082C4-DF3E-538E-32D1-22DC3DC97D98}"/>
                </a:ext>
              </a:extLst>
            </p:cNvPr>
            <p:cNvSpPr/>
            <p:nvPr/>
          </p:nvSpPr>
          <p:spPr>
            <a:xfrm>
              <a:off x="8228384" y="3144697"/>
              <a:ext cx="1726846" cy="1231161"/>
            </a:xfrm>
            <a:prstGeom prst="roundRect">
              <a:avLst>
                <a:gd name="adj" fmla="val 8955"/>
              </a:avLst>
            </a:prstGeom>
            <a:noFill/>
            <a:ln w="28575">
              <a:solidFill>
                <a:schemeClr val="accent1"/>
              </a:solidFill>
              <a:prstDash val="sysDash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zh-CN" altLang="en-US" sz="1400">
                <a:latin typeface="+mj-lt"/>
              </a:endParaRPr>
            </a:p>
          </p:txBody>
        </p:sp>
        <p:cxnSp>
          <p:nvCxnSpPr>
            <p:cNvPr id="36" name="直線接點 69">
              <a:extLst>
                <a:ext uri="{FF2B5EF4-FFF2-40B4-BE49-F238E27FC236}">
                  <a16:creationId xmlns:a16="http://schemas.microsoft.com/office/drawing/2014/main" id="{4BDDBADA-FAD0-FD63-1BCF-90136B33C681}"/>
                </a:ext>
              </a:extLst>
            </p:cNvPr>
            <p:cNvCxnSpPr>
              <a:cxnSpLocks/>
            </p:cNvCxnSpPr>
            <p:nvPr/>
          </p:nvCxnSpPr>
          <p:spPr>
            <a:xfrm>
              <a:off x="1378594" y="2785603"/>
              <a:ext cx="0" cy="673631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直線接點 69">
              <a:extLst>
                <a:ext uri="{FF2B5EF4-FFF2-40B4-BE49-F238E27FC236}">
                  <a16:creationId xmlns:a16="http://schemas.microsoft.com/office/drawing/2014/main" id="{2C68D3F4-273A-92CD-84B1-9A7D25284034}"/>
                </a:ext>
              </a:extLst>
            </p:cNvPr>
            <p:cNvCxnSpPr>
              <a:cxnSpLocks/>
            </p:cNvCxnSpPr>
            <p:nvPr/>
          </p:nvCxnSpPr>
          <p:spPr>
            <a:xfrm>
              <a:off x="3846833" y="2754111"/>
              <a:ext cx="0" cy="673631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5" name="文字方塊 52">
              <a:extLst>
                <a:ext uri="{FF2B5EF4-FFF2-40B4-BE49-F238E27FC236}">
                  <a16:creationId xmlns:a16="http://schemas.microsoft.com/office/drawing/2014/main" id="{F4E20A26-CFBC-77ED-87C9-D2E05C0A91C6}"/>
                </a:ext>
              </a:extLst>
            </p:cNvPr>
            <p:cNvSpPr txBox="1"/>
            <p:nvPr/>
          </p:nvSpPr>
          <p:spPr>
            <a:xfrm>
              <a:off x="992948" y="2316943"/>
              <a:ext cx="834266" cy="431639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altLang="zh-CN" sz="1400" dirty="0">
                  <a:solidFill>
                    <a:srgbClr val="000000"/>
                  </a:solidFill>
                  <a:latin typeface="+mj-lt"/>
                  <a:ea typeface="PMingLiU" panose="02020500000000000000" pitchFamily="18" charset="-120"/>
                  <a:cs typeface="Times New Roman" panose="02020603050405020304" pitchFamily="18" charset="0"/>
                </a:rPr>
                <a:t>Candidate config</a:t>
              </a:r>
              <a:endParaRPr lang="zh-CN" altLang="en-US" sz="1400" dirty="0">
                <a:latin typeface="+mj-lt"/>
                <a:ea typeface="PMingLiU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79" name="文字方塊 52">
              <a:extLst>
                <a:ext uri="{FF2B5EF4-FFF2-40B4-BE49-F238E27FC236}">
                  <a16:creationId xmlns:a16="http://schemas.microsoft.com/office/drawing/2014/main" id="{6903DC27-CA4C-21C1-384B-F61E67B28362}"/>
                </a:ext>
              </a:extLst>
            </p:cNvPr>
            <p:cNvSpPr txBox="1"/>
            <p:nvPr/>
          </p:nvSpPr>
          <p:spPr>
            <a:xfrm>
              <a:off x="3360422" y="2300231"/>
              <a:ext cx="972822" cy="46135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altLang="zh-CN" sz="1400" dirty="0">
                  <a:solidFill>
                    <a:srgbClr val="000000"/>
                  </a:solidFill>
                  <a:latin typeface="+mj-lt"/>
                  <a:ea typeface="PMingLiU" panose="02020500000000000000" pitchFamily="18" charset="-120"/>
                  <a:cs typeface="Times New Roman" panose="02020603050405020304" pitchFamily="18" charset="0"/>
                </a:rPr>
                <a:t>Cell switch command</a:t>
              </a:r>
              <a:endParaRPr lang="zh-CN" altLang="en-US" sz="1400" dirty="0">
                <a:latin typeface="+mj-lt"/>
                <a:ea typeface="PMingLiU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84659C6F-1572-13A9-8148-7E9E1E09A24D}"/>
                </a:ext>
              </a:extLst>
            </p:cNvPr>
            <p:cNvSpPr txBox="1"/>
            <p:nvPr/>
          </p:nvSpPr>
          <p:spPr>
            <a:xfrm>
              <a:off x="1410081" y="3769090"/>
              <a:ext cx="701095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1400" dirty="0">
                  <a:solidFill>
                    <a:srgbClr val="000000"/>
                  </a:solidFill>
                  <a:latin typeface="+mj-lt"/>
                  <a:ea typeface="PMingLiU" panose="02020500000000000000" pitchFamily="18" charset="-120"/>
                  <a:cs typeface="Times New Roman" panose="02020603050405020304" pitchFamily="18" charset="0"/>
                </a:rPr>
                <a:t>10ms</a:t>
              </a:r>
              <a:endParaRPr lang="zh-TW" altLang="en-US" sz="1400" dirty="0"/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B0B081D5-65D1-0D0C-46B3-FBB93F757462}"/>
                </a:ext>
              </a:extLst>
            </p:cNvPr>
            <p:cNvSpPr txBox="1"/>
            <p:nvPr/>
          </p:nvSpPr>
          <p:spPr>
            <a:xfrm>
              <a:off x="3944422" y="3780495"/>
              <a:ext cx="56381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1400" dirty="0">
                  <a:solidFill>
                    <a:srgbClr val="000000"/>
                  </a:solidFill>
                  <a:latin typeface="+mj-lt"/>
                  <a:ea typeface="PMingLiU" panose="02020500000000000000" pitchFamily="18" charset="-120"/>
                  <a:cs typeface="Times New Roman" panose="02020603050405020304" pitchFamily="18" charset="0"/>
                </a:rPr>
                <a:t>5ms</a:t>
              </a:r>
              <a:endParaRPr lang="zh-TW" altLang="en-US" sz="1400" dirty="0"/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9D754F64-B158-8038-FB68-57BF90E914B0}"/>
                </a:ext>
              </a:extLst>
            </p:cNvPr>
            <p:cNvSpPr txBox="1"/>
            <p:nvPr/>
          </p:nvSpPr>
          <p:spPr>
            <a:xfrm>
              <a:off x="5810638" y="3780495"/>
              <a:ext cx="60508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1400" dirty="0">
                  <a:solidFill>
                    <a:srgbClr val="000000"/>
                  </a:solidFill>
                  <a:latin typeface="+mj-lt"/>
                  <a:ea typeface="PMingLiU" panose="02020500000000000000" pitchFamily="18" charset="-120"/>
                  <a:cs typeface="Times New Roman" panose="02020603050405020304" pitchFamily="18" charset="0"/>
                </a:rPr>
                <a:t>0ms</a:t>
              </a:r>
              <a:endParaRPr lang="zh-TW" altLang="en-US" sz="1400" dirty="0"/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54A37202-D8C6-6946-25CF-3DAA33AF9881}"/>
                </a:ext>
              </a:extLst>
            </p:cNvPr>
            <p:cNvSpPr txBox="1"/>
            <p:nvPr/>
          </p:nvSpPr>
          <p:spPr>
            <a:xfrm>
              <a:off x="6637477" y="3790947"/>
              <a:ext cx="60508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1400" dirty="0">
                  <a:solidFill>
                    <a:srgbClr val="000000"/>
                  </a:solidFill>
                  <a:latin typeface="+mj-lt"/>
                  <a:ea typeface="PMingLiU" panose="02020500000000000000" pitchFamily="18" charset="-120"/>
                  <a:cs typeface="Times New Roman" panose="02020603050405020304" pitchFamily="18" charset="0"/>
                </a:rPr>
                <a:t>20ms</a:t>
              </a:r>
              <a:endParaRPr lang="zh-TW" altLang="en-US" sz="1400" dirty="0"/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0B402174-C67D-4A9A-89BF-AB8E5A9099A0}"/>
                </a:ext>
              </a:extLst>
            </p:cNvPr>
            <p:cNvSpPr txBox="1"/>
            <p:nvPr/>
          </p:nvSpPr>
          <p:spPr>
            <a:xfrm>
              <a:off x="7459781" y="3786627"/>
              <a:ext cx="60508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1400" dirty="0">
                  <a:solidFill>
                    <a:srgbClr val="000000"/>
                  </a:solidFill>
                  <a:latin typeface="+mj-lt"/>
                  <a:ea typeface="PMingLiU" panose="02020500000000000000" pitchFamily="18" charset="-120"/>
                  <a:cs typeface="Times New Roman" panose="02020603050405020304" pitchFamily="18" charset="0"/>
                </a:rPr>
                <a:t>2ms</a:t>
              </a:r>
              <a:endParaRPr lang="zh-TW" altLang="en-US" sz="1400" dirty="0"/>
            </a:p>
          </p:txBody>
        </p:sp>
        <p:cxnSp>
          <p:nvCxnSpPr>
            <p:cNvPr id="42" name="直線接點 64">
              <a:extLst>
                <a:ext uri="{FF2B5EF4-FFF2-40B4-BE49-F238E27FC236}">
                  <a16:creationId xmlns:a16="http://schemas.microsoft.com/office/drawing/2014/main" id="{BD7F586D-39BF-B588-C646-22568FB80F3E}"/>
                </a:ext>
              </a:extLst>
            </p:cNvPr>
            <p:cNvCxnSpPr>
              <a:cxnSpLocks/>
            </p:cNvCxnSpPr>
            <p:nvPr/>
          </p:nvCxnSpPr>
          <p:spPr>
            <a:xfrm>
              <a:off x="3861158" y="4475085"/>
              <a:ext cx="0" cy="516731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直線單箭頭接點 59">
              <a:extLst>
                <a:ext uri="{FF2B5EF4-FFF2-40B4-BE49-F238E27FC236}">
                  <a16:creationId xmlns:a16="http://schemas.microsoft.com/office/drawing/2014/main" id="{7AC7125E-9207-B8AE-23F9-D790B0FF17BE}"/>
                </a:ext>
              </a:extLst>
            </p:cNvPr>
            <p:cNvCxnSpPr>
              <a:cxnSpLocks/>
            </p:cNvCxnSpPr>
            <p:nvPr/>
          </p:nvCxnSpPr>
          <p:spPr>
            <a:xfrm>
              <a:off x="3861158" y="4733451"/>
              <a:ext cx="6094071" cy="0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arrow" w="med" len="med"/>
              <a:tailEnd type="arrow" w="med" len="med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C4B6370B-1E12-5152-29AB-7894DB1F498B}"/>
                </a:ext>
              </a:extLst>
            </p:cNvPr>
            <p:cNvSpPr txBox="1"/>
            <p:nvPr/>
          </p:nvSpPr>
          <p:spPr>
            <a:xfrm>
              <a:off x="8509924" y="3770217"/>
              <a:ext cx="61616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1400" dirty="0">
                  <a:solidFill>
                    <a:srgbClr val="000000"/>
                  </a:solidFill>
                  <a:latin typeface="+mj-lt"/>
                  <a:ea typeface="PMingLiU" panose="02020500000000000000" pitchFamily="18" charset="-120"/>
                  <a:cs typeface="Times New Roman" panose="02020603050405020304" pitchFamily="18" charset="0"/>
                </a:rPr>
                <a:t>15ms</a:t>
              </a:r>
              <a:endParaRPr lang="zh-TW" altLang="en-US" sz="1400" dirty="0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458D2D0F-105F-FCB7-728F-51AA49E475AA}"/>
                </a:ext>
              </a:extLst>
            </p:cNvPr>
            <p:cNvSpPr txBox="1"/>
            <p:nvPr/>
          </p:nvSpPr>
          <p:spPr>
            <a:xfrm>
              <a:off x="9286219" y="3757642"/>
              <a:ext cx="586656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1400" dirty="0">
                  <a:solidFill>
                    <a:srgbClr val="000000"/>
                  </a:solidFill>
                  <a:latin typeface="+mj-lt"/>
                  <a:ea typeface="PMingLiU" panose="02020500000000000000" pitchFamily="18" charset="-120"/>
                  <a:cs typeface="Times New Roman" panose="02020603050405020304" pitchFamily="18" charset="0"/>
                </a:rPr>
                <a:t>4ms</a:t>
              </a:r>
              <a:endParaRPr lang="zh-TW" altLang="en-US" sz="1400" dirty="0"/>
            </a:p>
          </p:txBody>
        </p:sp>
        <p:cxnSp>
          <p:nvCxnSpPr>
            <p:cNvPr id="50" name="直線接點 69">
              <a:extLst>
                <a:ext uri="{FF2B5EF4-FFF2-40B4-BE49-F238E27FC236}">
                  <a16:creationId xmlns:a16="http://schemas.microsoft.com/office/drawing/2014/main" id="{CC4F0B8A-5666-FF31-F3B2-12EB55CF1B5B}"/>
                </a:ext>
              </a:extLst>
            </p:cNvPr>
            <p:cNvCxnSpPr>
              <a:cxnSpLocks/>
            </p:cNvCxnSpPr>
            <p:nvPr/>
          </p:nvCxnSpPr>
          <p:spPr>
            <a:xfrm>
              <a:off x="9966728" y="2786054"/>
              <a:ext cx="0" cy="673631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2" name="文字方塊 52">
              <a:extLst>
                <a:ext uri="{FF2B5EF4-FFF2-40B4-BE49-F238E27FC236}">
                  <a16:creationId xmlns:a16="http://schemas.microsoft.com/office/drawing/2014/main" id="{4948158D-9B81-16A4-1D47-1CAFD0F79D73}"/>
                </a:ext>
              </a:extLst>
            </p:cNvPr>
            <p:cNvSpPr txBox="1"/>
            <p:nvPr/>
          </p:nvSpPr>
          <p:spPr>
            <a:xfrm>
              <a:off x="9806901" y="2514398"/>
              <a:ext cx="312276" cy="28993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altLang="zh-CN" sz="1400" dirty="0">
                  <a:solidFill>
                    <a:srgbClr val="000000"/>
                  </a:solidFill>
                  <a:latin typeface="+mj-lt"/>
                  <a:ea typeface="PMingLiU" panose="02020500000000000000" pitchFamily="18" charset="-120"/>
                  <a:cs typeface="Times New Roman" panose="02020603050405020304" pitchFamily="18" charset="0"/>
                </a:rPr>
                <a:t>RAR</a:t>
              </a:r>
              <a:endParaRPr lang="zh-CN" altLang="en-US" sz="1400" dirty="0">
                <a:latin typeface="+mj-lt"/>
                <a:ea typeface="PMingLiU" panose="02020500000000000000" pitchFamily="18" charset="-120"/>
                <a:cs typeface="Times New Roman" panose="02020603050405020304" pitchFamily="18" charset="0"/>
              </a:endParaRPr>
            </a:p>
          </p:txBody>
        </p:sp>
        <p:cxnSp>
          <p:nvCxnSpPr>
            <p:cNvPr id="57" name="直線接點 69">
              <a:extLst>
                <a:ext uri="{FF2B5EF4-FFF2-40B4-BE49-F238E27FC236}">
                  <a16:creationId xmlns:a16="http://schemas.microsoft.com/office/drawing/2014/main" id="{231DAF03-43DD-FFC7-7785-A241731297F5}"/>
                </a:ext>
              </a:extLst>
            </p:cNvPr>
            <p:cNvCxnSpPr>
              <a:cxnSpLocks/>
            </p:cNvCxnSpPr>
            <p:nvPr/>
          </p:nvCxnSpPr>
          <p:spPr>
            <a:xfrm>
              <a:off x="9179374" y="2743826"/>
              <a:ext cx="0" cy="673631"/>
            </a:xfrm>
            <a:prstGeom prst="line">
              <a:avLst/>
            </a:prstGeom>
            <a:ln w="19050">
              <a:headEnd type="arrow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文字方塊 52">
              <a:extLst>
                <a:ext uri="{FF2B5EF4-FFF2-40B4-BE49-F238E27FC236}">
                  <a16:creationId xmlns:a16="http://schemas.microsoft.com/office/drawing/2014/main" id="{E1B389C5-B637-329F-3994-4326CDD665FD}"/>
                </a:ext>
              </a:extLst>
            </p:cNvPr>
            <p:cNvSpPr txBox="1"/>
            <p:nvPr/>
          </p:nvSpPr>
          <p:spPr>
            <a:xfrm>
              <a:off x="8844609" y="2503150"/>
              <a:ext cx="682759" cy="28993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altLang="zh-CN" sz="1400" dirty="0">
                  <a:solidFill>
                    <a:srgbClr val="000000"/>
                  </a:solidFill>
                  <a:latin typeface="+mj-lt"/>
                  <a:ea typeface="PMingLiU" panose="02020500000000000000" pitchFamily="18" charset="-120"/>
                  <a:cs typeface="Times New Roman" panose="02020603050405020304" pitchFamily="18" charset="0"/>
                </a:rPr>
                <a:t>Preamble</a:t>
              </a:r>
              <a:endParaRPr lang="zh-CN" altLang="en-US" sz="1400" dirty="0">
                <a:latin typeface="+mj-lt"/>
                <a:ea typeface="PMingLiU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63" name="文字方塊 52">
              <a:extLst>
                <a:ext uri="{FF2B5EF4-FFF2-40B4-BE49-F238E27FC236}">
                  <a16:creationId xmlns:a16="http://schemas.microsoft.com/office/drawing/2014/main" id="{FC7748C3-5EF7-7FD6-4ACF-ABD7D7A6B4BA}"/>
                </a:ext>
              </a:extLst>
            </p:cNvPr>
            <p:cNvSpPr txBox="1"/>
            <p:nvPr/>
          </p:nvSpPr>
          <p:spPr>
            <a:xfrm>
              <a:off x="6415727" y="4801113"/>
              <a:ext cx="973942" cy="28993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altLang="zh-CN" sz="1400" dirty="0">
                  <a:solidFill>
                    <a:srgbClr val="000000"/>
                  </a:solidFill>
                  <a:latin typeface="+mj-lt"/>
                  <a:ea typeface="PMingLiU" panose="02020500000000000000" pitchFamily="18" charset="-120"/>
                  <a:cs typeface="Times New Roman" panose="02020603050405020304" pitchFamily="18" charset="0"/>
                </a:rPr>
                <a:t>interruption</a:t>
              </a:r>
              <a:endParaRPr lang="zh-CN" altLang="en-US" sz="1400" dirty="0">
                <a:latin typeface="+mj-lt"/>
                <a:ea typeface="PMingLiU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67" name="文字方塊 52">
              <a:extLst>
                <a:ext uri="{FF2B5EF4-FFF2-40B4-BE49-F238E27FC236}">
                  <a16:creationId xmlns:a16="http://schemas.microsoft.com/office/drawing/2014/main" id="{30673CE8-8A97-9651-1B70-A96E9B2D9FCB}"/>
                </a:ext>
              </a:extLst>
            </p:cNvPr>
            <p:cNvSpPr txBox="1"/>
            <p:nvPr/>
          </p:nvSpPr>
          <p:spPr>
            <a:xfrm>
              <a:off x="10119177" y="4801113"/>
              <a:ext cx="904618" cy="46135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altLang="zh-CN" sz="1400" dirty="0">
                  <a:solidFill>
                    <a:srgbClr val="000000"/>
                  </a:solidFill>
                  <a:latin typeface="+mj-lt"/>
                  <a:ea typeface="PMingLiU" panose="02020500000000000000" pitchFamily="18" charset="-120"/>
                  <a:cs typeface="Times New Roman" panose="02020603050405020304" pitchFamily="18" charset="0"/>
                </a:rPr>
                <a:t>New cell &amp; TCI state</a:t>
              </a:r>
              <a:endParaRPr lang="zh-CN" altLang="en-US" sz="1400" dirty="0">
                <a:latin typeface="+mj-lt"/>
                <a:ea typeface="PMingLiU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4BB30BA-34E0-2FCC-4D94-2E7E36C54BB3}"/>
                </a:ext>
              </a:extLst>
            </p:cNvPr>
            <p:cNvSpPr/>
            <p:nvPr/>
          </p:nvSpPr>
          <p:spPr>
            <a:xfrm>
              <a:off x="3837174" y="3437982"/>
              <a:ext cx="758692" cy="3273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err="1">
                  <a:solidFill>
                    <a:schemeClr val="tx1"/>
                  </a:solidFill>
                </a:rPr>
                <a:t>T</a:t>
              </a:r>
              <a:r>
                <a:rPr lang="en-US" altLang="zh-TW" baseline="-25000" dirty="0" err="1">
                  <a:solidFill>
                    <a:schemeClr val="tx1"/>
                  </a:solidFill>
                </a:rPr>
                <a:t>cmd</a:t>
              </a:r>
              <a:endParaRPr lang="zh-TW" alt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4353458-ACA6-E04C-2B0A-02A9BAF34E46}"/>
                </a:ext>
              </a:extLst>
            </p:cNvPr>
            <p:cNvSpPr/>
            <p:nvPr/>
          </p:nvSpPr>
          <p:spPr>
            <a:xfrm>
              <a:off x="4602048" y="3430302"/>
              <a:ext cx="1087581" cy="3273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T</a:t>
              </a:r>
              <a:r>
                <a:rPr lang="en-US" altLang="zh-TW" baseline="-25000" dirty="0">
                  <a:solidFill>
                    <a:schemeClr val="tx1"/>
                  </a:solidFill>
                </a:rPr>
                <a:t>processing,2</a:t>
              </a:r>
              <a:endParaRPr lang="zh-TW" alt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0" name="圓角矩形 42">
              <a:extLst>
                <a:ext uri="{FF2B5EF4-FFF2-40B4-BE49-F238E27FC236}">
                  <a16:creationId xmlns:a16="http://schemas.microsoft.com/office/drawing/2014/main" id="{1FBC7DB4-EEEA-3FEF-A2D8-0206B7D62D11}"/>
                </a:ext>
              </a:extLst>
            </p:cNvPr>
            <p:cNvSpPr/>
            <p:nvPr/>
          </p:nvSpPr>
          <p:spPr>
            <a:xfrm>
              <a:off x="5689717" y="3144697"/>
              <a:ext cx="2529240" cy="1238859"/>
            </a:xfrm>
            <a:prstGeom prst="roundRect">
              <a:avLst>
                <a:gd name="adj" fmla="val 8955"/>
              </a:avLst>
            </a:prstGeom>
            <a:noFill/>
            <a:ln w="28575">
              <a:solidFill>
                <a:schemeClr val="accent2"/>
              </a:solidFill>
              <a:prstDash val="sysDash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zh-CN" altLang="en-US" sz="1400">
                <a:latin typeface="+mj-lt"/>
              </a:endParaRPr>
            </a:p>
          </p:txBody>
        </p:sp>
        <p:cxnSp>
          <p:nvCxnSpPr>
            <p:cNvPr id="14" name="直線接點 64">
              <a:extLst>
                <a:ext uri="{FF2B5EF4-FFF2-40B4-BE49-F238E27FC236}">
                  <a16:creationId xmlns:a16="http://schemas.microsoft.com/office/drawing/2014/main" id="{36C2E451-3A29-3E8E-643F-29B417B84E5B}"/>
                </a:ext>
              </a:extLst>
            </p:cNvPr>
            <p:cNvCxnSpPr>
              <a:cxnSpLocks/>
            </p:cNvCxnSpPr>
            <p:nvPr/>
          </p:nvCxnSpPr>
          <p:spPr>
            <a:xfrm>
              <a:off x="9955229" y="4410244"/>
              <a:ext cx="0" cy="516731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單箭頭接點 59">
              <a:extLst>
                <a:ext uri="{FF2B5EF4-FFF2-40B4-BE49-F238E27FC236}">
                  <a16:creationId xmlns:a16="http://schemas.microsoft.com/office/drawing/2014/main" id="{465F7E05-B33B-E812-D2AB-AB3E827955E2}"/>
                </a:ext>
              </a:extLst>
            </p:cNvPr>
            <p:cNvCxnSpPr>
              <a:cxnSpLocks/>
            </p:cNvCxnSpPr>
            <p:nvPr/>
          </p:nvCxnSpPr>
          <p:spPr>
            <a:xfrm>
              <a:off x="9963039" y="4733450"/>
              <a:ext cx="1083702" cy="0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 w="med" len="med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" name="直線接點 64">
              <a:extLst>
                <a:ext uri="{FF2B5EF4-FFF2-40B4-BE49-F238E27FC236}">
                  <a16:creationId xmlns:a16="http://schemas.microsoft.com/office/drawing/2014/main" id="{2910869D-6114-5B6F-AE0E-6E3B32A8ED8A}"/>
                </a:ext>
              </a:extLst>
            </p:cNvPr>
            <p:cNvCxnSpPr>
              <a:cxnSpLocks/>
            </p:cNvCxnSpPr>
            <p:nvPr/>
          </p:nvCxnSpPr>
          <p:spPr>
            <a:xfrm>
              <a:off x="2365540" y="2621504"/>
              <a:ext cx="0" cy="516731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文字方塊 52">
              <a:extLst>
                <a:ext uri="{FF2B5EF4-FFF2-40B4-BE49-F238E27FC236}">
                  <a16:creationId xmlns:a16="http://schemas.microsoft.com/office/drawing/2014/main" id="{92528817-4BEF-E5F2-68BD-B9DEFE86CD9B}"/>
                </a:ext>
              </a:extLst>
            </p:cNvPr>
            <p:cNvSpPr txBox="1"/>
            <p:nvPr/>
          </p:nvSpPr>
          <p:spPr>
            <a:xfrm>
              <a:off x="2012728" y="2160153"/>
              <a:ext cx="700425" cy="46135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altLang="zh-CN" sz="1400" dirty="0">
                  <a:solidFill>
                    <a:srgbClr val="000000"/>
                  </a:solidFill>
                  <a:latin typeface="+mj-lt"/>
                  <a:ea typeface="PMingLiU" panose="02020500000000000000" pitchFamily="18" charset="-120"/>
                  <a:cs typeface="Times New Roman" panose="02020603050405020304" pitchFamily="18" charset="0"/>
                </a:rPr>
                <a:t>Target appears</a:t>
              </a:r>
              <a:endParaRPr lang="zh-CN" altLang="en-US" sz="1400" dirty="0">
                <a:latin typeface="+mj-lt"/>
                <a:ea typeface="PMingLiU" panose="02020500000000000000" pitchFamily="18" charset="-12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995081BF-CAF8-D5A1-4780-6DB477B6CEA1}"/>
              </a:ext>
            </a:extLst>
          </p:cNvPr>
          <p:cNvSpPr txBox="1"/>
          <p:nvPr/>
        </p:nvSpPr>
        <p:spPr>
          <a:xfrm>
            <a:off x="3678663" y="1143952"/>
            <a:ext cx="52266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600" dirty="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[Rapp]</a:t>
            </a:r>
            <a:r>
              <a:rPr lang="en-US" altLang="zh-TW" sz="160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新細明體" panose="02020500000000000000" pitchFamily="18" charset="-120"/>
              </a:rPr>
              <a:t> The figure is provided here for easier editing. Please copy-paste your revision to the Word file.</a:t>
            </a:r>
            <a:endParaRPr lang="zh-TW" altLang="en-US" sz="1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574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9DD9125-DDDA-5544-D340-827EEA1076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321512"/>
              </p:ext>
            </p:extLst>
          </p:nvPr>
        </p:nvGraphicFramePr>
        <p:xfrm>
          <a:off x="738937" y="1416236"/>
          <a:ext cx="10437036" cy="48096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1827">
                  <a:extLst>
                    <a:ext uri="{9D8B030D-6E8A-4147-A177-3AD203B41FA5}">
                      <a16:colId xmlns:a16="http://schemas.microsoft.com/office/drawing/2014/main" val="689198472"/>
                    </a:ext>
                  </a:extLst>
                </a:gridCol>
                <a:gridCol w="5708073">
                  <a:extLst>
                    <a:ext uri="{9D8B030D-6E8A-4147-A177-3AD203B41FA5}">
                      <a16:colId xmlns:a16="http://schemas.microsoft.com/office/drawing/2014/main" val="3771431695"/>
                    </a:ext>
                  </a:extLst>
                </a:gridCol>
                <a:gridCol w="2937136">
                  <a:extLst>
                    <a:ext uri="{9D8B030D-6E8A-4147-A177-3AD203B41FA5}">
                      <a16:colId xmlns:a16="http://schemas.microsoft.com/office/drawing/2014/main" val="3051807642"/>
                    </a:ext>
                  </a:extLst>
                </a:gridCol>
              </a:tblGrid>
              <a:tr h="330970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Component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Meaning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Value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6788281"/>
                  </a:ext>
                </a:extLst>
              </a:tr>
              <a:tr h="589594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T</a:t>
                      </a:r>
                      <a:r>
                        <a:rPr lang="en-US" sz="1800" baseline="-25000" dirty="0">
                          <a:effectLst/>
                        </a:rPr>
                        <a:t>RRC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Processing time for </a:t>
                      </a:r>
                      <a:r>
                        <a:rPr lang="en-US" sz="1800" i="1" dirty="0" err="1">
                          <a:effectLst/>
                        </a:rPr>
                        <a:t>RRCReconfiguration</a:t>
                      </a:r>
                      <a:r>
                        <a:rPr lang="en-US" sz="1800" dirty="0">
                          <a:effectLst/>
                        </a:rPr>
                        <a:t> carrying candidate configurations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Up to 10ms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1161623"/>
                  </a:ext>
                </a:extLst>
              </a:tr>
              <a:tr h="6665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T</a:t>
                      </a:r>
                      <a:r>
                        <a:rPr lang="en-US" sz="1800" baseline="-25000" dirty="0">
                          <a:effectLst/>
                        </a:rPr>
                        <a:t>processing,1 </a:t>
                      </a:r>
                      <a:r>
                        <a:rPr lang="en-US" altLang="zh-TW" sz="1800" dirty="0">
                          <a:effectLst/>
                        </a:rPr>
                        <a:t>/ T</a:t>
                      </a:r>
                      <a:r>
                        <a:rPr lang="en-US" altLang="zh-TW" sz="1800" baseline="-25000" dirty="0">
                          <a:effectLst/>
                        </a:rPr>
                        <a:t>processing,2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Time for UE processing, before/after cell switch command. This may include L2/3 reconfiguration, RF retuning, baseband retuning, security update, etc.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Total up to 20ms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2654887"/>
                  </a:ext>
                </a:extLst>
              </a:tr>
              <a:tr h="330970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800" dirty="0" err="1">
                          <a:effectLst/>
                        </a:rPr>
                        <a:t>T</a:t>
                      </a:r>
                      <a:r>
                        <a:rPr lang="en-US" sz="1800" baseline="-25000" dirty="0" err="1">
                          <a:effectLst/>
                        </a:rPr>
                        <a:t>meas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The time UE measures target cell (from candidate configuration to cell switch command)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-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3987378"/>
                  </a:ext>
                </a:extLst>
              </a:tr>
              <a:tr h="330970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800" dirty="0" err="1">
                          <a:effectLst/>
                        </a:rPr>
                        <a:t>T</a:t>
                      </a:r>
                      <a:r>
                        <a:rPr lang="en-US" sz="1800" baseline="-25000" dirty="0" err="1">
                          <a:effectLst/>
                        </a:rPr>
                        <a:t>cmd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Time for processing L1/L2-based cell switch command (HARQ and parsing)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Up to 20ms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3238837"/>
                  </a:ext>
                </a:extLst>
              </a:tr>
              <a:tr h="330970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T</a:t>
                      </a:r>
                      <a:r>
                        <a:rPr lang="en-US" sz="1800" baseline="-25000">
                          <a:effectLst/>
                        </a:rPr>
                        <a:t>search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Time required to search the target cell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0ms (assume cell is known)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0646669"/>
                  </a:ext>
                </a:extLst>
              </a:tr>
              <a:tr h="314041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T</a:t>
                      </a:r>
                      <a:r>
                        <a:rPr lang="en-US" sz="1800" baseline="-25000" dirty="0">
                          <a:effectLst/>
                        </a:rPr>
                        <a:t>Δ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Time for fine tracking and acquiring full timing information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SMTC periodicity (typ. 20ms)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7898254"/>
                  </a:ext>
                </a:extLst>
              </a:tr>
              <a:tr h="330970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800" dirty="0" err="1">
                          <a:effectLst/>
                        </a:rPr>
                        <a:t>T</a:t>
                      </a:r>
                      <a:r>
                        <a:rPr lang="en-US" sz="1800" baseline="-25000" dirty="0" err="1">
                          <a:effectLst/>
                        </a:rPr>
                        <a:t>margin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Time for SSB post-processing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Up to 2ms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3354137"/>
                  </a:ext>
                </a:extLst>
              </a:tr>
              <a:tr h="661940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T</a:t>
                      </a:r>
                      <a:r>
                        <a:rPr lang="en-US" sz="1800" baseline="-25000" dirty="0">
                          <a:effectLst/>
                        </a:rPr>
                        <a:t>IU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interruption uncertainty in acquiring the first available PRACH occasion in the new cell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Typ. 15ms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7289490"/>
                  </a:ext>
                </a:extLst>
              </a:tr>
              <a:tr h="330970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T</a:t>
                      </a:r>
                      <a:r>
                        <a:rPr lang="en-US" sz="1800" baseline="-25000" dirty="0">
                          <a:effectLst/>
                        </a:rPr>
                        <a:t>RAR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Time for RAR delay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Typ. 4ms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4641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4559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240</Words>
  <Application>Microsoft Office PowerPoint</Application>
  <PresentationFormat>Widescreen</PresentationFormat>
  <Paragraphs>60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Components of Mobility Latency</vt:lpstr>
      <vt:lpstr>PowerPoint Presentation</vt:lpstr>
    </vt:vector>
  </TitlesOfParts>
  <Company>Mediatek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MediaTek (Li-Chuan)</dc:creator>
  <cp:lastModifiedBy>MediaTek (Li-Chuan)</cp:lastModifiedBy>
  <cp:revision>32</cp:revision>
  <dcterms:created xsi:type="dcterms:W3CDTF">2022-08-23T03:20:20Z</dcterms:created>
  <dcterms:modified xsi:type="dcterms:W3CDTF">2022-08-26T00:49:03Z</dcterms:modified>
</cp:coreProperties>
</file>