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0" r:id="rId3"/>
    <p:sldId id="517" r:id="rId4"/>
    <p:sldId id="508" r:id="rId5"/>
    <p:sldId id="512" r:id="rId6"/>
    <p:sldId id="518" r:id="rId7"/>
    <p:sldId id="519" r:id="rId8"/>
    <p:sldId id="261" r:id="rId9"/>
  </p:sldIdLst>
  <p:sldSz cx="12192000" cy="6858000"/>
  <p:notesSz cx="6858000" cy="9144000"/>
  <p:embeddedFontLst>
    <p:embeddedFont>
      <p:font typeface="Ericsson Hilda" panose="00000500000000000000" pitchFamily="2" charset="0"/>
      <p:regular r:id="rId12"/>
      <p:bold r:id="rId13"/>
    </p:embeddedFont>
    <p:embeddedFont>
      <p:font typeface="Ericsson Hilda Light" panose="00000400000000000000" pitchFamily="2" charset="0"/>
      <p:regular r:id="rId14"/>
    </p:embeddedFont>
    <p:embeddedFont>
      <p:font typeface="Ericsson Technical Icons" panose="00000500000000000000" pitchFamily="2" charset="0"/>
      <p:regular r:id="rId15"/>
    </p:embeddedFont>
    <p:embeddedFont>
      <p:font typeface="Symap" panose="00000400000000000000" pitchFamily="2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1D0A1-F9CB-4B82-8571-6D1ADC1C346F}" v="1457" dt="2019-07-03T18:23:36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SI progress – rapporteur’s 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Informal F2F meeting on Indoor industrial channel modeling</a:t>
            </a:r>
          </a:p>
          <a:p>
            <a:r>
              <a:rPr lang="en-US" dirty="0"/>
              <a:t>Berlin, July 1-2, 2019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Henrik Asplund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2019-07-01</a:t>
            </a:r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56A8EE2-AAAC-4241-8205-E8A107944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en-US" b="1" dirty="0"/>
              <a:t>RAN1#94bis (Oct 2018)</a:t>
            </a:r>
            <a:endParaRPr lang="sv-SE" dirty="0"/>
          </a:p>
          <a:p>
            <a:pPr lvl="1" hangingPunct="0"/>
            <a:r>
              <a:rPr lang="sv-SE" dirty="0"/>
              <a:t>Start of SI</a:t>
            </a:r>
          </a:p>
          <a:p>
            <a:pPr lvl="0" hangingPunct="0"/>
            <a:r>
              <a:rPr lang="en-US" b="1" dirty="0">
                <a:solidFill>
                  <a:schemeClr val="bg2"/>
                </a:solidFill>
              </a:rPr>
              <a:t>RAN1#95 (Nov 2018)</a:t>
            </a:r>
            <a:endParaRPr lang="sv-SE" dirty="0">
              <a:solidFill>
                <a:schemeClr val="bg2"/>
              </a:solidFill>
            </a:endParaRPr>
          </a:p>
          <a:p>
            <a:pPr hangingPunct="0"/>
            <a:r>
              <a:rPr lang="en-US" b="1" dirty="0">
                <a:solidFill>
                  <a:schemeClr val="bg2"/>
                </a:solidFill>
              </a:rPr>
              <a:t>RAN1#AH (Jan 2019)</a:t>
            </a:r>
            <a:endParaRPr lang="sv-SE" dirty="0">
              <a:solidFill>
                <a:schemeClr val="bg2"/>
              </a:solidFill>
            </a:endParaRPr>
          </a:p>
          <a:p>
            <a:pPr lvl="0" hangingPunct="0"/>
            <a:r>
              <a:rPr lang="en-US" b="1" dirty="0">
                <a:solidFill>
                  <a:schemeClr val="bg2"/>
                </a:solidFill>
              </a:rPr>
              <a:t>RAN1#96 (Feb 2019)</a:t>
            </a:r>
            <a:endParaRPr lang="sv-SE" dirty="0">
              <a:solidFill>
                <a:schemeClr val="bg2"/>
              </a:solidFill>
            </a:endParaRPr>
          </a:p>
          <a:p>
            <a:pPr lvl="0" hangingPunct="0"/>
            <a:endParaRPr lang="de-DE" b="1" dirty="0"/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RAN1#96bis (Apr 2019) </a:t>
            </a:r>
            <a:endParaRPr lang="sv-SE" dirty="0"/>
          </a:p>
          <a:p>
            <a:pPr lvl="1" hangingPunct="0"/>
            <a:r>
              <a:rPr lang="de-DE" dirty="0"/>
              <a:t>Online session, 0.25 TU</a:t>
            </a:r>
          </a:p>
          <a:p>
            <a:pPr lvl="0" hangingPunct="0"/>
            <a:endParaRPr lang="de-DE" b="1" dirty="0"/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RAN1#97 (May 2019) </a:t>
            </a:r>
            <a:endParaRPr lang="sv-SE" dirty="0"/>
          </a:p>
          <a:p>
            <a:pPr lvl="1" hangingPunct="0"/>
            <a:r>
              <a:rPr lang="de-DE" dirty="0"/>
              <a:t>Online session, 0.25 TU</a:t>
            </a:r>
          </a:p>
          <a:p>
            <a:pPr lvl="0" hangingPunct="0"/>
            <a:endParaRPr lang="de-DE" b="1" dirty="0"/>
          </a:p>
          <a:p>
            <a:pPr hangingPunct="0"/>
            <a:r>
              <a:rPr lang="sv-SE" dirty="0">
                <a:solidFill>
                  <a:srgbClr val="FF0000"/>
                </a:solidFill>
              </a:rPr>
              <a:t>Informal offline F2F meeting July 1-2</a:t>
            </a:r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RAN1#98 (Aug 2019) </a:t>
            </a:r>
            <a:endParaRPr lang="sv-SE" dirty="0"/>
          </a:p>
          <a:p>
            <a:pPr lvl="1" hangingPunct="0"/>
            <a:r>
              <a:rPr lang="sv-SE" dirty="0"/>
              <a:t>Online session – finalizing CRs to TR 38.901, </a:t>
            </a:r>
            <a:r>
              <a:rPr lang="de-DE" dirty="0"/>
              <a:t>0.5 TU</a:t>
            </a:r>
            <a:endParaRPr lang="sv-SE" dirty="0"/>
          </a:p>
          <a:p>
            <a:pPr lvl="0" hangingPunct="0"/>
            <a:r>
              <a:rPr lang="en-US" b="1" dirty="0"/>
              <a:t>RAN#85 (Sep 2019)</a:t>
            </a:r>
            <a:endParaRPr lang="sv-SE" dirty="0"/>
          </a:p>
          <a:p>
            <a:pPr lvl="1" hangingPunct="0"/>
            <a:r>
              <a:rPr lang="en-US" dirty="0"/>
              <a:t>Close SI</a:t>
            </a:r>
            <a:endParaRPr lang="sv-SE" dirty="0"/>
          </a:p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23C84B8-CB78-4EFC-BD6C-3EA955DF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DFAC3F-1FDD-4FB8-A622-29161B12EDCF}"/>
              </a:ext>
            </a:extLst>
          </p:cNvPr>
          <p:cNvGrpSpPr/>
          <p:nvPr/>
        </p:nvGrpSpPr>
        <p:grpSpPr>
          <a:xfrm>
            <a:off x="4932369" y="2045889"/>
            <a:ext cx="5334323" cy="1238314"/>
            <a:chOff x="6072772" y="2136544"/>
            <a:chExt cx="5334323" cy="123831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B82D894-74E4-4535-BB9B-4C988A343460}"/>
                </a:ext>
              </a:extLst>
            </p:cNvPr>
            <p:cNvSpPr txBox="1"/>
            <p:nvPr/>
          </p:nvSpPr>
          <p:spPr bwMode="auto">
            <a:xfrm>
              <a:off x="6449762" y="2381456"/>
              <a:ext cx="4957333" cy="688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72000" tIns="36000" rIns="73152" bIns="36576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buClr>
                  <a:schemeClr val="tx1"/>
                </a:buClr>
              </a:pPr>
              <a:r>
                <a:rPr lang="sv-SE" sz="2000" dirty="0"/>
                <a:t>9 email discussions completed: model framework agreed</a:t>
              </a:r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1631075D-DBC4-4CA0-A082-B03FEA80E315}"/>
                </a:ext>
              </a:extLst>
            </p:cNvPr>
            <p:cNvSpPr/>
            <p:nvPr/>
          </p:nvSpPr>
          <p:spPr bwMode="auto">
            <a:xfrm>
              <a:off x="6072772" y="2136544"/>
              <a:ext cx="376990" cy="123831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sv-SE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694B875-E384-4D5A-9701-F44AD950F6E0}"/>
              </a:ext>
            </a:extLst>
          </p:cNvPr>
          <p:cNvSpPr txBox="1"/>
          <p:nvPr/>
        </p:nvSpPr>
        <p:spPr bwMode="auto">
          <a:xfrm>
            <a:off x="4603151" y="1290669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No online time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AE889E4-E5B4-44A8-BAD5-E3E45508FC47}"/>
              </a:ext>
            </a:extLst>
          </p:cNvPr>
          <p:cNvGrpSpPr/>
          <p:nvPr/>
        </p:nvGrpSpPr>
        <p:grpSpPr>
          <a:xfrm>
            <a:off x="2677026" y="1536905"/>
            <a:ext cx="1879688" cy="1309105"/>
            <a:chOff x="3111592" y="1763016"/>
            <a:chExt cx="1879688" cy="130910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8EC3CF-4EB6-4CB1-ACA1-D34A1D423D7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57640" y="1763016"/>
              <a:ext cx="1833640" cy="76429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0BBB5FE-9918-4BD4-907E-B5BFF25324F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57640" y="1763016"/>
              <a:ext cx="1829786" cy="9867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564A9E-F28C-4464-BD2A-2FEB5F1BE8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11592" y="1763016"/>
              <a:ext cx="1879688" cy="13091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0" name="Arrow: Down 19">
            <a:extLst>
              <a:ext uri="{FF2B5EF4-FFF2-40B4-BE49-F238E27FC236}">
                <a16:creationId xmlns:a16="http://schemas.microsoft.com/office/drawing/2014/main" id="{FDC551E2-08DA-4EBE-8E12-F4DD09B2C1E3}"/>
              </a:ext>
            </a:extLst>
          </p:cNvPr>
          <p:cNvSpPr/>
          <p:nvPr/>
        </p:nvSpPr>
        <p:spPr bwMode="auto">
          <a:xfrm>
            <a:off x="4854164" y="3792378"/>
            <a:ext cx="376990" cy="449765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F2F362-6A0F-41E5-9BFD-C36A82EF8442}"/>
              </a:ext>
            </a:extLst>
          </p:cNvPr>
          <p:cNvSpPr txBox="1"/>
          <p:nvPr/>
        </p:nvSpPr>
        <p:spPr bwMode="auto">
          <a:xfrm>
            <a:off x="5373172" y="3812810"/>
            <a:ext cx="5974944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6 email discussions completed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2EA1227-5D8B-4FBF-B2DC-4B447B6F83AA}"/>
              </a:ext>
            </a:extLst>
          </p:cNvPr>
          <p:cNvCxnSpPr>
            <a:cxnSpLocks/>
            <a:stCxn id="24" idx="1"/>
          </p:cNvCxnSpPr>
          <p:nvPr/>
        </p:nvCxnSpPr>
        <p:spPr bwMode="auto">
          <a:xfrm flipH="1">
            <a:off x="3062038" y="3557223"/>
            <a:ext cx="1490822" cy="806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D703B13-CBA9-47F4-B987-56A4E5EC1614}"/>
              </a:ext>
            </a:extLst>
          </p:cNvPr>
          <p:cNvSpPr txBox="1"/>
          <p:nvPr/>
        </p:nvSpPr>
        <p:spPr bwMode="auto">
          <a:xfrm>
            <a:off x="4552860" y="3366692"/>
            <a:ext cx="4957333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Email agreements endorsed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080A92-D309-49D1-A37A-6E420748DC63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>
            <a:off x="3110164" y="4432423"/>
            <a:ext cx="1446550" cy="274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D2898E-F5D5-46E6-A7F0-68526C3B493D}"/>
              </a:ext>
            </a:extLst>
          </p:cNvPr>
          <p:cNvSpPr txBox="1"/>
          <p:nvPr/>
        </p:nvSpPr>
        <p:spPr bwMode="auto">
          <a:xfrm>
            <a:off x="4556714" y="4241892"/>
            <a:ext cx="4957333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Email agreements endorsed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AE903D1-1C78-47CE-946C-28C6B6537CF5}"/>
              </a:ext>
            </a:extLst>
          </p:cNvPr>
          <p:cNvSpPr/>
          <p:nvPr/>
        </p:nvSpPr>
        <p:spPr bwMode="auto">
          <a:xfrm>
            <a:off x="5329056" y="4688010"/>
            <a:ext cx="376990" cy="641979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515CA1-2469-4337-99DC-D80C7A060DEA}"/>
              </a:ext>
            </a:extLst>
          </p:cNvPr>
          <p:cNvSpPr txBox="1"/>
          <p:nvPr/>
        </p:nvSpPr>
        <p:spPr bwMode="auto">
          <a:xfrm>
            <a:off x="5784251" y="4670974"/>
            <a:ext cx="5974944" cy="5657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>
                <a:solidFill>
                  <a:srgbClr val="FF0000"/>
                </a:solidFill>
              </a:rPr>
              <a:t>New email discussion to tentatively agree model details and perform calibration of model implementations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194634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until completion of SI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578FD-8CFF-4255-8B46-66D6EE919C36}"/>
              </a:ext>
            </a:extLst>
          </p:cNvPr>
          <p:cNvSpPr/>
          <p:nvPr/>
        </p:nvSpPr>
        <p:spPr bwMode="auto">
          <a:xfrm>
            <a:off x="9970534" y="4892705"/>
            <a:ext cx="1325461" cy="6711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Approve CR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5FB53-04FC-49D6-BC1B-5430081CA060}"/>
              </a:ext>
            </a:extLst>
          </p:cNvPr>
          <p:cNvSpPr/>
          <p:nvPr/>
        </p:nvSpPr>
        <p:spPr bwMode="auto">
          <a:xfrm>
            <a:off x="9970534" y="3382687"/>
            <a:ext cx="1325461" cy="6711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Draft the CR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7A1CFB-744C-4341-B5BE-EB7A4A14AD8B}"/>
              </a:ext>
            </a:extLst>
          </p:cNvPr>
          <p:cNvSpPr/>
          <p:nvPr/>
        </p:nvSpPr>
        <p:spPr bwMode="auto">
          <a:xfrm>
            <a:off x="6716636" y="1155758"/>
            <a:ext cx="2098867" cy="22669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Agree on model: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600" dirty="0">
                <a:solidFill>
                  <a:schemeClr val="bg1"/>
                </a:solidFill>
              </a:rPr>
              <a:t>Scenario description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Path loss models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LOS probability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LSP</a:t>
            </a:r>
            <a:r>
              <a:rPr lang="sv-SE" sz="1600" dirty="0">
                <a:solidFill>
                  <a:schemeClr val="bg1"/>
                </a:solidFill>
              </a:rPr>
              <a:t> table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Additional model components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1792A8-B541-43A2-93F6-1CF31B5AE08C}"/>
              </a:ext>
            </a:extLst>
          </p:cNvPr>
          <p:cNvSpPr/>
          <p:nvPr/>
        </p:nvSpPr>
        <p:spPr bwMode="auto">
          <a:xfrm>
            <a:off x="2422856" y="1869898"/>
            <a:ext cx="2062063" cy="268232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Tentatively agree on model: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600" dirty="0">
                <a:solidFill>
                  <a:schemeClr val="bg1"/>
                </a:solidFill>
              </a:rPr>
              <a:t>(Scenario description)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Path loss models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LOS probability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LSP</a:t>
            </a:r>
            <a:r>
              <a:rPr lang="sv-SE" sz="1600" dirty="0">
                <a:solidFill>
                  <a:schemeClr val="bg1"/>
                </a:solidFill>
              </a:rPr>
              <a:t> table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(Additional model components)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654C40-72B3-4290-A099-36B20C72F079}"/>
              </a:ext>
            </a:extLst>
          </p:cNvPr>
          <p:cNvSpPr/>
          <p:nvPr/>
        </p:nvSpPr>
        <p:spPr bwMode="auto">
          <a:xfrm>
            <a:off x="2386052" y="4828971"/>
            <a:ext cx="209886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Agree on calibration assumptions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20530E-1BFD-4D13-86C6-556BFEF55837}"/>
              </a:ext>
            </a:extLst>
          </p:cNvPr>
          <p:cNvSpPr/>
          <p:nvPr/>
        </p:nvSpPr>
        <p:spPr bwMode="auto">
          <a:xfrm>
            <a:off x="5053593" y="4845649"/>
            <a:ext cx="120933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dirty="0">
                <a:solidFill>
                  <a:schemeClr val="bg1"/>
                </a:solidFill>
              </a:rPr>
              <a:t>Perform calibration campaign</a:t>
            </a:r>
            <a:endParaRPr kumimoji="0" lang="sv-S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40E426-A984-437A-BBF0-D81263895CBC}"/>
              </a:ext>
            </a:extLst>
          </p:cNvPr>
          <p:cNvSpPr/>
          <p:nvPr/>
        </p:nvSpPr>
        <p:spPr bwMode="auto">
          <a:xfrm>
            <a:off x="6716636" y="4845651"/>
            <a:ext cx="209886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</a:t>
            </a:r>
            <a:r>
              <a:rPr lang="sv-SE" sz="1600" dirty="0">
                <a:solidFill>
                  <a:schemeClr val="bg1"/>
                </a:solidFill>
              </a:rPr>
              <a:t>ummarize calibration campaign in a Tdoc</a:t>
            </a:r>
            <a:endParaRPr kumimoji="0" lang="sv-S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C34728-942D-48B4-B51B-3537C2FBDA56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 bwMode="auto">
          <a:xfrm>
            <a:off x="10633265" y="4053807"/>
            <a:ext cx="0" cy="8388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7D06C8-1DCE-440C-8398-9B83FF65321F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 bwMode="auto">
          <a:xfrm>
            <a:off x="8815503" y="2289233"/>
            <a:ext cx="1155031" cy="14290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2C67F9-000E-4C70-8335-909999AE7E44}"/>
              </a:ext>
            </a:extLst>
          </p:cNvPr>
          <p:cNvCxnSpPr>
            <a:cxnSpLocks/>
            <a:stCxn id="19" idx="3"/>
            <a:endCxn id="5" idx="1"/>
          </p:cNvCxnSpPr>
          <p:nvPr/>
        </p:nvCxnSpPr>
        <p:spPr bwMode="auto">
          <a:xfrm flipV="1">
            <a:off x="8815503" y="3718247"/>
            <a:ext cx="1155031" cy="16679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2D6EB3-9C49-4ABF-90F3-392473A48031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 bwMode="auto">
          <a:xfrm>
            <a:off x="6262930" y="5386194"/>
            <a:ext cx="453706" cy="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24068C-7B9C-44E1-92ED-C2C460B93A44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 bwMode="auto">
          <a:xfrm>
            <a:off x="4484919" y="5369516"/>
            <a:ext cx="568674" cy="166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54CA3D-EBF9-482F-AABF-8D5FE967A3B9}"/>
              </a:ext>
            </a:extLst>
          </p:cNvPr>
          <p:cNvCxnSpPr>
            <a:cxnSpLocks/>
            <a:stCxn id="16" idx="3"/>
            <a:endCxn id="18" idx="0"/>
          </p:cNvCxnSpPr>
          <p:nvPr/>
        </p:nvCxnSpPr>
        <p:spPr bwMode="auto">
          <a:xfrm>
            <a:off x="4484919" y="3211060"/>
            <a:ext cx="1173343" cy="16345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1563B2-5AFD-47B9-B992-A196A57377A9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 bwMode="auto">
          <a:xfrm flipV="1">
            <a:off x="4484919" y="2289233"/>
            <a:ext cx="2231717" cy="9218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D9ADBD3-9758-4039-B2A2-99A10262BE55}"/>
              </a:ext>
            </a:extLst>
          </p:cNvPr>
          <p:cNvCxnSpPr/>
          <p:nvPr/>
        </p:nvCxnSpPr>
        <p:spPr bwMode="auto">
          <a:xfrm>
            <a:off x="125835" y="6761527"/>
            <a:ext cx="11752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5D23EA8-E6E6-4538-AFA9-1860881B5157}"/>
              </a:ext>
            </a:extLst>
          </p:cNvPr>
          <p:cNvCxnSpPr>
            <a:cxnSpLocks/>
          </p:cNvCxnSpPr>
          <p:nvPr/>
        </p:nvCxnSpPr>
        <p:spPr bwMode="auto">
          <a:xfrm flipV="1">
            <a:off x="6451134" y="1111884"/>
            <a:ext cx="0" cy="5565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D1FFE83-3FFF-4113-81D4-E2352294FEB2}"/>
              </a:ext>
            </a:extLst>
          </p:cNvPr>
          <p:cNvSpPr txBox="1"/>
          <p:nvPr/>
        </p:nvSpPr>
        <p:spPr bwMode="auto">
          <a:xfrm>
            <a:off x="7007306" y="6220438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RAN1 meeting in August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F8109BB-7A7D-4F50-B681-B0E8E8159AB8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4572" y="1111884"/>
            <a:ext cx="0" cy="5565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32F0502-B3C8-4171-B0D1-08BE015AEB36}"/>
              </a:ext>
            </a:extLst>
          </p:cNvPr>
          <p:cNvSpPr txBox="1"/>
          <p:nvPr/>
        </p:nvSpPr>
        <p:spPr bwMode="auto">
          <a:xfrm>
            <a:off x="2437885" y="6047492"/>
            <a:ext cx="2490109" cy="504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400" dirty="0"/>
              <a:t>[97-NR-10 ]Email discussion concluding July 12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9AFB86-5DEA-4263-9A9C-F7F81C2BA29E}"/>
              </a:ext>
            </a:extLst>
          </p:cNvPr>
          <p:cNvSpPr/>
          <p:nvPr/>
        </p:nvSpPr>
        <p:spPr bwMode="auto">
          <a:xfrm>
            <a:off x="1319216" y="1083284"/>
            <a:ext cx="1183773" cy="70562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New technical contributions (by mid-June)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6990D26-0075-40F2-B5B7-39B42092EA8C}"/>
              </a:ext>
            </a:extLst>
          </p:cNvPr>
          <p:cNvCxnSpPr>
            <a:cxnSpLocks/>
            <a:stCxn id="23" idx="2"/>
            <a:endCxn id="16" idx="1"/>
          </p:cNvCxnSpPr>
          <p:nvPr/>
        </p:nvCxnSpPr>
        <p:spPr bwMode="auto">
          <a:xfrm>
            <a:off x="1911103" y="1788907"/>
            <a:ext cx="511753" cy="1422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91EDB89-645F-4315-9FD8-BC130D19CD89}"/>
              </a:ext>
            </a:extLst>
          </p:cNvPr>
          <p:cNvSpPr/>
          <p:nvPr/>
        </p:nvSpPr>
        <p:spPr bwMode="auto">
          <a:xfrm>
            <a:off x="125835" y="3443855"/>
            <a:ext cx="971560" cy="68880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Previous contribitions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249C6C-D09D-47BD-B790-E7814EF1FE42}"/>
              </a:ext>
            </a:extLst>
          </p:cNvPr>
          <p:cNvCxnSpPr>
            <a:cxnSpLocks/>
            <a:stCxn id="26" idx="3"/>
            <a:endCxn id="16" idx="1"/>
          </p:cNvCxnSpPr>
          <p:nvPr/>
        </p:nvCxnSpPr>
        <p:spPr bwMode="auto">
          <a:xfrm flipV="1">
            <a:off x="1097395" y="3211060"/>
            <a:ext cx="1325461" cy="5771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47A6461-DB15-4FB1-BA17-86512EE01B8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23871" y="1016794"/>
            <a:ext cx="0" cy="5565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69DD4F4-EB54-4024-B1BB-72D95B5F538D}"/>
              </a:ext>
            </a:extLst>
          </p:cNvPr>
          <p:cNvSpPr txBox="1"/>
          <p:nvPr/>
        </p:nvSpPr>
        <p:spPr bwMode="auto">
          <a:xfrm>
            <a:off x="1223871" y="5963022"/>
            <a:ext cx="1325458" cy="442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200" dirty="0">
                <a:solidFill>
                  <a:srgbClr val="FF0000"/>
                </a:solidFill>
              </a:rPr>
              <a:t>Informal F2F meeting July 1-2</a:t>
            </a:r>
          </a:p>
        </p:txBody>
      </p:sp>
    </p:spTree>
    <p:extLst>
      <p:ext uri="{BB962C8B-B14F-4D97-AF65-F5344CB8AC3E}">
        <p14:creationId xmlns:p14="http://schemas.microsoft.com/office/powerpoint/2010/main" val="337481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E52D0B-663F-45C3-8E5A-E2B75BA0FCB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Agreed five sub-scenarios</a:t>
            </a:r>
          </a:p>
          <a:p>
            <a:pPr lvl="1"/>
            <a:r>
              <a:rPr lang="sv-SE" dirty="0"/>
              <a:t>Low clutter density, embedded BS</a:t>
            </a:r>
          </a:p>
          <a:p>
            <a:pPr lvl="1"/>
            <a:r>
              <a:rPr lang="sv-SE" dirty="0"/>
              <a:t>High clutter density, embedded BS</a:t>
            </a:r>
          </a:p>
          <a:p>
            <a:pPr lvl="1"/>
            <a:r>
              <a:rPr lang="sv-SE" dirty="0"/>
              <a:t>Low clutter density, elevated BS</a:t>
            </a:r>
          </a:p>
          <a:p>
            <a:pPr lvl="1"/>
            <a:r>
              <a:rPr lang="sv-SE" dirty="0"/>
              <a:t>High clutter density, elevated BS</a:t>
            </a:r>
          </a:p>
          <a:p>
            <a:pPr lvl="1"/>
            <a:r>
              <a:rPr lang="sv-SE" dirty="0"/>
              <a:t>Elevated Tx to elevated Rx (BS-to-BS links)</a:t>
            </a:r>
          </a:p>
          <a:p>
            <a:endParaRPr lang="sv-SE" dirty="0"/>
          </a:p>
          <a:p>
            <a:r>
              <a:rPr lang="sv-SE" b="1" dirty="0"/>
              <a:t>Model details starting to fall in place</a:t>
            </a:r>
          </a:p>
          <a:p>
            <a:pPr lvl="1"/>
            <a:r>
              <a:rPr lang="sv-SE" dirty="0"/>
              <a:t>Re-use stochastic model methodology from TR 38.901</a:t>
            </a:r>
          </a:p>
          <a:p>
            <a:pPr lvl="1"/>
            <a:r>
              <a:rPr lang="sv-SE" dirty="0"/>
              <a:t>Parameterizations for new sub-scenarios still TBD</a:t>
            </a:r>
          </a:p>
          <a:p>
            <a:pPr lvl="1"/>
            <a:r>
              <a:rPr lang="sv-SE" dirty="0"/>
              <a:t>New additions:</a:t>
            </a:r>
          </a:p>
          <a:p>
            <a:pPr lvl="2"/>
            <a:r>
              <a:rPr lang="sv-SE" dirty="0"/>
              <a:t>Dual-mobility method adapted from V2x (TR 37.885)</a:t>
            </a:r>
          </a:p>
          <a:p>
            <a:pPr lvl="2"/>
            <a:r>
              <a:rPr lang="sv-SE" dirty="0"/>
              <a:t>Absolute time of arrival (for positioning), exact model TBD</a:t>
            </a:r>
          </a:p>
          <a:p>
            <a:pPr lvl="1"/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9B329D-115A-42CF-A264-8798ECD6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channel model</a:t>
            </a:r>
            <a:br>
              <a:rPr lang="en-US" dirty="0"/>
            </a:br>
            <a:r>
              <a:rPr lang="en-US" sz="2400" dirty="0"/>
              <a:t>Technical progress</a:t>
            </a: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3F17B-6988-431C-8A01-819A81672E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1990" y="1016794"/>
            <a:ext cx="4970585" cy="279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9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93FC7-57C3-4122-A644-C06333C9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F2F progress and remaining issues on different topics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2E5793C-C0FE-431A-9943-9F11B29B1D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1400" b="1" dirty="0"/>
              <a:t>Measurements</a:t>
            </a:r>
          </a:p>
          <a:p>
            <a:pPr marL="0" indent="0">
              <a:buNone/>
            </a:pPr>
            <a:r>
              <a:rPr lang="sv-SE" sz="1400" dirty="0"/>
              <a:t>Additional measurements presented/contributed by Fraunhofer IIS/HHI, Huawei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Scenario description</a:t>
            </a:r>
          </a:p>
          <a:p>
            <a:r>
              <a:rPr lang="sv-SE" sz="1400" dirty="0"/>
              <a:t>Complete proposal for scenario description available</a:t>
            </a:r>
          </a:p>
          <a:p>
            <a:r>
              <a:rPr lang="sv-SE" sz="1400" dirty="0"/>
              <a:t>Simulation assumptions and metrics for channel model calibration available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Path loss</a:t>
            </a:r>
          </a:p>
          <a:p>
            <a:r>
              <a:rPr lang="sv-SE" sz="1400" dirty="0"/>
              <a:t>Merging of path loss model parameters from different observations and sources ongoing [Huawei has volunteered to complete this work and submit to the official email discussion]</a:t>
            </a:r>
          </a:p>
          <a:p>
            <a:r>
              <a:rPr lang="sv-SE" sz="1400" dirty="0"/>
              <a:t>Specify additional loss for ”embedded devices” – postponed until August awaiting further measurements and a complete proposal</a:t>
            </a:r>
          </a:p>
        </p:txBody>
      </p:sp>
    </p:spTree>
    <p:extLst>
      <p:ext uri="{BB962C8B-B14F-4D97-AF65-F5344CB8AC3E}">
        <p14:creationId xmlns:p14="http://schemas.microsoft.com/office/powerpoint/2010/main" val="54496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93FC7-57C3-4122-A644-C06333C9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F2F progress and remaining issues on different topics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2E5793C-C0FE-431A-9943-9F11B29B1D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LOS probability</a:t>
            </a:r>
          </a:p>
          <a:p>
            <a:r>
              <a:rPr lang="sv-SE" sz="1400" dirty="0"/>
              <a:t>Complete proposal for LOS probability available including autocorrelation distance</a:t>
            </a:r>
          </a:p>
          <a:p>
            <a:r>
              <a:rPr lang="sv-SE" sz="1400" dirty="0"/>
              <a:t>Inter-link correlations not treated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Fast fading modeling</a:t>
            </a:r>
          </a:p>
          <a:p>
            <a:r>
              <a:rPr lang="sv-SE" sz="1400" dirty="0"/>
              <a:t>Parameterization of fast fading for the different sub-scenarios, including merging of proposals from different companies ongoing [Fraunhofer has volunteered to complete this work and submit to the official email discussion]</a:t>
            </a:r>
          </a:p>
          <a:p>
            <a:r>
              <a:rPr lang="sv-SE" sz="1400" dirty="0"/>
              <a:t>No conclusions on dense multipath, encourage companies to analyze and provide input to Prague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Additional modeling components</a:t>
            </a:r>
          </a:p>
          <a:p>
            <a:r>
              <a:rPr lang="sv-SE" sz="1400" dirty="0"/>
              <a:t>Absolute time of arrival: Proposals on lognormal, Gaussian, or exponential distribution, or distance-dependence for excess delay of first path in NLOS</a:t>
            </a:r>
          </a:p>
          <a:p>
            <a:pPr lvl="1"/>
            <a:r>
              <a:rPr lang="sv-SE" sz="1400" dirty="0"/>
              <a:t>Companies encouraged to share raw data (f,d,</a:t>
            </a:r>
            <a:r>
              <a:rPr lang="sv-SE" sz="1400" dirty="0">
                <a:latin typeface="Symbol" panose="05050102010706020507" pitchFamily="18" charset="2"/>
                <a:cs typeface="Symap" panose="00000400000000000000" pitchFamily="2" charset="0"/>
              </a:rPr>
              <a:t>Dt</a:t>
            </a:r>
            <a:r>
              <a:rPr lang="sv-SE" sz="1400" dirty="0"/>
              <a:t>) [Huawei has volunteered to collect and merge such data]</a:t>
            </a:r>
          </a:p>
          <a:p>
            <a:r>
              <a:rPr lang="sv-SE" sz="1400" dirty="0"/>
              <a:t>Recommended blocker sizes provided for blocking model B</a:t>
            </a:r>
          </a:p>
          <a:p>
            <a:r>
              <a:rPr lang="sv-SE" sz="1400" dirty="0"/>
              <a:t>Dual mobility: modeling of Doppler of scatterers specified</a:t>
            </a:r>
          </a:p>
        </p:txBody>
      </p:sp>
    </p:spTree>
    <p:extLst>
      <p:ext uri="{BB962C8B-B14F-4D97-AF65-F5344CB8AC3E}">
        <p14:creationId xmlns:p14="http://schemas.microsoft.com/office/powerpoint/2010/main" val="63358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DE66AB-5BE1-47E3-9E5B-CAC7FCDB38C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Finalize meeting report [Ericsson]</a:t>
            </a:r>
          </a:p>
          <a:p>
            <a:pPr lvl="1"/>
            <a:r>
              <a:rPr lang="en-US" dirty="0"/>
              <a:t>By July 3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Submit merged proposals for path loss, fast fading, and LOS probability to [97-NR-10] [Huawei, Fraunhofer HHI, Ericsson]</a:t>
            </a:r>
          </a:p>
          <a:p>
            <a:pPr lvl="1"/>
            <a:r>
              <a:rPr lang="en-US" dirty="0"/>
              <a:t>By July 5 latest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Prepare proposals for agreement in [97-NR-10] based on the merged proposals and the meeting report [Ericsson]</a:t>
            </a:r>
          </a:p>
          <a:p>
            <a:pPr lvl="1"/>
            <a:r>
              <a:rPr lang="en-US" dirty="0"/>
              <a:t>By July 12 latest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Continue to maintain and update the respective merge summaries (path loss, fast fading, </a:t>
            </a:r>
            <a:r>
              <a:rPr lang="en-US" dirty="0">
                <a:latin typeface="Symbol" panose="05050102010706020507" pitchFamily="18" charset="2"/>
              </a:rPr>
              <a:t>Dt</a:t>
            </a:r>
            <a:r>
              <a:rPr lang="en-US" dirty="0"/>
              <a:t> , </a:t>
            </a:r>
            <a:r>
              <a:rPr lang="en-US" dirty="0" err="1"/>
              <a:t>etc</a:t>
            </a:r>
            <a:r>
              <a:rPr lang="en-US" dirty="0"/>
              <a:t>) using the following email discussion thread: </a:t>
            </a:r>
          </a:p>
          <a:p>
            <a:pPr lvl="1"/>
            <a:r>
              <a:rPr lang="en-US" dirty="0"/>
              <a:t>[97-NR-11] Email discussion on other remaining aspects (potentially split into several sub-email-threads) till next meeting – Henrik (Ericsson) </a:t>
            </a:r>
          </a:p>
          <a:p>
            <a:pPr lvl="1"/>
            <a:r>
              <a:rPr lang="en-US" dirty="0"/>
              <a:t>Email discussion summaries to be submitted to RAN1#98</a:t>
            </a:r>
          </a:p>
          <a:p>
            <a:pPr lvl="1"/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6CD2EC-DEFA-463D-B39A-2357FD2A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69222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0</TotalTime>
  <Words>671</Words>
  <Application>Microsoft Office PowerPoint</Application>
  <PresentationFormat>Widescreen</PresentationFormat>
  <Paragraphs>116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Ericsson Hilda</vt:lpstr>
      <vt:lpstr>Ericsson Technical Icons</vt:lpstr>
      <vt:lpstr>Ericsson Hilda Light</vt:lpstr>
      <vt:lpstr>Symap</vt:lpstr>
      <vt:lpstr>Symbol</vt:lpstr>
      <vt:lpstr>PresentationTemplate2017</vt:lpstr>
      <vt:lpstr>Status of SI progress – rapporteur’s view</vt:lpstr>
      <vt:lpstr>Timeline</vt:lpstr>
      <vt:lpstr>Timeline until completion of SI</vt:lpstr>
      <vt:lpstr>Industrial channel model Technical progress</vt:lpstr>
      <vt:lpstr>F2F progress and remaining issues on different topics</vt:lpstr>
      <vt:lpstr>F2F progress and remaining issues on different topics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2019-07-01T06:58:09Z</dcterms:created>
  <dcterms:modified xsi:type="dcterms:W3CDTF">2019-07-03T18:23:36Z</dcterms:modified>
</cp:coreProperties>
</file>