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7" r:id="rId3"/>
    <p:sldId id="274" r:id="rId4"/>
    <p:sldId id="282" r:id="rId5"/>
    <p:sldId id="275" r:id="rId6"/>
    <p:sldId id="276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Bosch\RelativeDelay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Measured</c:v>
          </c:tx>
          <c:spPr>
            <a:ln w="19050">
              <a:noFill/>
            </a:ln>
          </c:spPr>
          <c:xVal>
            <c:numRef>
              <c:f>Sheet2!$A$3:$A$42</c:f>
              <c:numCache>
                <c:formatCode>General</c:formatCode>
                <c:ptCount val="40"/>
                <c:pt idx="0">
                  <c:v>18.5</c:v>
                </c:pt>
                <c:pt idx="1">
                  <c:v>17</c:v>
                </c:pt>
                <c:pt idx="2">
                  <c:v>15.5</c:v>
                </c:pt>
                <c:pt idx="3">
                  <c:v>14</c:v>
                </c:pt>
                <c:pt idx="4">
                  <c:v>12.5</c:v>
                </c:pt>
                <c:pt idx="5">
                  <c:v>11</c:v>
                </c:pt>
                <c:pt idx="6">
                  <c:v>15.7</c:v>
                </c:pt>
                <c:pt idx="7">
                  <c:v>41.0072143043148</c:v>
                </c:pt>
                <c:pt idx="8">
                  <c:v>40.181739633818701</c:v>
                </c:pt>
                <c:pt idx="9">
                  <c:v>40.762625344793499</c:v>
                </c:pt>
                <c:pt idx="10">
                  <c:v>39.932094861151498</c:v>
                </c:pt>
                <c:pt idx="11">
                  <c:v>40.615164963348398</c:v>
                </c:pt>
                <c:pt idx="12">
                  <c:v>39.781556027888101</c:v>
                </c:pt>
                <c:pt idx="13">
                  <c:v>38.874948553020602</c:v>
                </c:pt>
                <c:pt idx="14">
                  <c:v>38.0714092200433</c:v>
                </c:pt>
                <c:pt idx="15">
                  <c:v>38.409134655704001</c:v>
                </c:pt>
                <c:pt idx="16">
                  <c:v>37.595640704741299</c:v>
                </c:pt>
                <c:pt idx="17">
                  <c:v>38.042891911630498</c:v>
                </c:pt>
                <c:pt idx="18">
                  <c:v>37.2213943854875</c:v>
                </c:pt>
                <c:pt idx="19">
                  <c:v>37.779116254883498</c:v>
                </c:pt>
                <c:pt idx="20">
                  <c:v>36.951755032745098</c:v>
                </c:pt>
                <c:pt idx="21">
                  <c:v>37.6199631180043</c:v>
                </c:pt>
                <c:pt idx="22">
                  <c:v>36.7890228193139</c:v>
                </c:pt>
                <c:pt idx="23">
                  <c:v>31.5989180985679</c:v>
                </c:pt>
                <c:pt idx="24">
                  <c:v>30.802146029132398</c:v>
                </c:pt>
                <c:pt idx="25">
                  <c:v>31.152714568717801</c:v>
                </c:pt>
                <c:pt idx="26">
                  <c:v>30.344228446279502</c:v>
                </c:pt>
                <c:pt idx="27">
                  <c:v>30.830044193935201</c:v>
                </c:pt>
                <c:pt idx="28">
                  <c:v>30.012867240568699</c:v>
                </c:pt>
                <c:pt idx="29">
                  <c:v>24.325328877530101</c:v>
                </c:pt>
                <c:pt idx="30">
                  <c:v>23.5395879318224</c:v>
                </c:pt>
                <c:pt idx="31">
                  <c:v>23.910701056221701</c:v>
                </c:pt>
                <c:pt idx="32">
                  <c:v>23.110867573503199</c:v>
                </c:pt>
                <c:pt idx="33">
                  <c:v>23.658436655873899</c:v>
                </c:pt>
                <c:pt idx="34">
                  <c:v>22.849774615956299</c:v>
                </c:pt>
                <c:pt idx="35">
                  <c:v>10.3851636963507</c:v>
                </c:pt>
                <c:pt idx="36">
                  <c:v>9.9825948530429702</c:v>
                </c:pt>
                <c:pt idx="37">
                  <c:v>7.7363831988856404</c:v>
                </c:pt>
                <c:pt idx="38">
                  <c:v>6.9174868991563701</c:v>
                </c:pt>
                <c:pt idx="39">
                  <c:v>6.2969992853739498</c:v>
                </c:pt>
              </c:numCache>
            </c:numRef>
          </c:xVal>
          <c:yVal>
            <c:numRef>
              <c:f>Sheet2!$B$3:$B$42</c:f>
              <c:numCache>
                <c:formatCode>General</c:formatCode>
                <c:ptCount val="40"/>
                <c:pt idx="0">
                  <c:v>4.1100000000000003</c:v>
                </c:pt>
                <c:pt idx="1">
                  <c:v>2.89</c:v>
                </c:pt>
                <c:pt idx="2">
                  <c:v>3</c:v>
                </c:pt>
                <c:pt idx="3">
                  <c:v>3.41</c:v>
                </c:pt>
                <c:pt idx="4">
                  <c:v>3.52</c:v>
                </c:pt>
                <c:pt idx="5">
                  <c:v>4.07</c:v>
                </c:pt>
                <c:pt idx="6">
                  <c:v>6.48</c:v>
                </c:pt>
                <c:pt idx="7">
                  <c:v>116.931719014335</c:v>
                </c:pt>
                <c:pt idx="8">
                  <c:v>117.96872440254801</c:v>
                </c:pt>
                <c:pt idx="9">
                  <c:v>118.85758616387299</c:v>
                </c:pt>
                <c:pt idx="10">
                  <c:v>110.117112177511</c:v>
                </c:pt>
                <c:pt idx="11">
                  <c:v>100.339632802937</c:v>
                </c:pt>
                <c:pt idx="12">
                  <c:v>101.08035093737401</c:v>
                </c:pt>
                <c:pt idx="13">
                  <c:v>104.78394160956201</c:v>
                </c:pt>
                <c:pt idx="14">
                  <c:v>95.154605861875098</c:v>
                </c:pt>
                <c:pt idx="15">
                  <c:v>119.00572979076</c:v>
                </c:pt>
                <c:pt idx="16">
                  <c:v>104.78394160956201</c:v>
                </c:pt>
                <c:pt idx="17">
                  <c:v>117.82058077566001</c:v>
                </c:pt>
                <c:pt idx="18">
                  <c:v>110.413399431286</c:v>
                </c:pt>
                <c:pt idx="19">
                  <c:v>103.30250534068701</c:v>
                </c:pt>
                <c:pt idx="20">
                  <c:v>103.598792594462</c:v>
                </c:pt>
                <c:pt idx="21">
                  <c:v>92.636164204787804</c:v>
                </c:pt>
                <c:pt idx="22">
                  <c:v>120.487166059635</c:v>
                </c:pt>
                <c:pt idx="23">
                  <c:v>70.266476544777603</c:v>
                </c:pt>
                <c:pt idx="24">
                  <c:v>71.599769186765002</c:v>
                </c:pt>
                <c:pt idx="25">
                  <c:v>80.340243173126595</c:v>
                </c:pt>
                <c:pt idx="26">
                  <c:v>79.155094158026699</c:v>
                </c:pt>
                <c:pt idx="27">
                  <c:v>78.858806904251693</c:v>
                </c:pt>
                <c:pt idx="28">
                  <c:v>149.96774781024399</c:v>
                </c:pt>
                <c:pt idx="29">
                  <c:v>44.785772720130197</c:v>
                </c:pt>
                <c:pt idx="30">
                  <c:v>44.785772720130197</c:v>
                </c:pt>
                <c:pt idx="31">
                  <c:v>58.266842766891301</c:v>
                </c:pt>
                <c:pt idx="32">
                  <c:v>56.933550124903903</c:v>
                </c:pt>
                <c:pt idx="33">
                  <c:v>57.674268259341403</c:v>
                </c:pt>
                <c:pt idx="34">
                  <c:v>56.192831990466502</c:v>
                </c:pt>
                <c:pt idx="35">
                  <c:v>29.082548270056801</c:v>
                </c:pt>
                <c:pt idx="36">
                  <c:v>23.304946821444901</c:v>
                </c:pt>
                <c:pt idx="37">
                  <c:v>2.1204081765345002</c:v>
                </c:pt>
                <c:pt idx="38">
                  <c:v>1.3796900420970799</c:v>
                </c:pt>
                <c:pt idx="39">
                  <c:v>2.4166954303094701</c:v>
                </c:pt>
              </c:numCache>
            </c:numRef>
          </c:yVal>
          <c:smooth val="0"/>
        </c:ser>
        <c:ser>
          <c:idx val="1"/>
          <c:order val="1"/>
          <c:tx>
            <c:v>Model (slope=3.67, intercept=-33.33, std. Error=17.1)</c:v>
          </c:tx>
          <c:spPr>
            <a:ln w="19050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Sheet2!$A$3:$A$42</c:f>
              <c:numCache>
                <c:formatCode>General</c:formatCode>
                <c:ptCount val="40"/>
                <c:pt idx="0">
                  <c:v>18.5</c:v>
                </c:pt>
                <c:pt idx="1">
                  <c:v>17</c:v>
                </c:pt>
                <c:pt idx="2">
                  <c:v>15.5</c:v>
                </c:pt>
                <c:pt idx="3">
                  <c:v>14</c:v>
                </c:pt>
                <c:pt idx="4">
                  <c:v>12.5</c:v>
                </c:pt>
                <c:pt idx="5">
                  <c:v>11</c:v>
                </c:pt>
                <c:pt idx="6">
                  <c:v>15.7</c:v>
                </c:pt>
                <c:pt idx="7">
                  <c:v>41.0072143043148</c:v>
                </c:pt>
                <c:pt idx="8">
                  <c:v>40.181739633818701</c:v>
                </c:pt>
                <c:pt idx="9">
                  <c:v>40.762625344793499</c:v>
                </c:pt>
                <c:pt idx="10">
                  <c:v>39.932094861151498</c:v>
                </c:pt>
                <c:pt idx="11">
                  <c:v>40.615164963348398</c:v>
                </c:pt>
                <c:pt idx="12">
                  <c:v>39.781556027888101</c:v>
                </c:pt>
                <c:pt idx="13">
                  <c:v>38.874948553020602</c:v>
                </c:pt>
                <c:pt idx="14">
                  <c:v>38.0714092200433</c:v>
                </c:pt>
                <c:pt idx="15">
                  <c:v>38.409134655704001</c:v>
                </c:pt>
                <c:pt idx="16">
                  <c:v>37.595640704741299</c:v>
                </c:pt>
                <c:pt idx="17">
                  <c:v>38.042891911630498</c:v>
                </c:pt>
                <c:pt idx="18">
                  <c:v>37.2213943854875</c:v>
                </c:pt>
                <c:pt idx="19">
                  <c:v>37.779116254883498</c:v>
                </c:pt>
                <c:pt idx="20">
                  <c:v>36.951755032745098</c:v>
                </c:pt>
                <c:pt idx="21">
                  <c:v>37.6199631180043</c:v>
                </c:pt>
                <c:pt idx="22">
                  <c:v>36.7890228193139</c:v>
                </c:pt>
                <c:pt idx="23">
                  <c:v>31.5989180985679</c:v>
                </c:pt>
                <c:pt idx="24">
                  <c:v>30.802146029132398</c:v>
                </c:pt>
                <c:pt idx="25">
                  <c:v>31.152714568717801</c:v>
                </c:pt>
                <c:pt idx="26">
                  <c:v>30.344228446279502</c:v>
                </c:pt>
                <c:pt idx="27">
                  <c:v>30.830044193935201</c:v>
                </c:pt>
                <c:pt idx="28">
                  <c:v>30.012867240568699</c:v>
                </c:pt>
                <c:pt idx="29">
                  <c:v>24.325328877530101</c:v>
                </c:pt>
                <c:pt idx="30">
                  <c:v>23.5395879318224</c:v>
                </c:pt>
                <c:pt idx="31">
                  <c:v>23.910701056221701</c:v>
                </c:pt>
                <c:pt idx="32">
                  <c:v>23.110867573503199</c:v>
                </c:pt>
                <c:pt idx="33">
                  <c:v>23.658436655873899</c:v>
                </c:pt>
                <c:pt idx="34">
                  <c:v>22.849774615956299</c:v>
                </c:pt>
                <c:pt idx="35">
                  <c:v>10.3851636963507</c:v>
                </c:pt>
                <c:pt idx="36">
                  <c:v>9.9825948530429702</c:v>
                </c:pt>
                <c:pt idx="37">
                  <c:v>7.7363831988856404</c:v>
                </c:pt>
                <c:pt idx="38">
                  <c:v>6.9174868991563701</c:v>
                </c:pt>
                <c:pt idx="39">
                  <c:v>6.2969992853739498</c:v>
                </c:pt>
              </c:numCache>
            </c:numRef>
          </c:xVal>
          <c:yVal>
            <c:numRef>
              <c:f>Sheet2!$K$51:$K$90</c:f>
              <c:numCache>
                <c:formatCode>General</c:formatCode>
                <c:ptCount val="40"/>
                <c:pt idx="0">
                  <c:v>34.564775950948189</c:v>
                </c:pt>
                <c:pt idx="1">
                  <c:v>29.059483919741901</c:v>
                </c:pt>
                <c:pt idx="2">
                  <c:v>23.55419188853562</c:v>
                </c:pt>
                <c:pt idx="3">
                  <c:v>18.048899857329332</c:v>
                </c:pt>
                <c:pt idx="4">
                  <c:v>12.543607826123051</c:v>
                </c:pt>
                <c:pt idx="5">
                  <c:v>7.0383157949167625</c:v>
                </c:pt>
                <c:pt idx="6">
                  <c:v>24.288230826029789</c:v>
                </c:pt>
                <c:pt idx="7">
                  <c:v>117.17063432041243</c:v>
                </c:pt>
                <c:pt idx="8">
                  <c:v>114.14098157011588</c:v>
                </c:pt>
                <c:pt idx="9">
                  <c:v>116.27294522056332</c:v>
                </c:pt>
                <c:pt idx="10">
                  <c:v>113.22473665171785</c:v>
                </c:pt>
                <c:pt idx="11">
                  <c:v>115.7317369119711</c:v>
                </c:pt>
                <c:pt idx="12">
                  <c:v>112.67222982561648</c:v>
                </c:pt>
                <c:pt idx="13">
                  <c:v>109.34480388773642</c:v>
                </c:pt>
                <c:pt idx="14">
                  <c:v>106.39565809666925</c:v>
                </c:pt>
                <c:pt idx="15">
                  <c:v>107.63517619645492</c:v>
                </c:pt>
                <c:pt idx="16">
                  <c:v>104.64949501934194</c:v>
                </c:pt>
                <c:pt idx="17">
                  <c:v>106.2909940228316</c:v>
                </c:pt>
                <c:pt idx="18">
                  <c:v>103.27593816661113</c:v>
                </c:pt>
                <c:pt idx="19">
                  <c:v>105.32288600875464</c:v>
                </c:pt>
                <c:pt idx="20">
                  <c:v>102.28630924664287</c:v>
                </c:pt>
                <c:pt idx="21">
                  <c:v>104.73876301128627</c:v>
                </c:pt>
                <c:pt idx="22">
                  <c:v>101.68905034142733</c:v>
                </c:pt>
                <c:pt idx="23">
                  <c:v>82.640355567927941</c:v>
                </c:pt>
                <c:pt idx="24">
                  <c:v>79.7160469515606</c:v>
                </c:pt>
                <c:pt idx="25">
                  <c:v>81.002701743141373</c:v>
                </c:pt>
                <c:pt idx="26">
                  <c:v>78.035400271674405</c:v>
                </c:pt>
                <c:pt idx="27">
                  <c:v>79.818438647810041</c:v>
                </c:pt>
                <c:pt idx="28">
                  <c:v>76.819240134840683</c:v>
                </c:pt>
                <c:pt idx="29">
                  <c:v>55.944867050029728</c:v>
                </c:pt>
                <c:pt idx="30">
                  <c:v>53.061044805365</c:v>
                </c:pt>
                <c:pt idx="31">
                  <c:v>54.423102222986017</c:v>
                </c:pt>
                <c:pt idx="32">
                  <c:v>51.487557623851274</c:v>
                </c:pt>
                <c:pt idx="33">
                  <c:v>53.497242760991497</c:v>
                </c:pt>
                <c:pt idx="34">
                  <c:v>50.529295638126584</c:v>
                </c:pt>
                <c:pt idx="35">
                  <c:v>4.7817468595988899</c:v>
                </c:pt>
                <c:pt idx="36">
                  <c:v>3.3042408295495704</c:v>
                </c:pt>
                <c:pt idx="37">
                  <c:v>-4.9397932504737874</c:v>
                </c:pt>
                <c:pt idx="38">
                  <c:v>-7.9453020993296981</c:v>
                </c:pt>
                <c:pt idx="39">
                  <c:v>-10.222612443075406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058832"/>
        <c:axId val="2086059376"/>
      </c:scatterChart>
      <c:valAx>
        <c:axId val="208605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[m]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6059376"/>
        <c:crosses val="autoZero"/>
        <c:crossBetween val="midCat"/>
      </c:valAx>
      <c:valAx>
        <c:axId val="20860593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delay [ns]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605883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6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6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5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5308-D15D-40E0-A3FC-251B981052E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Results on Relative Delay under NLOS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956180"/>
            <a:ext cx="9144000" cy="130162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Huawei Technologies</a:t>
            </a:r>
          </a:p>
          <a:p>
            <a:r>
              <a:rPr lang="de-DE" sz="2800" dirty="0" smtClean="0"/>
              <a:t>Fraunhofer IIS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267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B98A14-A106-419E-BA9F-EA43E950B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2" t="37665" r="36356" b="43151"/>
          <a:stretch/>
        </p:blipFill>
        <p:spPr>
          <a:xfrm>
            <a:off x="5144620" y="1467830"/>
            <a:ext cx="3561346" cy="3994946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75861" y="152399"/>
            <a:ext cx="9887339" cy="69766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b="1" dirty="0">
                <a:solidFill>
                  <a:srgbClr val="FF7900"/>
                </a:solidFill>
              </a:rPr>
              <a:t>Measurement </a:t>
            </a:r>
            <a:r>
              <a:rPr lang="de-DE" b="1" dirty="0" smtClean="0">
                <a:solidFill>
                  <a:srgbClr val="FF7900"/>
                </a:solidFill>
              </a:rPr>
              <a:t>Setup </a:t>
            </a:r>
            <a:r>
              <a:rPr lang="de-DE" b="1" dirty="0">
                <a:solidFill>
                  <a:srgbClr val="FF7900"/>
                </a:solidFill>
              </a:rPr>
              <a:t>#1 </a:t>
            </a:r>
          </a:p>
        </p:txBody>
      </p:sp>
      <p:sp>
        <p:nvSpPr>
          <p:cNvPr id="7" name="Partial Circle 6">
            <a:extLst>
              <a:ext uri="{FF2B5EF4-FFF2-40B4-BE49-F238E27FC236}">
                <a16:creationId xmlns="" xmlns:a16="http://schemas.microsoft.com/office/drawing/2014/main" id="{E668A0BB-4235-4C91-9F88-3CA1EC47521F}"/>
              </a:ext>
            </a:extLst>
          </p:cNvPr>
          <p:cNvSpPr/>
          <p:nvPr/>
        </p:nvSpPr>
        <p:spPr bwMode="auto">
          <a:xfrm>
            <a:off x="6363820" y="1724991"/>
            <a:ext cx="381000" cy="381000"/>
          </a:xfrm>
          <a:prstGeom prst="pie">
            <a:avLst>
              <a:gd name="adj1" fmla="val 1455235"/>
              <a:gd name="adj2" fmla="val 939688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47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A7E9637-83D0-4AD3-9F95-DED2ED59746A}"/>
              </a:ext>
            </a:extLst>
          </p:cNvPr>
          <p:cNvSpPr/>
          <p:nvPr/>
        </p:nvSpPr>
        <p:spPr bwMode="auto">
          <a:xfrm>
            <a:off x="6440020" y="1796516"/>
            <a:ext cx="228600" cy="228600"/>
          </a:xfrm>
          <a:prstGeom prst="ellipse">
            <a:avLst/>
          </a:prstGeom>
          <a:solidFill>
            <a:srgbClr val="00747A"/>
          </a:solidFill>
          <a:ln w="9525" cap="flat" cmpd="sng" algn="ctr">
            <a:solidFill>
              <a:srgbClr val="00747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511D10E-42C0-4497-BC68-AA0108B0C98D}"/>
              </a:ext>
            </a:extLst>
          </p:cNvPr>
          <p:cNvSpPr/>
          <p:nvPr/>
        </p:nvSpPr>
        <p:spPr bwMode="auto">
          <a:xfrm>
            <a:off x="7811620" y="5877559"/>
            <a:ext cx="137160" cy="137160"/>
          </a:xfrm>
          <a:prstGeom prst="ellipse">
            <a:avLst/>
          </a:prstGeom>
          <a:solidFill>
            <a:srgbClr val="003359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Arial" charset="0"/>
              <a:ea typeface="ＭＳ Ｐゴシック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E7351D4-3136-4973-8057-5EA047A806AD}"/>
              </a:ext>
            </a:extLst>
          </p:cNvPr>
          <p:cNvSpPr/>
          <p:nvPr/>
        </p:nvSpPr>
        <p:spPr bwMode="auto">
          <a:xfrm>
            <a:off x="7811620" y="6065107"/>
            <a:ext cx="137160" cy="137160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Arial" charset="0"/>
              <a:ea typeface="ＭＳ Ｐゴシック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1410E1A-EED4-405F-9656-011916404DE9}"/>
              </a:ext>
            </a:extLst>
          </p:cNvPr>
          <p:cNvSpPr/>
          <p:nvPr/>
        </p:nvSpPr>
        <p:spPr bwMode="auto">
          <a:xfrm>
            <a:off x="7811620" y="5697297"/>
            <a:ext cx="137160" cy="137160"/>
          </a:xfrm>
          <a:prstGeom prst="ellipse">
            <a:avLst/>
          </a:prstGeom>
          <a:solidFill>
            <a:srgbClr val="00747A"/>
          </a:solidFill>
          <a:ln w="9525" cap="flat" cmpd="sng" algn="ctr">
            <a:solidFill>
              <a:srgbClr val="00747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1E91F4C-3315-4A7C-B068-029B8FF5D5A6}"/>
              </a:ext>
            </a:extLst>
          </p:cNvPr>
          <p:cNvSpPr/>
          <p:nvPr/>
        </p:nvSpPr>
        <p:spPr>
          <a:xfrm>
            <a:off x="7914712" y="5627379"/>
            <a:ext cx="720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TX</a:t>
            </a:r>
          </a:p>
          <a:p>
            <a:r>
              <a:rPr lang="en-GB" sz="1200" kern="0" dirty="0">
                <a:solidFill>
                  <a:srgbClr val="003359"/>
                </a:solidFill>
              </a:rPr>
              <a:t>RX LOS</a:t>
            </a:r>
            <a:endParaRPr lang="en-GB" sz="1200" dirty="0"/>
          </a:p>
          <a:p>
            <a:r>
              <a:rPr lang="en-GB" sz="1200" kern="0" dirty="0">
                <a:solidFill>
                  <a:srgbClr val="003359"/>
                </a:solidFill>
              </a:rPr>
              <a:t>RX NLOS</a:t>
            </a:r>
            <a:endParaRPr lang="en-GB" sz="1200" dirty="0"/>
          </a:p>
          <a:p>
            <a:endParaRPr lang="de-DE" sz="1200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34A0A332-37F3-401E-B7B9-A15D2512A48A}"/>
              </a:ext>
            </a:extLst>
          </p:cNvPr>
          <p:cNvSpPr/>
          <p:nvPr/>
        </p:nvSpPr>
        <p:spPr bwMode="auto">
          <a:xfrm>
            <a:off x="5320210" y="1276452"/>
            <a:ext cx="990600" cy="490338"/>
          </a:xfrm>
          <a:prstGeom prst="wedgeRoundRectCallout">
            <a:avLst>
              <a:gd name="adj1" fmla="val 97321"/>
              <a:gd name="adj2" fmla="val 21471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Production line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FBFCB0E3-13E7-4861-982F-83F14684B781}"/>
              </a:ext>
            </a:extLst>
          </p:cNvPr>
          <p:cNvSpPr/>
          <p:nvPr/>
        </p:nvSpPr>
        <p:spPr bwMode="auto">
          <a:xfrm>
            <a:off x="7506820" y="1766765"/>
            <a:ext cx="990600" cy="490338"/>
          </a:xfrm>
          <a:prstGeom prst="wedgeRoundRectCallout">
            <a:avLst>
              <a:gd name="adj1" fmla="val -65141"/>
              <a:gd name="adj2" fmla="val 1090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Production line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443C7957-1339-4B7B-B089-B969D84BAC0B}"/>
              </a:ext>
            </a:extLst>
          </p:cNvPr>
          <p:cNvSpPr/>
          <p:nvPr/>
        </p:nvSpPr>
        <p:spPr bwMode="auto">
          <a:xfrm>
            <a:off x="6741773" y="2483675"/>
            <a:ext cx="294133" cy="1295400"/>
          </a:xfrm>
          <a:prstGeom prst="roundRect">
            <a:avLst/>
          </a:prstGeom>
          <a:solidFill>
            <a:srgbClr val="FFC48F">
              <a:alpha val="25098"/>
            </a:srgb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07E02B3-B364-4BDC-8BA7-AFE27E7F000B}"/>
              </a:ext>
            </a:extLst>
          </p:cNvPr>
          <p:cNvSpPr/>
          <p:nvPr/>
        </p:nvSpPr>
        <p:spPr bwMode="auto">
          <a:xfrm>
            <a:off x="7136488" y="2490976"/>
            <a:ext cx="294133" cy="1295400"/>
          </a:xfrm>
          <a:prstGeom prst="roundRect">
            <a:avLst/>
          </a:prstGeom>
          <a:solidFill>
            <a:srgbClr val="FFC48F">
              <a:alpha val="25098"/>
            </a:srgb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="" xmlns:a16="http://schemas.microsoft.com/office/drawing/2014/main" id="{9737CBA2-7405-41CF-B880-FC785A466FD7}"/>
              </a:ext>
            </a:extLst>
          </p:cNvPr>
          <p:cNvSpPr/>
          <p:nvPr/>
        </p:nvSpPr>
        <p:spPr bwMode="auto">
          <a:xfrm>
            <a:off x="7076290" y="4942826"/>
            <a:ext cx="811530" cy="303552"/>
          </a:xfrm>
          <a:prstGeom prst="wedgeRoundRectCallout">
            <a:avLst>
              <a:gd name="adj1" fmla="val 21527"/>
              <a:gd name="adj2" fmla="val -2139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Corridor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4EC1C95C-4E15-43E2-9DE4-420D335DDFDD}"/>
              </a:ext>
            </a:extLst>
          </p:cNvPr>
          <p:cNvSpPr/>
          <p:nvPr/>
        </p:nvSpPr>
        <p:spPr bwMode="auto">
          <a:xfrm>
            <a:off x="6761242" y="1195577"/>
            <a:ext cx="821778" cy="310765"/>
          </a:xfrm>
          <a:prstGeom prst="wedgeRoundRectCallout">
            <a:avLst>
              <a:gd name="adj1" fmla="val -10409"/>
              <a:gd name="adj2" fmla="val 3257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Corridor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9A2D5C8B-4F8E-48C0-BCAC-3752386C2FB2}"/>
              </a:ext>
            </a:extLst>
          </p:cNvPr>
          <p:cNvSpPr/>
          <p:nvPr/>
        </p:nvSpPr>
        <p:spPr>
          <a:xfrm>
            <a:off x="5908676" y="3886849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RX2a</a:t>
            </a:r>
            <a:endParaRPr lang="en-GB" sz="1200" dirty="0"/>
          </a:p>
        </p:txBody>
      </p:sp>
      <p:sp>
        <p:nvSpPr>
          <p:cNvPr id="32" name="Rectangle 26">
            <a:extLst>
              <a:ext uri="{FF2B5EF4-FFF2-40B4-BE49-F238E27FC236}">
                <a16:creationId xmlns="" xmlns:a16="http://schemas.microsoft.com/office/drawing/2014/main" id="{8294CF61-915C-4BB3-B96D-CA5612051CB8}"/>
              </a:ext>
            </a:extLst>
          </p:cNvPr>
          <p:cNvSpPr/>
          <p:nvPr/>
        </p:nvSpPr>
        <p:spPr>
          <a:xfrm>
            <a:off x="7167807" y="3878588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RX2b</a:t>
            </a:r>
            <a:endParaRPr lang="en-GB" sz="1200" dirty="0"/>
          </a:p>
        </p:txBody>
      </p:sp>
      <p:sp>
        <p:nvSpPr>
          <p:cNvPr id="43" name="Rectangle 25">
            <a:extLst>
              <a:ext uri="{FF2B5EF4-FFF2-40B4-BE49-F238E27FC236}">
                <a16:creationId xmlns="" xmlns:a16="http://schemas.microsoft.com/office/drawing/2014/main" id="{13500A3F-5280-41C7-B21B-BB60ACEF9AA0}"/>
              </a:ext>
            </a:extLst>
          </p:cNvPr>
          <p:cNvSpPr/>
          <p:nvPr/>
        </p:nvSpPr>
        <p:spPr>
          <a:xfrm>
            <a:off x="5914148" y="3642440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RX3a</a:t>
            </a:r>
            <a:endParaRPr lang="en-GB" sz="1200" dirty="0"/>
          </a:p>
        </p:txBody>
      </p:sp>
      <p:sp>
        <p:nvSpPr>
          <p:cNvPr id="44" name="Rectangle 26">
            <a:extLst>
              <a:ext uri="{FF2B5EF4-FFF2-40B4-BE49-F238E27FC236}">
                <a16:creationId xmlns="" xmlns:a16="http://schemas.microsoft.com/office/drawing/2014/main" id="{E331A9FF-7922-4374-8D58-F5085F3D228C}"/>
              </a:ext>
            </a:extLst>
          </p:cNvPr>
          <p:cNvSpPr/>
          <p:nvPr/>
        </p:nvSpPr>
        <p:spPr>
          <a:xfrm>
            <a:off x="7181221" y="3674471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RX3b</a:t>
            </a:r>
            <a:endParaRPr lang="en-GB" sz="1200" dirty="0"/>
          </a:p>
        </p:txBody>
      </p:sp>
      <p:sp>
        <p:nvSpPr>
          <p:cNvPr id="76" name="Rectangle 25">
            <a:extLst>
              <a:ext uri="{FF2B5EF4-FFF2-40B4-BE49-F238E27FC236}">
                <a16:creationId xmlns="" xmlns:a16="http://schemas.microsoft.com/office/drawing/2014/main" id="{FD603633-75F0-48E6-9BC1-D6FD2ED24DC4}"/>
              </a:ext>
            </a:extLst>
          </p:cNvPr>
          <p:cNvSpPr/>
          <p:nvPr/>
        </p:nvSpPr>
        <p:spPr>
          <a:xfrm>
            <a:off x="5916281" y="3405714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RX4a</a:t>
            </a:r>
            <a:endParaRPr lang="en-GB" sz="1200" dirty="0"/>
          </a:p>
        </p:txBody>
      </p:sp>
      <p:sp>
        <p:nvSpPr>
          <p:cNvPr id="77" name="Rectangle 26">
            <a:extLst>
              <a:ext uri="{FF2B5EF4-FFF2-40B4-BE49-F238E27FC236}">
                <a16:creationId xmlns="" xmlns:a16="http://schemas.microsoft.com/office/drawing/2014/main" id="{97A962E8-2490-4A35-85D3-72E4BF240EA9}"/>
              </a:ext>
            </a:extLst>
          </p:cNvPr>
          <p:cNvSpPr/>
          <p:nvPr/>
        </p:nvSpPr>
        <p:spPr>
          <a:xfrm>
            <a:off x="7685209" y="333558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RX1c</a:t>
            </a:r>
            <a:endParaRPr lang="en-GB" sz="1200" dirty="0"/>
          </a:p>
        </p:txBody>
      </p:sp>
      <p:sp>
        <p:nvSpPr>
          <p:cNvPr id="82" name="Rectangle 25">
            <a:extLst>
              <a:ext uri="{FF2B5EF4-FFF2-40B4-BE49-F238E27FC236}">
                <a16:creationId xmlns="" xmlns:a16="http://schemas.microsoft.com/office/drawing/2014/main" id="{F5CCBE7D-103A-421D-B211-59780AABBA65}"/>
              </a:ext>
            </a:extLst>
          </p:cNvPr>
          <p:cNvSpPr/>
          <p:nvPr/>
        </p:nvSpPr>
        <p:spPr>
          <a:xfrm>
            <a:off x="5918215" y="3172053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RX5a</a:t>
            </a:r>
            <a:endParaRPr lang="en-GB" sz="1200" dirty="0"/>
          </a:p>
        </p:txBody>
      </p:sp>
      <p:sp>
        <p:nvSpPr>
          <p:cNvPr id="83" name="Rectangle 26">
            <a:extLst>
              <a:ext uri="{FF2B5EF4-FFF2-40B4-BE49-F238E27FC236}">
                <a16:creationId xmlns="" xmlns:a16="http://schemas.microsoft.com/office/drawing/2014/main" id="{D84452E8-760D-41E0-BB72-D02685E0E2B3}"/>
              </a:ext>
            </a:extLst>
          </p:cNvPr>
          <p:cNvSpPr/>
          <p:nvPr/>
        </p:nvSpPr>
        <p:spPr>
          <a:xfrm>
            <a:off x="7177846" y="2721547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RX7b</a:t>
            </a:r>
            <a:endParaRPr lang="en-GB" sz="1200" dirty="0"/>
          </a:p>
        </p:txBody>
      </p:sp>
      <p:graphicFrame>
        <p:nvGraphicFramePr>
          <p:cNvPr id="86" name="Table 2">
            <a:extLst>
              <a:ext uri="{FF2B5EF4-FFF2-40B4-BE49-F238E27FC236}">
                <a16:creationId xmlns="" xmlns:a16="http://schemas.microsoft.com/office/drawing/2014/main" id="{BA68C3D9-CED8-4F94-8970-70D584B54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06136"/>
              </p:ext>
            </p:extLst>
          </p:nvPr>
        </p:nvGraphicFramePr>
        <p:xfrm>
          <a:off x="472753" y="1248010"/>
          <a:ext cx="3875313" cy="4937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685677454"/>
                    </a:ext>
                  </a:extLst>
                </a:gridCol>
                <a:gridCol w="1088571">
                  <a:extLst>
                    <a:ext uri="{9D8B030D-6E8A-4147-A177-3AD203B41FA5}">
                      <a16:colId xmlns="" xmlns:a16="http://schemas.microsoft.com/office/drawing/2014/main" val="241078546"/>
                    </a:ext>
                  </a:extLst>
                </a:gridCol>
                <a:gridCol w="1088571">
                  <a:extLst>
                    <a:ext uri="{9D8B030D-6E8A-4147-A177-3AD203B41FA5}">
                      <a16:colId xmlns="" xmlns:a16="http://schemas.microsoft.com/office/drawing/2014/main" val="772991694"/>
                    </a:ext>
                  </a:extLst>
                </a:gridCol>
                <a:gridCol w="1088571">
                  <a:extLst>
                    <a:ext uri="{9D8B030D-6E8A-4147-A177-3AD203B41FA5}">
                      <a16:colId xmlns="" xmlns:a16="http://schemas.microsoft.com/office/drawing/2014/main" val="1872429703"/>
                    </a:ext>
                  </a:extLst>
                </a:gridCol>
              </a:tblGrid>
              <a:tr h="25913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 [m]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 [m]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z [m]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760472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6480230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RX1a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20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0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1.96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1086689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RX1b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20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-3.7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1.96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0685196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RX2a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18.5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172893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8674844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RX3a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756566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628955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RX4a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15.5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0920501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RX4b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788246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RX5a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154290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RX5b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986850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RX6a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0739219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RX6b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949754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RX7a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3382268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RX7b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3391170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RX8a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995513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3700395"/>
                  </a:ext>
                </a:extLst>
              </a:tr>
            </a:tbl>
          </a:graphicData>
        </a:graphic>
      </p:graphicFrame>
      <p:cxnSp>
        <p:nvCxnSpPr>
          <p:cNvPr id="10" name="Gerade Verbindung mit Pfeil 9">
            <a:extLst>
              <a:ext uri="{FF2B5EF4-FFF2-40B4-BE49-F238E27FC236}">
                <a16:creationId xmlns="" xmlns:a16="http://schemas.microsoft.com/office/drawing/2014/main" id="{D21AE5C5-525D-4A5C-B092-543674524757}"/>
              </a:ext>
            </a:extLst>
          </p:cNvPr>
          <p:cNvCxnSpPr/>
          <p:nvPr/>
        </p:nvCxnSpPr>
        <p:spPr bwMode="auto">
          <a:xfrm flipH="1">
            <a:off x="5220820" y="1910816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mit Pfeil 86">
            <a:extLst>
              <a:ext uri="{FF2B5EF4-FFF2-40B4-BE49-F238E27FC236}">
                <a16:creationId xmlns="" xmlns:a16="http://schemas.microsoft.com/office/drawing/2014/main" id="{981C8F9A-7949-4B19-B002-7B7A8D6DF70D}"/>
              </a:ext>
            </a:extLst>
          </p:cNvPr>
          <p:cNvCxnSpPr>
            <a:cxnSpLocks/>
          </p:cNvCxnSpPr>
          <p:nvPr/>
        </p:nvCxnSpPr>
        <p:spPr bwMode="auto">
          <a:xfrm>
            <a:off x="5754220" y="1910817"/>
            <a:ext cx="0" cy="426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427419E9-6FD5-4541-A3B4-D970B4C44502}"/>
              </a:ext>
            </a:extLst>
          </p:cNvPr>
          <p:cNvSpPr/>
          <p:nvPr/>
        </p:nvSpPr>
        <p:spPr>
          <a:xfrm>
            <a:off x="5712704" y="2146884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x</a:t>
            </a:r>
            <a:endParaRPr lang="de-DE" sz="1200" dirty="0"/>
          </a:p>
        </p:txBody>
      </p:sp>
      <p:sp>
        <p:nvSpPr>
          <p:cNvPr id="88" name="Rechteck 87">
            <a:extLst>
              <a:ext uri="{FF2B5EF4-FFF2-40B4-BE49-F238E27FC236}">
                <a16:creationId xmlns="" xmlns:a16="http://schemas.microsoft.com/office/drawing/2014/main" id="{AA4A5E21-9E71-45EC-AC89-2447303154CE}"/>
              </a:ext>
            </a:extLst>
          </p:cNvPr>
          <p:cNvSpPr/>
          <p:nvPr/>
        </p:nvSpPr>
        <p:spPr>
          <a:xfrm>
            <a:off x="5144619" y="1885798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y</a:t>
            </a:r>
            <a:endParaRPr lang="de-DE" sz="1200" dirty="0"/>
          </a:p>
        </p:txBody>
      </p:sp>
      <p:sp>
        <p:nvSpPr>
          <p:cNvPr id="89" name="Ellipse 88">
            <a:extLst>
              <a:ext uri="{FF2B5EF4-FFF2-40B4-BE49-F238E27FC236}">
                <a16:creationId xmlns="" xmlns:a16="http://schemas.microsoft.com/office/drawing/2014/main" id="{C3E54D72-C4AB-409D-B11E-72D329759C0C}"/>
              </a:ext>
            </a:extLst>
          </p:cNvPr>
          <p:cNvSpPr/>
          <p:nvPr/>
        </p:nvSpPr>
        <p:spPr bwMode="auto">
          <a:xfrm>
            <a:off x="5711029" y="1866997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charset="-128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="" xmlns:a16="http://schemas.microsoft.com/office/drawing/2014/main" id="{9FCAD8F6-37DE-43C2-81F1-9978CBB013B4}"/>
              </a:ext>
            </a:extLst>
          </p:cNvPr>
          <p:cNvSpPr/>
          <p:nvPr/>
        </p:nvSpPr>
        <p:spPr>
          <a:xfrm>
            <a:off x="5741958" y="1740520"/>
            <a:ext cx="245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z</a:t>
            </a:r>
            <a:endParaRPr lang="de-DE" sz="12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="" xmlns:a16="http://schemas.microsoft.com/office/drawing/2014/main" id="{C9C66FB6-BD09-4E33-A33D-75EC87096EA6}"/>
              </a:ext>
            </a:extLst>
          </p:cNvPr>
          <p:cNvGrpSpPr/>
          <p:nvPr/>
        </p:nvGrpSpPr>
        <p:grpSpPr>
          <a:xfrm>
            <a:off x="6459063" y="2520309"/>
            <a:ext cx="209557" cy="209557"/>
            <a:chOff x="6553200" y="2057400"/>
            <a:chExt cx="381000" cy="381000"/>
          </a:xfrm>
        </p:grpSpPr>
        <p:sp>
          <p:nvSpPr>
            <p:cNvPr id="61" name="Oval 2">
              <a:extLst>
                <a:ext uri="{FF2B5EF4-FFF2-40B4-BE49-F238E27FC236}">
                  <a16:creationId xmlns="" xmlns:a16="http://schemas.microsoft.com/office/drawing/2014/main" id="{8D6AD30A-B5F2-482C-B43B-393E8AD95802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2" name="Oval 8">
              <a:extLst>
                <a:ext uri="{FF2B5EF4-FFF2-40B4-BE49-F238E27FC236}">
                  <a16:creationId xmlns="" xmlns:a16="http://schemas.microsoft.com/office/drawing/2014/main" id="{24167247-08E6-4A34-A2A2-362A9736A8E2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14132FDD-2EF7-4620-B336-C17498638F88}"/>
              </a:ext>
            </a:extLst>
          </p:cNvPr>
          <p:cNvGrpSpPr/>
          <p:nvPr/>
        </p:nvGrpSpPr>
        <p:grpSpPr>
          <a:xfrm>
            <a:off x="7455078" y="3428244"/>
            <a:ext cx="205672" cy="205672"/>
            <a:chOff x="7086600" y="2057400"/>
            <a:chExt cx="381000" cy="381000"/>
          </a:xfrm>
        </p:grpSpPr>
        <p:sp>
          <p:nvSpPr>
            <p:cNvPr id="63" name="Oval 10">
              <a:extLst>
                <a:ext uri="{FF2B5EF4-FFF2-40B4-BE49-F238E27FC236}">
                  <a16:creationId xmlns="" xmlns:a16="http://schemas.microsoft.com/office/drawing/2014/main" id="{A5003FDF-E0A9-4DF3-BC66-959D1EEEE375}"/>
                </a:ext>
              </a:extLst>
            </p:cNvPr>
            <p:cNvSpPr/>
            <p:nvPr/>
          </p:nvSpPr>
          <p:spPr bwMode="auto">
            <a:xfrm>
              <a:off x="7086600" y="205740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Oval 7">
              <a:extLst>
                <a:ext uri="{FF2B5EF4-FFF2-40B4-BE49-F238E27FC236}">
                  <a16:creationId xmlns="" xmlns:a16="http://schemas.microsoft.com/office/drawing/2014/main" id="{ABBF1126-16C2-4C18-A280-D5DD9B6744FE}"/>
                </a:ext>
              </a:extLst>
            </p:cNvPr>
            <p:cNvSpPr/>
            <p:nvPr/>
          </p:nvSpPr>
          <p:spPr bwMode="auto">
            <a:xfrm>
              <a:off x="7162800" y="2133600"/>
              <a:ext cx="228600" cy="228600"/>
            </a:xfrm>
            <a:prstGeom prst="ellipse">
              <a:avLst/>
            </a:prstGeom>
            <a:solidFill>
              <a:srgbClr val="FF79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65" name="Rectangle 25">
            <a:extLst>
              <a:ext uri="{FF2B5EF4-FFF2-40B4-BE49-F238E27FC236}">
                <a16:creationId xmlns="" xmlns:a16="http://schemas.microsoft.com/office/drawing/2014/main" id="{C939DADE-D74B-4AF5-A146-86BD4637B858}"/>
              </a:ext>
            </a:extLst>
          </p:cNvPr>
          <p:cNvSpPr/>
          <p:nvPr/>
        </p:nvSpPr>
        <p:spPr>
          <a:xfrm>
            <a:off x="5916281" y="2940360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RX6a</a:t>
            </a:r>
            <a:endParaRPr lang="en-GB" sz="1200" dirty="0"/>
          </a:p>
        </p:txBody>
      </p:sp>
      <p:sp>
        <p:nvSpPr>
          <p:cNvPr id="66" name="Rectangle 25">
            <a:extLst>
              <a:ext uri="{FF2B5EF4-FFF2-40B4-BE49-F238E27FC236}">
                <a16:creationId xmlns="" xmlns:a16="http://schemas.microsoft.com/office/drawing/2014/main" id="{EB675975-90CF-4201-9F37-8620EB14B182}"/>
              </a:ext>
            </a:extLst>
          </p:cNvPr>
          <p:cNvSpPr/>
          <p:nvPr/>
        </p:nvSpPr>
        <p:spPr>
          <a:xfrm>
            <a:off x="5930115" y="2705516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RX7a</a:t>
            </a:r>
            <a:endParaRPr lang="en-GB" sz="1200" dirty="0"/>
          </a:p>
        </p:txBody>
      </p:sp>
      <p:sp>
        <p:nvSpPr>
          <p:cNvPr id="67" name="Rectangle 25">
            <a:extLst>
              <a:ext uri="{FF2B5EF4-FFF2-40B4-BE49-F238E27FC236}">
                <a16:creationId xmlns="" xmlns:a16="http://schemas.microsoft.com/office/drawing/2014/main" id="{F623079E-C49C-457E-96AC-FCA3A8C3F2F6}"/>
              </a:ext>
            </a:extLst>
          </p:cNvPr>
          <p:cNvSpPr/>
          <p:nvPr/>
        </p:nvSpPr>
        <p:spPr>
          <a:xfrm>
            <a:off x="5957668" y="2402136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RX8a</a:t>
            </a:r>
            <a:endParaRPr lang="en-GB" sz="1200" dirty="0"/>
          </a:p>
        </p:txBody>
      </p:sp>
      <p:sp>
        <p:nvSpPr>
          <p:cNvPr id="91" name="Speech Bubble: Rectangle with Corners Rounded 23">
            <a:extLst>
              <a:ext uri="{FF2B5EF4-FFF2-40B4-BE49-F238E27FC236}">
                <a16:creationId xmlns="" xmlns:a16="http://schemas.microsoft.com/office/drawing/2014/main" id="{70ACCF72-9203-483A-986C-399F17253A1B}"/>
              </a:ext>
            </a:extLst>
          </p:cNvPr>
          <p:cNvSpPr/>
          <p:nvPr/>
        </p:nvSpPr>
        <p:spPr bwMode="auto">
          <a:xfrm>
            <a:off x="5857090" y="4790426"/>
            <a:ext cx="811530" cy="303552"/>
          </a:xfrm>
          <a:prstGeom prst="wedgeRoundRectCallout">
            <a:avLst>
              <a:gd name="adj1" fmla="val 37936"/>
              <a:gd name="adj2" fmla="val -1846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Corridor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96" name="Rectangle 25">
            <a:extLst>
              <a:ext uri="{FF2B5EF4-FFF2-40B4-BE49-F238E27FC236}">
                <a16:creationId xmlns="" xmlns:a16="http://schemas.microsoft.com/office/drawing/2014/main" id="{4FAA52DB-21B8-4C0E-A677-D6F30B21CB70}"/>
              </a:ext>
            </a:extLst>
          </p:cNvPr>
          <p:cNvSpPr/>
          <p:nvPr/>
        </p:nvSpPr>
        <p:spPr>
          <a:xfrm>
            <a:off x="5911412" y="4123757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RX1a</a:t>
            </a:r>
            <a:endParaRPr lang="en-GB" sz="1200" dirty="0"/>
          </a:p>
        </p:txBody>
      </p:sp>
      <p:grpSp>
        <p:nvGrpSpPr>
          <p:cNvPr id="42" name="Gruppieren 17">
            <a:extLst>
              <a:ext uri="{FF2B5EF4-FFF2-40B4-BE49-F238E27FC236}">
                <a16:creationId xmlns="" xmlns:a16="http://schemas.microsoft.com/office/drawing/2014/main" id="{BCBDFA59-A40E-4748-923F-960D0D07C44E}"/>
              </a:ext>
            </a:extLst>
          </p:cNvPr>
          <p:cNvGrpSpPr/>
          <p:nvPr/>
        </p:nvGrpSpPr>
        <p:grpSpPr>
          <a:xfrm>
            <a:off x="6459064" y="2750822"/>
            <a:ext cx="209557" cy="209557"/>
            <a:chOff x="6553200" y="2057400"/>
            <a:chExt cx="381000" cy="381000"/>
          </a:xfrm>
        </p:grpSpPr>
        <p:sp>
          <p:nvSpPr>
            <p:cNvPr id="45" name="Oval 2">
              <a:extLst>
                <a:ext uri="{FF2B5EF4-FFF2-40B4-BE49-F238E27FC236}">
                  <a16:creationId xmlns="" xmlns:a16="http://schemas.microsoft.com/office/drawing/2014/main" id="{5883646B-7215-4704-8B1E-799DB97DADC6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Oval 8">
              <a:extLst>
                <a:ext uri="{FF2B5EF4-FFF2-40B4-BE49-F238E27FC236}">
                  <a16:creationId xmlns="" xmlns:a16="http://schemas.microsoft.com/office/drawing/2014/main" id="{763F8849-F1B3-45F2-BAC9-51D62841876D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50" name="Gruppieren 17">
            <a:extLst>
              <a:ext uri="{FF2B5EF4-FFF2-40B4-BE49-F238E27FC236}">
                <a16:creationId xmlns="" xmlns:a16="http://schemas.microsoft.com/office/drawing/2014/main" id="{E4CD3B66-B625-4C20-9B2B-093BB44BF60C}"/>
              </a:ext>
            </a:extLst>
          </p:cNvPr>
          <p:cNvGrpSpPr/>
          <p:nvPr/>
        </p:nvGrpSpPr>
        <p:grpSpPr>
          <a:xfrm>
            <a:off x="6465942" y="2984014"/>
            <a:ext cx="209557" cy="209557"/>
            <a:chOff x="6553200" y="2057400"/>
            <a:chExt cx="381000" cy="381000"/>
          </a:xfrm>
        </p:grpSpPr>
        <p:sp>
          <p:nvSpPr>
            <p:cNvPr id="51" name="Oval 2">
              <a:extLst>
                <a:ext uri="{FF2B5EF4-FFF2-40B4-BE49-F238E27FC236}">
                  <a16:creationId xmlns="" xmlns:a16="http://schemas.microsoft.com/office/drawing/2014/main" id="{ABB66165-DA00-4476-9929-9F1EA52B13DA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2" name="Oval 8">
              <a:extLst>
                <a:ext uri="{FF2B5EF4-FFF2-40B4-BE49-F238E27FC236}">
                  <a16:creationId xmlns="" xmlns:a16="http://schemas.microsoft.com/office/drawing/2014/main" id="{6A166D1A-7305-4A53-904D-067B2C842DC6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53" name="Gruppieren 17">
            <a:extLst>
              <a:ext uri="{FF2B5EF4-FFF2-40B4-BE49-F238E27FC236}">
                <a16:creationId xmlns="" xmlns:a16="http://schemas.microsoft.com/office/drawing/2014/main" id="{BB0C1A61-3C13-4123-B211-5F0CAA05CA17}"/>
              </a:ext>
            </a:extLst>
          </p:cNvPr>
          <p:cNvGrpSpPr/>
          <p:nvPr/>
        </p:nvGrpSpPr>
        <p:grpSpPr>
          <a:xfrm>
            <a:off x="6465943" y="3214527"/>
            <a:ext cx="209557" cy="209557"/>
            <a:chOff x="6553200" y="2057400"/>
            <a:chExt cx="381000" cy="381000"/>
          </a:xfrm>
        </p:grpSpPr>
        <p:sp>
          <p:nvSpPr>
            <p:cNvPr id="54" name="Oval 2">
              <a:extLst>
                <a:ext uri="{FF2B5EF4-FFF2-40B4-BE49-F238E27FC236}">
                  <a16:creationId xmlns="" xmlns:a16="http://schemas.microsoft.com/office/drawing/2014/main" id="{F43F7CD7-9F34-4172-80A6-F7E38B3DBDA5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Oval 8">
              <a:extLst>
                <a:ext uri="{FF2B5EF4-FFF2-40B4-BE49-F238E27FC236}">
                  <a16:creationId xmlns="" xmlns:a16="http://schemas.microsoft.com/office/drawing/2014/main" id="{C395D908-4354-44E8-BEA1-4430CA9EB8DE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69" name="Gruppieren 17">
            <a:extLst>
              <a:ext uri="{FF2B5EF4-FFF2-40B4-BE49-F238E27FC236}">
                <a16:creationId xmlns="" xmlns:a16="http://schemas.microsoft.com/office/drawing/2014/main" id="{CF84545E-38B0-44B0-8ABA-6DE482F5E34F}"/>
              </a:ext>
            </a:extLst>
          </p:cNvPr>
          <p:cNvGrpSpPr/>
          <p:nvPr/>
        </p:nvGrpSpPr>
        <p:grpSpPr>
          <a:xfrm>
            <a:off x="6465942" y="3450678"/>
            <a:ext cx="209557" cy="209557"/>
            <a:chOff x="6553200" y="2057400"/>
            <a:chExt cx="381000" cy="381000"/>
          </a:xfrm>
        </p:grpSpPr>
        <p:sp>
          <p:nvSpPr>
            <p:cNvPr id="70" name="Oval 2">
              <a:extLst>
                <a:ext uri="{FF2B5EF4-FFF2-40B4-BE49-F238E27FC236}">
                  <a16:creationId xmlns="" xmlns:a16="http://schemas.microsoft.com/office/drawing/2014/main" id="{34690F83-F750-4752-A123-AE569E1E03EF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" name="Oval 8">
              <a:extLst>
                <a:ext uri="{FF2B5EF4-FFF2-40B4-BE49-F238E27FC236}">
                  <a16:creationId xmlns="" xmlns:a16="http://schemas.microsoft.com/office/drawing/2014/main" id="{3E88B537-4AB3-4AA5-8CE9-0C618770EFE7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2" name="Gruppieren 17">
            <a:extLst>
              <a:ext uri="{FF2B5EF4-FFF2-40B4-BE49-F238E27FC236}">
                <a16:creationId xmlns="" xmlns:a16="http://schemas.microsoft.com/office/drawing/2014/main" id="{951FBDBA-A3C2-4B57-983C-E750EF3ED15C}"/>
              </a:ext>
            </a:extLst>
          </p:cNvPr>
          <p:cNvGrpSpPr/>
          <p:nvPr/>
        </p:nvGrpSpPr>
        <p:grpSpPr>
          <a:xfrm>
            <a:off x="6465943" y="3681191"/>
            <a:ext cx="209557" cy="209557"/>
            <a:chOff x="6553200" y="2057400"/>
            <a:chExt cx="381000" cy="381000"/>
          </a:xfrm>
        </p:grpSpPr>
        <p:sp>
          <p:nvSpPr>
            <p:cNvPr id="73" name="Oval 2">
              <a:extLst>
                <a:ext uri="{FF2B5EF4-FFF2-40B4-BE49-F238E27FC236}">
                  <a16:creationId xmlns="" xmlns:a16="http://schemas.microsoft.com/office/drawing/2014/main" id="{DF0D1261-5C82-472D-A898-85E740750E06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Oval 8">
              <a:extLst>
                <a:ext uri="{FF2B5EF4-FFF2-40B4-BE49-F238E27FC236}">
                  <a16:creationId xmlns="" xmlns:a16="http://schemas.microsoft.com/office/drawing/2014/main" id="{EC350C27-B7D5-40BB-A258-F8675155E69C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5" name="Gruppieren 17">
            <a:extLst>
              <a:ext uri="{FF2B5EF4-FFF2-40B4-BE49-F238E27FC236}">
                <a16:creationId xmlns="" xmlns:a16="http://schemas.microsoft.com/office/drawing/2014/main" id="{01F6BDDC-5182-48AE-AC16-62E0E694130F}"/>
              </a:ext>
            </a:extLst>
          </p:cNvPr>
          <p:cNvGrpSpPr/>
          <p:nvPr/>
        </p:nvGrpSpPr>
        <p:grpSpPr>
          <a:xfrm>
            <a:off x="6472821" y="3914383"/>
            <a:ext cx="209557" cy="209557"/>
            <a:chOff x="6553200" y="2057400"/>
            <a:chExt cx="381000" cy="381000"/>
          </a:xfrm>
        </p:grpSpPr>
        <p:sp>
          <p:nvSpPr>
            <p:cNvPr id="78" name="Oval 2">
              <a:extLst>
                <a:ext uri="{FF2B5EF4-FFF2-40B4-BE49-F238E27FC236}">
                  <a16:creationId xmlns="" xmlns:a16="http://schemas.microsoft.com/office/drawing/2014/main" id="{C94AEBBE-6EB7-4C45-AE79-76C7337F5EC9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Oval 8">
              <a:extLst>
                <a:ext uri="{FF2B5EF4-FFF2-40B4-BE49-F238E27FC236}">
                  <a16:creationId xmlns="" xmlns:a16="http://schemas.microsoft.com/office/drawing/2014/main" id="{0391F7A6-38E9-4F83-ACE9-D4E92AEA04A5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0" name="Gruppieren 17">
            <a:extLst>
              <a:ext uri="{FF2B5EF4-FFF2-40B4-BE49-F238E27FC236}">
                <a16:creationId xmlns="" xmlns:a16="http://schemas.microsoft.com/office/drawing/2014/main" id="{10EB854E-B77E-4E05-BD04-554B773F47E3}"/>
              </a:ext>
            </a:extLst>
          </p:cNvPr>
          <p:cNvGrpSpPr/>
          <p:nvPr/>
        </p:nvGrpSpPr>
        <p:grpSpPr>
          <a:xfrm>
            <a:off x="6472822" y="4144896"/>
            <a:ext cx="209557" cy="209557"/>
            <a:chOff x="6553200" y="2057400"/>
            <a:chExt cx="381000" cy="381000"/>
          </a:xfrm>
        </p:grpSpPr>
        <p:sp>
          <p:nvSpPr>
            <p:cNvPr id="81" name="Oval 2">
              <a:extLst>
                <a:ext uri="{FF2B5EF4-FFF2-40B4-BE49-F238E27FC236}">
                  <a16:creationId xmlns="" xmlns:a16="http://schemas.microsoft.com/office/drawing/2014/main" id="{15E72EF4-D346-4C4C-89A4-B970C12DCCFE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4" name="Oval 8">
              <a:extLst>
                <a:ext uri="{FF2B5EF4-FFF2-40B4-BE49-F238E27FC236}">
                  <a16:creationId xmlns="" xmlns:a16="http://schemas.microsoft.com/office/drawing/2014/main" id="{33308264-BC8D-4D35-AF1A-2B1FDD90FB8A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92" name="Oval 2">
            <a:extLst>
              <a:ext uri="{FF2B5EF4-FFF2-40B4-BE49-F238E27FC236}">
                <a16:creationId xmlns="" xmlns:a16="http://schemas.microsoft.com/office/drawing/2014/main" id="{397B4651-0252-497D-860F-E10D077D5AA1}"/>
              </a:ext>
            </a:extLst>
          </p:cNvPr>
          <p:cNvSpPr/>
          <p:nvPr/>
        </p:nvSpPr>
        <p:spPr bwMode="auto">
          <a:xfrm>
            <a:off x="6985079" y="2755408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93" name="Oval 8">
            <a:extLst>
              <a:ext uri="{FF2B5EF4-FFF2-40B4-BE49-F238E27FC236}">
                <a16:creationId xmlns="" xmlns:a16="http://schemas.microsoft.com/office/drawing/2014/main" id="{39A15966-7A74-471D-B2DA-B2A5D9F31C64}"/>
              </a:ext>
            </a:extLst>
          </p:cNvPr>
          <p:cNvSpPr/>
          <p:nvPr/>
        </p:nvSpPr>
        <p:spPr bwMode="auto">
          <a:xfrm>
            <a:off x="7026989" y="2797318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95" name="Oval 2">
            <a:extLst>
              <a:ext uri="{FF2B5EF4-FFF2-40B4-BE49-F238E27FC236}">
                <a16:creationId xmlns="" xmlns:a16="http://schemas.microsoft.com/office/drawing/2014/main" id="{0E2CB65A-D0F7-49F0-B958-7A10CDF5DF0B}"/>
              </a:ext>
            </a:extLst>
          </p:cNvPr>
          <p:cNvSpPr/>
          <p:nvPr/>
        </p:nvSpPr>
        <p:spPr bwMode="auto">
          <a:xfrm>
            <a:off x="6991957" y="2988600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97" name="Oval 8">
            <a:extLst>
              <a:ext uri="{FF2B5EF4-FFF2-40B4-BE49-F238E27FC236}">
                <a16:creationId xmlns="" xmlns:a16="http://schemas.microsoft.com/office/drawing/2014/main" id="{2313E1F8-F491-41B3-8083-62FBF211345C}"/>
              </a:ext>
            </a:extLst>
          </p:cNvPr>
          <p:cNvSpPr/>
          <p:nvPr/>
        </p:nvSpPr>
        <p:spPr bwMode="auto">
          <a:xfrm>
            <a:off x="7033867" y="3030510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99" name="Oval 2">
            <a:extLst>
              <a:ext uri="{FF2B5EF4-FFF2-40B4-BE49-F238E27FC236}">
                <a16:creationId xmlns="" xmlns:a16="http://schemas.microsoft.com/office/drawing/2014/main" id="{737DD6CF-4BB9-4010-A703-7582CBE95125}"/>
              </a:ext>
            </a:extLst>
          </p:cNvPr>
          <p:cNvSpPr/>
          <p:nvPr/>
        </p:nvSpPr>
        <p:spPr bwMode="auto">
          <a:xfrm>
            <a:off x="6991958" y="3219113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0" name="Oval 8">
            <a:extLst>
              <a:ext uri="{FF2B5EF4-FFF2-40B4-BE49-F238E27FC236}">
                <a16:creationId xmlns="" xmlns:a16="http://schemas.microsoft.com/office/drawing/2014/main" id="{49D52818-1BDC-411D-AC0E-79E38DA3B868}"/>
              </a:ext>
            </a:extLst>
          </p:cNvPr>
          <p:cNvSpPr/>
          <p:nvPr/>
        </p:nvSpPr>
        <p:spPr bwMode="auto">
          <a:xfrm>
            <a:off x="7033868" y="3261023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102" name="Oval 2">
            <a:extLst>
              <a:ext uri="{FF2B5EF4-FFF2-40B4-BE49-F238E27FC236}">
                <a16:creationId xmlns="" xmlns:a16="http://schemas.microsoft.com/office/drawing/2014/main" id="{3F1295E2-F7C8-4512-921D-76FA0E19B4D5}"/>
              </a:ext>
            </a:extLst>
          </p:cNvPr>
          <p:cNvSpPr/>
          <p:nvPr/>
        </p:nvSpPr>
        <p:spPr bwMode="auto">
          <a:xfrm>
            <a:off x="6991957" y="3455264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3" name="Oval 8">
            <a:extLst>
              <a:ext uri="{FF2B5EF4-FFF2-40B4-BE49-F238E27FC236}">
                <a16:creationId xmlns="" xmlns:a16="http://schemas.microsoft.com/office/drawing/2014/main" id="{70D45013-8D82-4461-AFFF-B1FA27A2A9E1}"/>
              </a:ext>
            </a:extLst>
          </p:cNvPr>
          <p:cNvSpPr/>
          <p:nvPr/>
        </p:nvSpPr>
        <p:spPr bwMode="auto">
          <a:xfrm>
            <a:off x="7033867" y="3497174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5" name="Oval 2">
            <a:extLst>
              <a:ext uri="{FF2B5EF4-FFF2-40B4-BE49-F238E27FC236}">
                <a16:creationId xmlns="" xmlns:a16="http://schemas.microsoft.com/office/drawing/2014/main" id="{BF0D956B-EC53-4019-B12D-CDBE4D2EA47F}"/>
              </a:ext>
            </a:extLst>
          </p:cNvPr>
          <p:cNvSpPr/>
          <p:nvPr/>
        </p:nvSpPr>
        <p:spPr bwMode="auto">
          <a:xfrm>
            <a:off x="6991958" y="3685777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6" name="Oval 8">
            <a:extLst>
              <a:ext uri="{FF2B5EF4-FFF2-40B4-BE49-F238E27FC236}">
                <a16:creationId xmlns="" xmlns:a16="http://schemas.microsoft.com/office/drawing/2014/main" id="{8347C4EC-DFCD-4C99-A41E-8E149A4369E3}"/>
              </a:ext>
            </a:extLst>
          </p:cNvPr>
          <p:cNvSpPr/>
          <p:nvPr/>
        </p:nvSpPr>
        <p:spPr bwMode="auto">
          <a:xfrm>
            <a:off x="7033868" y="3727687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8" name="Oval 2">
            <a:extLst>
              <a:ext uri="{FF2B5EF4-FFF2-40B4-BE49-F238E27FC236}">
                <a16:creationId xmlns="" xmlns:a16="http://schemas.microsoft.com/office/drawing/2014/main" id="{004FC137-374E-4D55-9165-00408DC8827A}"/>
              </a:ext>
            </a:extLst>
          </p:cNvPr>
          <p:cNvSpPr/>
          <p:nvPr/>
        </p:nvSpPr>
        <p:spPr bwMode="auto">
          <a:xfrm>
            <a:off x="6998836" y="3918969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9" name="Oval 8">
            <a:extLst>
              <a:ext uri="{FF2B5EF4-FFF2-40B4-BE49-F238E27FC236}">
                <a16:creationId xmlns="" xmlns:a16="http://schemas.microsoft.com/office/drawing/2014/main" id="{858AC4E3-424F-494B-96C6-019F32E607A7}"/>
              </a:ext>
            </a:extLst>
          </p:cNvPr>
          <p:cNvSpPr/>
          <p:nvPr/>
        </p:nvSpPr>
        <p:spPr bwMode="auto">
          <a:xfrm>
            <a:off x="7040746" y="3960879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11" name="Oval 2">
            <a:extLst>
              <a:ext uri="{FF2B5EF4-FFF2-40B4-BE49-F238E27FC236}">
                <a16:creationId xmlns="" xmlns:a16="http://schemas.microsoft.com/office/drawing/2014/main" id="{EE3B4632-AACB-4891-9ADC-0FC5E963CA35}"/>
              </a:ext>
            </a:extLst>
          </p:cNvPr>
          <p:cNvSpPr/>
          <p:nvPr/>
        </p:nvSpPr>
        <p:spPr bwMode="auto">
          <a:xfrm>
            <a:off x="6998837" y="4149482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12" name="Oval 8">
            <a:extLst>
              <a:ext uri="{FF2B5EF4-FFF2-40B4-BE49-F238E27FC236}">
                <a16:creationId xmlns="" xmlns:a16="http://schemas.microsoft.com/office/drawing/2014/main" id="{86059D32-651E-4E11-9C3F-0398D51AB3B7}"/>
              </a:ext>
            </a:extLst>
          </p:cNvPr>
          <p:cNvSpPr/>
          <p:nvPr/>
        </p:nvSpPr>
        <p:spPr bwMode="auto">
          <a:xfrm>
            <a:off x="7040747" y="4191392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13" name="Rectangle 25">
            <a:extLst>
              <a:ext uri="{FF2B5EF4-FFF2-40B4-BE49-F238E27FC236}">
                <a16:creationId xmlns="" xmlns:a16="http://schemas.microsoft.com/office/drawing/2014/main" id="{9C297C40-2959-4424-8892-0AFC6C84C5DC}"/>
              </a:ext>
            </a:extLst>
          </p:cNvPr>
          <p:cNvSpPr/>
          <p:nvPr/>
        </p:nvSpPr>
        <p:spPr>
          <a:xfrm>
            <a:off x="7167807" y="4123756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RX1b</a:t>
            </a:r>
            <a:endParaRPr lang="en-GB" sz="1200" dirty="0"/>
          </a:p>
        </p:txBody>
      </p:sp>
      <p:sp>
        <p:nvSpPr>
          <p:cNvPr id="114" name="Speech Bubble: Rectangle with Corners Rounded 113">
            <a:extLst>
              <a:ext uri="{FF2B5EF4-FFF2-40B4-BE49-F238E27FC236}">
                <a16:creationId xmlns="" xmlns:a16="http://schemas.microsoft.com/office/drawing/2014/main" id="{E50E8C81-51E3-465D-B39B-063F319781DE}"/>
              </a:ext>
            </a:extLst>
          </p:cNvPr>
          <p:cNvSpPr/>
          <p:nvPr/>
        </p:nvSpPr>
        <p:spPr bwMode="auto">
          <a:xfrm>
            <a:off x="3847724" y="1592930"/>
            <a:ext cx="1021647" cy="1141214"/>
          </a:xfrm>
          <a:prstGeom prst="wedgeRoundRectCallout">
            <a:avLst>
              <a:gd name="adj1" fmla="val -57971"/>
              <a:gd name="adj2" fmla="val -266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Elevation scanned at RX only from -30° to 30°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3571" y="1943197"/>
            <a:ext cx="1095209" cy="2999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11620" y="1094488"/>
            <a:ext cx="157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NLOS Positions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stCxn id="3" idx="0"/>
          </p:cNvCxnSpPr>
          <p:nvPr/>
        </p:nvCxnSpPr>
        <p:spPr>
          <a:xfrm flipV="1">
            <a:off x="7401176" y="1405946"/>
            <a:ext cx="479024" cy="537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内容占位符 2"/>
          <p:cNvSpPr>
            <a:spLocks noGrp="1"/>
          </p:cNvSpPr>
          <p:nvPr>
            <p:ph idx="1"/>
          </p:nvPr>
        </p:nvSpPr>
        <p:spPr>
          <a:xfrm>
            <a:off x="9048130" y="1740520"/>
            <a:ext cx="2922638" cy="432458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3359"/>
                </a:solidFill>
              </a:rPr>
              <a:t>Industry 4.0 Plant for automotive related production, Germany</a:t>
            </a:r>
            <a:endParaRPr lang="en-GB" dirty="0">
              <a:solidFill>
                <a:srgbClr val="003359"/>
              </a:solidFill>
            </a:endParaRPr>
          </a:p>
          <a:p>
            <a:r>
              <a:rPr lang="de-DE" dirty="0">
                <a:solidFill>
                  <a:srgbClr val="003359"/>
                </a:solidFill>
              </a:rPr>
              <a:t>M</a:t>
            </a:r>
            <a:r>
              <a:rPr lang="en-GB" dirty="0" err="1">
                <a:solidFill>
                  <a:srgbClr val="003359"/>
                </a:solidFill>
              </a:rPr>
              <a:t>ulti</a:t>
            </a:r>
            <a:r>
              <a:rPr lang="en-GB" dirty="0">
                <a:solidFill>
                  <a:srgbClr val="003359"/>
                </a:solidFill>
              </a:rPr>
              <a:t>-band measurements: </a:t>
            </a:r>
            <a:r>
              <a:rPr lang="en-GB" dirty="0" smtClean="0">
                <a:solidFill>
                  <a:srgbClr val="003359"/>
                </a:solidFill>
              </a:rPr>
              <a:t>3-10 </a:t>
            </a:r>
            <a:r>
              <a:rPr lang="en-GB" dirty="0">
                <a:solidFill>
                  <a:srgbClr val="003359"/>
                </a:solidFill>
              </a:rPr>
              <a:t>GHz, </a:t>
            </a:r>
            <a:r>
              <a:rPr lang="en-GB" dirty="0" smtClean="0">
                <a:solidFill>
                  <a:srgbClr val="003359"/>
                </a:solidFill>
              </a:rPr>
              <a:t>28-38 </a:t>
            </a:r>
            <a:r>
              <a:rPr lang="en-GB" dirty="0">
                <a:solidFill>
                  <a:srgbClr val="003359"/>
                </a:solidFill>
              </a:rPr>
              <a:t>GHz, and </a:t>
            </a:r>
            <a:r>
              <a:rPr lang="en-GB" dirty="0" smtClean="0">
                <a:solidFill>
                  <a:srgbClr val="003359"/>
                </a:solidFill>
              </a:rPr>
              <a:t>56-66 </a:t>
            </a:r>
            <a:r>
              <a:rPr lang="en-GB" dirty="0">
                <a:solidFill>
                  <a:srgbClr val="003359"/>
                </a:solidFill>
              </a:rPr>
              <a:t>GHz</a:t>
            </a:r>
          </a:p>
          <a:p>
            <a:r>
              <a:rPr lang="de-DE" dirty="0">
                <a:solidFill>
                  <a:srgbClr val="003359"/>
                </a:solidFill>
              </a:rPr>
              <a:t>30°HPBW at TX and </a:t>
            </a:r>
            <a:r>
              <a:rPr lang="de-DE" dirty="0" smtClean="0">
                <a:solidFill>
                  <a:srgbClr val="003359"/>
                </a:solidFill>
              </a:rPr>
              <a:t>RX</a:t>
            </a:r>
          </a:p>
          <a:p>
            <a:pPr lvl="1"/>
            <a:r>
              <a:rPr lang="de-DE" altLang="zh-CN" dirty="0" smtClean="0">
                <a:solidFill>
                  <a:srgbClr val="003359"/>
                </a:solidFill>
              </a:rPr>
              <a:t>Azimuth&amp;Elevation scan</a:t>
            </a:r>
          </a:p>
          <a:p>
            <a:r>
              <a:rPr lang="en-GB" dirty="0">
                <a:solidFill>
                  <a:srgbClr val="003359"/>
                </a:solidFill>
              </a:rPr>
              <a:t>TX height: approx. 4.2m</a:t>
            </a:r>
          </a:p>
          <a:p>
            <a:r>
              <a:rPr lang="de-DE" dirty="0">
                <a:solidFill>
                  <a:srgbClr val="003359"/>
                </a:solidFill>
              </a:rPr>
              <a:t>R</a:t>
            </a:r>
            <a:r>
              <a:rPr lang="en-GB" dirty="0">
                <a:solidFill>
                  <a:srgbClr val="003359"/>
                </a:solidFill>
              </a:rPr>
              <a:t>X height: approx. 1.96m</a:t>
            </a:r>
          </a:p>
          <a:p>
            <a:r>
              <a:rPr lang="de-DE" dirty="0">
                <a:solidFill>
                  <a:srgbClr val="003359"/>
                </a:solidFill>
              </a:rPr>
              <a:t>3D </a:t>
            </a:r>
            <a:r>
              <a:rPr lang="de-DE" dirty="0" smtClean="0">
                <a:solidFill>
                  <a:srgbClr val="003359"/>
                </a:solidFill>
              </a:rPr>
              <a:t>TX-RX2 distance</a:t>
            </a:r>
            <a:r>
              <a:rPr lang="de-DE" dirty="0">
                <a:solidFill>
                  <a:srgbClr val="003359"/>
                </a:solidFill>
              </a:rPr>
              <a:t> </a:t>
            </a:r>
            <a:r>
              <a:rPr lang="de-DE" dirty="0" smtClean="0">
                <a:solidFill>
                  <a:srgbClr val="003359"/>
                </a:solidFill>
              </a:rPr>
              <a:t>~18m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7900"/>
                </a:solidFill>
              </a:rPr>
              <a:t>Measurement </a:t>
            </a:r>
            <a:r>
              <a:rPr lang="de-DE" b="1" dirty="0" smtClean="0">
                <a:solidFill>
                  <a:srgbClr val="FF7900"/>
                </a:solidFill>
              </a:rPr>
              <a:t>Setup #</a:t>
            </a:r>
            <a:r>
              <a:rPr lang="de-DE" b="1" dirty="0">
                <a:solidFill>
                  <a:srgbClr val="FF7900"/>
                </a:solidFill>
              </a:rPr>
              <a:t>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3507" y="1594789"/>
            <a:ext cx="4089481" cy="24967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800" kern="0" dirty="0" smtClean="0">
                <a:solidFill>
                  <a:srgbClr val="003359"/>
                </a:solidFill>
              </a:rPr>
              <a:t>Machine Lab at TU Ilmenau, Germany</a:t>
            </a:r>
          </a:p>
          <a:p>
            <a:r>
              <a:rPr lang="de-DE" sz="1800" kern="0" dirty="0" smtClean="0">
                <a:solidFill>
                  <a:srgbClr val="003359"/>
                </a:solidFill>
              </a:rPr>
              <a:t>Multi-band </a:t>
            </a:r>
            <a:r>
              <a:rPr lang="de-DE" sz="1800" kern="0" dirty="0">
                <a:solidFill>
                  <a:srgbClr val="003359"/>
                </a:solidFill>
              </a:rPr>
              <a:t>measurements TX</a:t>
            </a:r>
            <a:endParaRPr lang="de-DE" sz="1800" b="1" u="sng" kern="0" dirty="0">
              <a:solidFill>
                <a:srgbClr val="003359"/>
              </a:solidFill>
            </a:endParaRPr>
          </a:p>
          <a:p>
            <a:pPr lvl="1"/>
            <a:r>
              <a:rPr lang="de-DE" sz="1800" kern="0" dirty="0">
                <a:solidFill>
                  <a:srgbClr val="003359"/>
                </a:solidFill>
              </a:rPr>
              <a:t>Directive antennas with 30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>
                <a:solidFill>
                  <a:srgbClr val="003359"/>
                </a:solidFill>
                <a:latin typeface="+mj-lt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HPBW</a:t>
            </a:r>
            <a:endParaRPr lang="de-DE" sz="1800" kern="0" dirty="0">
              <a:solidFill>
                <a:srgbClr val="003359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  <a:p>
            <a:pPr lvl="1"/>
            <a:r>
              <a:rPr lang="de-DE" sz="1800" kern="0" dirty="0">
                <a:solidFill>
                  <a:srgbClr val="003359"/>
                </a:solidFill>
              </a:rPr>
              <a:t>Scanning in azimuth: - 60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to </a:t>
            </a:r>
            <a:r>
              <a:rPr lang="de-DE" sz="1800" kern="0" dirty="0">
                <a:solidFill>
                  <a:srgbClr val="003359"/>
                </a:solidFill>
              </a:rPr>
              <a:t>60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>
                <a:solidFill>
                  <a:srgbClr val="003359"/>
                </a:solidFill>
                <a:latin typeface="+mj-lt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with </a:t>
            </a:r>
            <a:r>
              <a:rPr lang="de-DE" sz="1800" kern="0" dirty="0">
                <a:solidFill>
                  <a:srgbClr val="003359"/>
                </a:solidFill>
              </a:rPr>
              <a:t>30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>
                <a:solidFill>
                  <a:srgbClr val="003359"/>
                </a:solidFill>
                <a:latin typeface="+mj-lt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steps</a:t>
            </a:r>
            <a:endParaRPr lang="de-DE" sz="1800" kern="0" dirty="0">
              <a:solidFill>
                <a:srgbClr val="003359"/>
              </a:solidFill>
              <a:latin typeface="+mj-lt"/>
            </a:endParaRPr>
          </a:p>
          <a:p>
            <a:pPr lvl="1"/>
            <a:r>
              <a:rPr lang="de-DE" sz="1800" kern="0" dirty="0">
                <a:solidFill>
                  <a:srgbClr val="003359"/>
                </a:solidFill>
                <a:sym typeface="Wingdings" panose="05000000000000000000" pitchFamily="2" charset="2"/>
              </a:rPr>
              <a:t>Scanning in elevation </a:t>
            </a:r>
            <a:r>
              <a:rPr lang="de-DE" sz="1800" kern="0" dirty="0">
                <a:solidFill>
                  <a:srgbClr val="003359"/>
                </a:solidFill>
              </a:rPr>
              <a:t>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to </a:t>
            </a:r>
            <a:r>
              <a:rPr lang="de-DE" sz="1800" kern="0" dirty="0">
                <a:solidFill>
                  <a:srgbClr val="003359"/>
                </a:solidFill>
              </a:rPr>
              <a:t>-30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>
                <a:solidFill>
                  <a:srgbClr val="003359"/>
                </a:solidFill>
                <a:ea typeface="Microsoft GothicNeo" panose="020B0500000101010101" pitchFamily="34" charset="-127"/>
                <a:cs typeface="Microsoft GothicNeo" panose="020B0500000101010101" pitchFamily="34" charset="-127"/>
              </a:rPr>
              <a:t>with </a:t>
            </a:r>
            <a:r>
              <a:rPr lang="de-DE" sz="1800" kern="0" dirty="0">
                <a:solidFill>
                  <a:srgbClr val="003359"/>
                </a:solidFill>
              </a:rPr>
              <a:t>30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 smtClean="0">
                <a:solidFill>
                  <a:srgbClr val="003359"/>
                </a:solidFill>
                <a:ea typeface="Microsoft GothicNeo" panose="020B0500000101010101" pitchFamily="34" charset="-127"/>
                <a:cs typeface="Microsoft GothicNeo" panose="020B0500000101010101" pitchFamily="34" charset="-127"/>
              </a:rPr>
              <a:t>steps</a:t>
            </a:r>
            <a:endParaRPr lang="de-DE" sz="1800" kern="0" dirty="0">
              <a:solidFill>
                <a:srgbClr val="003359"/>
              </a:solidFill>
              <a:sym typeface="Wingdings" panose="050000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94" y="1465636"/>
            <a:ext cx="2813560" cy="30613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E0FB-E285-402D-92FF-183B70CB81A4}"/>
              </a:ext>
            </a:extLst>
          </p:cNvPr>
          <p:cNvGrpSpPr/>
          <p:nvPr/>
        </p:nvGrpSpPr>
        <p:grpSpPr>
          <a:xfrm>
            <a:off x="7239990" y="4549865"/>
            <a:ext cx="4592275" cy="1918370"/>
            <a:chOff x="543436" y="947559"/>
            <a:chExt cx="11502864" cy="39751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EC2BB9E-4488-4267-ACAD-A5BA8FD11D97}"/>
                </a:ext>
              </a:extLst>
            </p:cNvPr>
            <p:cNvSpPr/>
            <p:nvPr/>
          </p:nvSpPr>
          <p:spPr bwMode="auto">
            <a:xfrm>
              <a:off x="651758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C2C4222-3E0E-49D0-903F-EEC7F0EC6448}"/>
                </a:ext>
              </a:extLst>
            </p:cNvPr>
            <p:cNvSpPr/>
            <p:nvPr/>
          </p:nvSpPr>
          <p:spPr bwMode="auto">
            <a:xfrm>
              <a:off x="2614863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7010691-80B4-47BF-BFC6-327CEB6AD78C}"/>
                </a:ext>
              </a:extLst>
            </p:cNvPr>
            <p:cNvSpPr/>
            <p:nvPr/>
          </p:nvSpPr>
          <p:spPr bwMode="auto">
            <a:xfrm>
              <a:off x="3019926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E64250B-D2B9-401B-B6EE-6CBB165B01F6}"/>
                </a:ext>
              </a:extLst>
            </p:cNvPr>
            <p:cNvSpPr/>
            <p:nvPr/>
          </p:nvSpPr>
          <p:spPr bwMode="auto">
            <a:xfrm>
              <a:off x="3429000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7DE08CC-6093-4F45-A4DE-1A7F1802F1AF}"/>
                </a:ext>
              </a:extLst>
            </p:cNvPr>
            <p:cNvSpPr/>
            <p:nvPr/>
          </p:nvSpPr>
          <p:spPr bwMode="auto">
            <a:xfrm>
              <a:off x="3834063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9C4073F-948C-40F1-994F-B77D0FC43E42}"/>
                </a:ext>
              </a:extLst>
            </p:cNvPr>
            <p:cNvSpPr/>
            <p:nvPr/>
          </p:nvSpPr>
          <p:spPr bwMode="auto">
            <a:xfrm>
              <a:off x="4239126" y="297148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0D1118E-98F9-4EC3-9CE4-7A3D41146A6E}"/>
                </a:ext>
              </a:extLst>
            </p:cNvPr>
            <p:cNvSpPr/>
            <p:nvPr/>
          </p:nvSpPr>
          <p:spPr bwMode="auto">
            <a:xfrm>
              <a:off x="4644189" y="297148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88FDFD7-0166-4A7A-9759-3557CECA9884}"/>
                </a:ext>
              </a:extLst>
            </p:cNvPr>
            <p:cNvSpPr/>
            <p:nvPr/>
          </p:nvSpPr>
          <p:spPr bwMode="auto">
            <a:xfrm>
              <a:off x="5053263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CF4FA432-6AF4-4D41-A8E6-1A009713441A}"/>
                </a:ext>
              </a:extLst>
            </p:cNvPr>
            <p:cNvSpPr/>
            <p:nvPr/>
          </p:nvSpPr>
          <p:spPr bwMode="auto">
            <a:xfrm>
              <a:off x="5458326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754015AF-A66F-44AC-8F5F-68E0BAD7DFB0}"/>
                </a:ext>
              </a:extLst>
            </p:cNvPr>
            <p:cNvSpPr/>
            <p:nvPr/>
          </p:nvSpPr>
          <p:spPr bwMode="auto">
            <a:xfrm>
              <a:off x="5891463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17A0DF4-6F14-4CF9-B84D-C2CE6A96FA2E}"/>
                </a:ext>
              </a:extLst>
            </p:cNvPr>
            <p:cNvSpPr/>
            <p:nvPr/>
          </p:nvSpPr>
          <p:spPr bwMode="auto">
            <a:xfrm>
              <a:off x="6296526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8E4C9B0-E15A-4C44-A54A-EB88D9E70FB0}"/>
                </a:ext>
              </a:extLst>
            </p:cNvPr>
            <p:cNvSpPr/>
            <p:nvPr/>
          </p:nvSpPr>
          <p:spPr bwMode="auto">
            <a:xfrm>
              <a:off x="6705600" y="298672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592D8ACE-609C-4367-9F16-AEE0909F49F1}"/>
                </a:ext>
              </a:extLst>
            </p:cNvPr>
            <p:cNvSpPr/>
            <p:nvPr/>
          </p:nvSpPr>
          <p:spPr bwMode="auto">
            <a:xfrm>
              <a:off x="7110663" y="298672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A74BF129-D1E3-4D00-9087-308E655B23F9}"/>
                </a:ext>
              </a:extLst>
            </p:cNvPr>
            <p:cNvSpPr/>
            <p:nvPr/>
          </p:nvSpPr>
          <p:spPr bwMode="auto">
            <a:xfrm>
              <a:off x="7515726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688AA6B-60B9-461D-874B-EC7F9FF917F6}"/>
                </a:ext>
              </a:extLst>
            </p:cNvPr>
            <p:cNvSpPr/>
            <p:nvPr/>
          </p:nvSpPr>
          <p:spPr bwMode="auto">
            <a:xfrm>
              <a:off x="7920789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B12F00DA-EF71-4A68-8F8E-35F4F53FE9A3}"/>
                </a:ext>
              </a:extLst>
            </p:cNvPr>
            <p:cNvSpPr/>
            <p:nvPr/>
          </p:nvSpPr>
          <p:spPr bwMode="auto">
            <a:xfrm>
              <a:off x="8329863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55EC928-3C7D-496D-9C2F-2D0DF7B459B5}"/>
                </a:ext>
              </a:extLst>
            </p:cNvPr>
            <p:cNvSpPr/>
            <p:nvPr/>
          </p:nvSpPr>
          <p:spPr bwMode="auto">
            <a:xfrm>
              <a:off x="8734926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08167AA-4351-477A-BE06-4780F74DCD4F}"/>
                </a:ext>
              </a:extLst>
            </p:cNvPr>
            <p:cNvSpPr/>
            <p:nvPr/>
          </p:nvSpPr>
          <p:spPr bwMode="auto">
            <a:xfrm>
              <a:off x="9168063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E84E2C7E-3D43-451D-85FA-B36E53CC3CDD}"/>
                </a:ext>
              </a:extLst>
            </p:cNvPr>
            <p:cNvSpPr/>
            <p:nvPr/>
          </p:nvSpPr>
          <p:spPr bwMode="auto">
            <a:xfrm>
              <a:off x="9573126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41A6C5F2-5B6A-463B-BC3F-A561D2DD350E}"/>
                </a:ext>
              </a:extLst>
            </p:cNvPr>
            <p:cNvSpPr/>
            <p:nvPr/>
          </p:nvSpPr>
          <p:spPr bwMode="auto">
            <a:xfrm>
              <a:off x="9982200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0BAC109A-3D3D-4FE1-AD93-B332477F2FE8}"/>
                </a:ext>
              </a:extLst>
            </p:cNvPr>
            <p:cNvSpPr/>
            <p:nvPr/>
          </p:nvSpPr>
          <p:spPr bwMode="auto">
            <a:xfrm>
              <a:off x="10387263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1ABDC10-5FDC-4D6D-8562-3A1F755C4A99}"/>
                </a:ext>
              </a:extLst>
            </p:cNvPr>
            <p:cNvSpPr/>
            <p:nvPr/>
          </p:nvSpPr>
          <p:spPr bwMode="auto">
            <a:xfrm>
              <a:off x="10792326" y="297148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713C39A1-97D5-4120-9044-FC048DD53792}"/>
                </a:ext>
              </a:extLst>
            </p:cNvPr>
            <p:cNvSpPr/>
            <p:nvPr/>
          </p:nvSpPr>
          <p:spPr bwMode="auto">
            <a:xfrm>
              <a:off x="11197389" y="297148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F82C56E7-91EB-454C-83FA-8D47805F1D68}"/>
                </a:ext>
              </a:extLst>
            </p:cNvPr>
            <p:cNvSpPr/>
            <p:nvPr/>
          </p:nvSpPr>
          <p:spPr bwMode="auto">
            <a:xfrm>
              <a:off x="11606463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4493FACA-F7A9-46D8-9E03-03F8F1F0F860}"/>
                </a:ext>
              </a:extLst>
            </p:cNvPr>
            <p:cNvSpPr/>
            <p:nvPr/>
          </p:nvSpPr>
          <p:spPr bwMode="auto">
            <a:xfrm>
              <a:off x="8734926" y="2209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E238449D-4CF5-42F6-B3EA-1F8CB7960B41}"/>
                </a:ext>
              </a:extLst>
            </p:cNvPr>
            <p:cNvSpPr/>
            <p:nvPr/>
          </p:nvSpPr>
          <p:spPr bwMode="auto">
            <a:xfrm>
              <a:off x="8734926" y="1828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9118D88B-8906-46D9-9442-41D4D372B3E3}"/>
                </a:ext>
              </a:extLst>
            </p:cNvPr>
            <p:cNvSpPr/>
            <p:nvPr/>
          </p:nvSpPr>
          <p:spPr bwMode="auto">
            <a:xfrm>
              <a:off x="8734925" y="1447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4BE4D393-7212-4436-8505-782FCD3BA535}"/>
                </a:ext>
              </a:extLst>
            </p:cNvPr>
            <p:cNvSpPr/>
            <p:nvPr/>
          </p:nvSpPr>
          <p:spPr bwMode="auto">
            <a:xfrm>
              <a:off x="8734925" y="1066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04BBDDB-26E8-4974-B3D2-4DA477547629}"/>
                </a:ext>
              </a:extLst>
            </p:cNvPr>
            <p:cNvSpPr/>
            <p:nvPr/>
          </p:nvSpPr>
          <p:spPr bwMode="auto">
            <a:xfrm>
              <a:off x="7696202" y="2590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D13A3870-5504-4114-8F2A-B93143F0CAB7}"/>
                </a:ext>
              </a:extLst>
            </p:cNvPr>
            <p:cNvSpPr/>
            <p:nvPr/>
          </p:nvSpPr>
          <p:spPr bwMode="auto">
            <a:xfrm>
              <a:off x="7696201" y="2209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87D2432-5118-4586-A48E-2FE1505CFB2A}"/>
                </a:ext>
              </a:extLst>
            </p:cNvPr>
            <p:cNvSpPr/>
            <p:nvPr/>
          </p:nvSpPr>
          <p:spPr bwMode="auto">
            <a:xfrm>
              <a:off x="7696201" y="1828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37CE0EC1-5D50-4C77-ABB6-81E3FFDC2B33}"/>
                </a:ext>
              </a:extLst>
            </p:cNvPr>
            <p:cNvSpPr/>
            <p:nvPr/>
          </p:nvSpPr>
          <p:spPr bwMode="auto">
            <a:xfrm>
              <a:off x="7696200" y="1447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AA746D1F-663E-4966-9ED5-55E8B054D29F}"/>
                </a:ext>
              </a:extLst>
            </p:cNvPr>
            <p:cNvSpPr/>
            <p:nvPr/>
          </p:nvSpPr>
          <p:spPr bwMode="auto">
            <a:xfrm>
              <a:off x="7696200" y="1066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7D6E638B-C4BF-43AF-AAC1-9BBD9683DFBD}"/>
                </a:ext>
              </a:extLst>
            </p:cNvPr>
            <p:cNvSpPr/>
            <p:nvPr/>
          </p:nvSpPr>
          <p:spPr bwMode="auto">
            <a:xfrm>
              <a:off x="8329864" y="4546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552BE40F-B83A-452B-B371-310BD1817848}"/>
                </a:ext>
              </a:extLst>
            </p:cNvPr>
            <p:cNvSpPr/>
            <p:nvPr/>
          </p:nvSpPr>
          <p:spPr bwMode="auto">
            <a:xfrm>
              <a:off x="8329864" y="4165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CE94D8DA-D63D-4BAA-AE93-AECA1E0DFEF8}"/>
                </a:ext>
              </a:extLst>
            </p:cNvPr>
            <p:cNvSpPr/>
            <p:nvPr/>
          </p:nvSpPr>
          <p:spPr bwMode="auto">
            <a:xfrm>
              <a:off x="8329863" y="3784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04F333D9-EACE-4DC7-9C89-C18FE978AB9B}"/>
                </a:ext>
              </a:extLst>
            </p:cNvPr>
            <p:cNvSpPr/>
            <p:nvPr/>
          </p:nvSpPr>
          <p:spPr bwMode="auto">
            <a:xfrm>
              <a:off x="8329863" y="3403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36B70B9-B93F-4657-991D-CA7D386F0A21}"/>
                </a:ext>
              </a:extLst>
            </p:cNvPr>
            <p:cNvSpPr/>
            <p:nvPr/>
          </p:nvSpPr>
          <p:spPr bwMode="auto">
            <a:xfrm>
              <a:off x="6296527" y="4546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E29E8055-653F-48EE-B2BA-AE3E945C20CD}"/>
                </a:ext>
              </a:extLst>
            </p:cNvPr>
            <p:cNvSpPr/>
            <p:nvPr/>
          </p:nvSpPr>
          <p:spPr bwMode="auto">
            <a:xfrm>
              <a:off x="6296527" y="4165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00F4BD18-8254-4054-BD97-0819B3F44162}"/>
                </a:ext>
              </a:extLst>
            </p:cNvPr>
            <p:cNvSpPr/>
            <p:nvPr/>
          </p:nvSpPr>
          <p:spPr bwMode="auto">
            <a:xfrm>
              <a:off x="6296526" y="3784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FED8F575-673A-4158-A111-EAD91BDD1D17}"/>
                </a:ext>
              </a:extLst>
            </p:cNvPr>
            <p:cNvSpPr/>
            <p:nvPr/>
          </p:nvSpPr>
          <p:spPr bwMode="auto">
            <a:xfrm>
              <a:off x="5257801" y="2590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02B3A08-F9E8-4AFE-9B9D-CCF8CA6C7943}"/>
                </a:ext>
              </a:extLst>
            </p:cNvPr>
            <p:cNvSpPr/>
            <p:nvPr/>
          </p:nvSpPr>
          <p:spPr bwMode="auto">
            <a:xfrm>
              <a:off x="5257801" y="2209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4332BCF0-3826-4693-ACBF-A29F4441575B}"/>
                </a:ext>
              </a:extLst>
            </p:cNvPr>
            <p:cNvSpPr/>
            <p:nvPr/>
          </p:nvSpPr>
          <p:spPr bwMode="auto">
            <a:xfrm>
              <a:off x="5257800" y="1828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CD6E6789-196F-4ADF-91A4-DE19C6422E5E}"/>
                </a:ext>
              </a:extLst>
            </p:cNvPr>
            <p:cNvSpPr/>
            <p:nvPr/>
          </p:nvSpPr>
          <p:spPr bwMode="auto">
            <a:xfrm>
              <a:off x="1418170" y="2209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7393AF53-B916-44EC-A343-8DD428265129}"/>
                </a:ext>
              </a:extLst>
            </p:cNvPr>
            <p:cNvSpPr/>
            <p:nvPr/>
          </p:nvSpPr>
          <p:spPr bwMode="auto">
            <a:xfrm>
              <a:off x="1418170" y="1828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5FFF3A0-CFB1-4B4C-9E4D-35AA85FC1D77}"/>
                </a:ext>
              </a:extLst>
            </p:cNvPr>
            <p:cNvSpPr/>
            <p:nvPr/>
          </p:nvSpPr>
          <p:spPr bwMode="auto">
            <a:xfrm>
              <a:off x="1418169" y="1447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194EEF9E-799A-46D5-ADF3-1453D816F949}"/>
                </a:ext>
              </a:extLst>
            </p:cNvPr>
            <p:cNvSpPr/>
            <p:nvPr/>
          </p:nvSpPr>
          <p:spPr bwMode="auto">
            <a:xfrm>
              <a:off x="1418169" y="1066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9F1D78B4-2EF2-48E2-ADD4-B86DBA28BDDC}"/>
                </a:ext>
              </a:extLst>
            </p:cNvPr>
            <p:cNvSpPr/>
            <p:nvPr/>
          </p:nvSpPr>
          <p:spPr>
            <a:xfrm>
              <a:off x="9027766" y="950493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N1</a:t>
              </a:r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58D4D770-2EE6-4E57-BCF9-0B64CBD2558C}"/>
                </a:ext>
              </a:extLst>
            </p:cNvPr>
            <p:cNvSpPr/>
            <p:nvPr/>
          </p:nvSpPr>
          <p:spPr>
            <a:xfrm>
              <a:off x="9015662" y="2082800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N4</a:t>
              </a:r>
              <a:endParaRPr lang="en-GB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6747D7AD-5154-4D33-80F7-26C3E84A60F7}"/>
                </a:ext>
              </a:extLst>
            </p:cNvPr>
            <p:cNvSpPr/>
            <p:nvPr/>
          </p:nvSpPr>
          <p:spPr>
            <a:xfrm>
              <a:off x="8612380" y="4461000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N5</a:t>
              </a:r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7BEA3A9C-3241-4A51-B120-8C5B5D4F92FC}"/>
                </a:ext>
              </a:extLst>
            </p:cNvPr>
            <p:cNvSpPr/>
            <p:nvPr/>
          </p:nvSpPr>
          <p:spPr>
            <a:xfrm>
              <a:off x="8612380" y="3307618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N8</a:t>
              </a:r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603D311-494E-4DF8-B1A7-129940DB7E71}"/>
                </a:ext>
              </a:extLst>
            </p:cNvPr>
            <p:cNvSpPr/>
            <p:nvPr/>
          </p:nvSpPr>
          <p:spPr>
            <a:xfrm>
              <a:off x="7986299" y="947559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N9</a:t>
              </a:r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A9CF9BFC-E40F-47B0-A795-4C01675BA001}"/>
                </a:ext>
              </a:extLst>
            </p:cNvPr>
            <p:cNvSpPr/>
            <p:nvPr/>
          </p:nvSpPr>
          <p:spPr>
            <a:xfrm>
              <a:off x="1698906" y="2105967"/>
              <a:ext cx="750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N23</a:t>
              </a:r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4CFB78A2-E153-4DFD-AF09-7E257FC797A7}"/>
                </a:ext>
              </a:extLst>
            </p:cNvPr>
            <p:cNvSpPr/>
            <p:nvPr/>
          </p:nvSpPr>
          <p:spPr>
            <a:xfrm>
              <a:off x="11502561" y="3299766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00747A"/>
                  </a:solidFill>
                </a:rPr>
                <a:t>L1</a:t>
              </a:r>
              <a:endParaRPr lang="en-GB" dirty="0">
                <a:solidFill>
                  <a:srgbClr val="00747A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C8E8414D-5E8D-46EE-9C73-6D7AB2F0858F}"/>
                </a:ext>
              </a:extLst>
            </p:cNvPr>
            <p:cNvSpPr/>
            <p:nvPr/>
          </p:nvSpPr>
          <p:spPr>
            <a:xfrm>
              <a:off x="2523292" y="3299767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00747A"/>
                  </a:solidFill>
                </a:rPr>
                <a:t>L23</a:t>
              </a:r>
              <a:endParaRPr lang="en-GB" dirty="0">
                <a:solidFill>
                  <a:srgbClr val="00747A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7C71DF37-E9C6-43E2-9709-3317C2777B24}"/>
                </a:ext>
              </a:extLst>
            </p:cNvPr>
            <p:cNvSpPr/>
            <p:nvPr/>
          </p:nvSpPr>
          <p:spPr>
            <a:xfrm>
              <a:off x="5538537" y="1724967"/>
              <a:ext cx="750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N17</a:t>
              </a:r>
              <a:endParaRPr lang="en-GB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922FF579-01EC-48D1-9B5E-83D58355FDAC}"/>
                </a:ext>
              </a:extLst>
            </p:cNvPr>
            <p:cNvSpPr/>
            <p:nvPr/>
          </p:nvSpPr>
          <p:spPr>
            <a:xfrm>
              <a:off x="6551767" y="4461000"/>
              <a:ext cx="750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N14</a:t>
              </a:r>
              <a:endParaRPr lang="en-GB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AAE65E23-011E-490F-A9D1-94FE0FAD6FF7}"/>
                </a:ext>
              </a:extLst>
            </p:cNvPr>
            <p:cNvCxnSpPr>
              <a:cxnSpLocks/>
              <a:stCxn id="12" idx="6"/>
              <a:endCxn id="73" idx="2"/>
            </p:cNvCxnSpPr>
            <p:nvPr/>
          </p:nvCxnSpPr>
          <p:spPr bwMode="auto">
            <a:xfrm>
              <a:off x="932495" y="3103563"/>
              <a:ext cx="48669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84EDFB68-440C-4E02-BAEE-467A3BDA67B4}"/>
                </a:ext>
              </a:extLst>
            </p:cNvPr>
            <p:cNvSpPr/>
            <p:nvPr/>
          </p:nvSpPr>
          <p:spPr>
            <a:xfrm>
              <a:off x="905705" y="2795250"/>
              <a:ext cx="534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>
                  <a:solidFill>
                    <a:srgbClr val="00747A"/>
                  </a:solidFill>
                </a:rPr>
                <a:t>6.5m</a:t>
              </a:r>
              <a:endParaRPr lang="en-GB" sz="1200" dirty="0">
                <a:solidFill>
                  <a:srgbClr val="00747A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14E39396-70B9-4F10-81C9-473C69E1550C}"/>
                </a:ext>
              </a:extLst>
            </p:cNvPr>
            <p:cNvSpPr/>
            <p:nvPr/>
          </p:nvSpPr>
          <p:spPr>
            <a:xfrm>
              <a:off x="2755231" y="2658462"/>
              <a:ext cx="4058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>
                  <a:solidFill>
                    <a:srgbClr val="00747A"/>
                  </a:solidFill>
                </a:rPr>
                <a:t>2m</a:t>
              </a:r>
              <a:endParaRPr lang="en-GB" sz="1200" dirty="0">
                <a:solidFill>
                  <a:srgbClr val="00747A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5749191D-2C31-48DF-B0E5-EA1AED491ED8}"/>
                </a:ext>
              </a:extLst>
            </p:cNvPr>
            <p:cNvSpPr/>
            <p:nvPr/>
          </p:nvSpPr>
          <p:spPr>
            <a:xfrm rot="16200000">
              <a:off x="1586617" y="1239560"/>
              <a:ext cx="4058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>
                  <a:solidFill>
                    <a:srgbClr val="FF7900"/>
                  </a:solidFill>
                </a:rPr>
                <a:t>2m</a:t>
              </a:r>
              <a:endParaRPr lang="en-GB" sz="1200" dirty="0">
                <a:solidFill>
                  <a:srgbClr val="FF79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0D1E696-53A7-412C-A7B4-EFD51C24ECAC}"/>
                </a:ext>
              </a:extLst>
            </p:cNvPr>
            <p:cNvSpPr/>
            <p:nvPr/>
          </p:nvSpPr>
          <p:spPr bwMode="auto">
            <a:xfrm>
              <a:off x="1419190" y="2976563"/>
              <a:ext cx="280737" cy="254000"/>
            </a:xfrm>
            <a:prstGeom prst="ellipse">
              <a:avLst/>
            </a:prstGeom>
            <a:noFill/>
            <a:ln w="28575" cap="flat" cmpd="sng" algn="ctr">
              <a:solidFill>
                <a:srgbClr val="8099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4A1B08C4-2598-47D2-8103-BF330C3837FB}"/>
                </a:ext>
              </a:extLst>
            </p:cNvPr>
            <p:cNvSpPr/>
            <p:nvPr/>
          </p:nvSpPr>
          <p:spPr bwMode="auto">
            <a:xfrm>
              <a:off x="1824253" y="2976563"/>
              <a:ext cx="280737" cy="254000"/>
            </a:xfrm>
            <a:prstGeom prst="ellipse">
              <a:avLst/>
            </a:prstGeom>
            <a:noFill/>
            <a:ln w="28575" cap="flat" cmpd="sng" algn="ctr">
              <a:solidFill>
                <a:srgbClr val="8099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DFABDB37-701C-4472-B447-3D6EDF04A68B}"/>
                </a:ext>
              </a:extLst>
            </p:cNvPr>
            <p:cNvSpPr/>
            <p:nvPr/>
          </p:nvSpPr>
          <p:spPr bwMode="auto">
            <a:xfrm>
              <a:off x="2233327" y="2981643"/>
              <a:ext cx="280737" cy="254000"/>
            </a:xfrm>
            <a:prstGeom prst="ellipse">
              <a:avLst/>
            </a:prstGeom>
            <a:noFill/>
            <a:ln w="28575" cap="flat" cmpd="sng" algn="ctr">
              <a:solidFill>
                <a:srgbClr val="8099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7D66467B-D44B-4EB5-B860-695378C8AD51}"/>
                </a:ext>
              </a:extLst>
            </p:cNvPr>
            <p:cNvSpPr/>
            <p:nvPr/>
          </p:nvSpPr>
          <p:spPr>
            <a:xfrm>
              <a:off x="543436" y="3309597"/>
              <a:ext cx="1005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003359"/>
                  </a:solidFill>
                </a:rPr>
                <a:t>TX1/2</a:t>
              </a:r>
              <a:endParaRPr lang="en-GB" dirty="0">
                <a:solidFill>
                  <a:srgbClr val="003359"/>
                </a:solidFill>
              </a:endParaRP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B0EBDF1-D316-4A42-97F1-0C4E7DE54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35" y="2711593"/>
            <a:ext cx="4620654" cy="164701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09DFAAF1-630C-4A28-A6E4-BE92F31C6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35" y="929741"/>
            <a:ext cx="4620653" cy="16424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963AE75-6900-452A-874A-A2588EED6604}"/>
              </a:ext>
            </a:extLst>
          </p:cNvPr>
          <p:cNvSpPr/>
          <p:nvPr/>
        </p:nvSpPr>
        <p:spPr>
          <a:xfrm>
            <a:off x="11302646" y="63976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>
                <a:solidFill>
                  <a:schemeClr val="bg1"/>
                </a:solidFill>
              </a:rPr>
              <a:t>TX1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F6D6616E-9892-49CE-B2C8-13D98C4AD43B}"/>
              </a:ext>
            </a:extLst>
          </p:cNvPr>
          <p:cNvSpPr/>
          <p:nvPr/>
        </p:nvSpPr>
        <p:spPr>
          <a:xfrm>
            <a:off x="11251304" y="2908369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>
                <a:solidFill>
                  <a:schemeClr val="bg1"/>
                </a:solidFill>
              </a:rPr>
              <a:t>TX2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500" y="4404433"/>
            <a:ext cx="6622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3359"/>
                </a:solidFill>
              </a:rPr>
              <a:t>2x Tx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3359"/>
                </a:solidFill>
              </a:rPr>
              <a:t>TX1: clutter level (at approx. 2 m heigth) – subcenario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3359"/>
                </a:solidFill>
              </a:rPr>
              <a:t>TX2: above clutter level (at approx. 4 m heigth) – subscenario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rgbClr val="003359"/>
                </a:solidFill>
              </a:rPr>
              <a:t>23x Rx positions incl. LOS and NLOS</a:t>
            </a:r>
            <a:endParaRPr lang="de-DE" kern="0" dirty="0">
              <a:solidFill>
                <a:srgbClr val="0033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3359"/>
                </a:solidFill>
              </a:rPr>
              <a:t>2x23x2 = 96 triple band measurement points</a:t>
            </a:r>
          </a:p>
        </p:txBody>
      </p:sp>
    </p:spTree>
    <p:extLst>
      <p:ext uri="{BB962C8B-B14F-4D97-AF65-F5344CB8AC3E}">
        <p14:creationId xmlns:p14="http://schemas.microsoft.com/office/powerpoint/2010/main" val="6484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508"/>
            <a:ext cx="8289376" cy="5352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6537" y="1237671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RX1b Measurement Setup #1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Extraction of relative delay in NLOS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43628" y="1237671"/>
            <a:ext cx="4089481" cy="4165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2400" kern="0" dirty="0" smtClean="0">
                <a:solidFill>
                  <a:srgbClr val="003359"/>
                </a:solidFill>
              </a:rPr>
              <a:t>Use peak detection to identify multpath clusters/components</a:t>
            </a:r>
          </a:p>
          <a:p>
            <a:r>
              <a:rPr lang="de-DE" sz="2400" kern="0" dirty="0" smtClean="0">
                <a:solidFill>
                  <a:srgbClr val="003359"/>
                </a:solidFill>
              </a:rPr>
              <a:t>The delay of the „virtual LOS“ is calculated</a:t>
            </a:r>
          </a:p>
          <a:p>
            <a:r>
              <a:rPr lang="de-DE" sz="2400" kern="0" dirty="0" smtClean="0">
                <a:solidFill>
                  <a:srgbClr val="003359"/>
                </a:solidFill>
              </a:rPr>
              <a:t>The relative delay is the delay difference between the first detected peak and the „virtual LOS“ of the channel</a:t>
            </a:r>
            <a:endParaRPr lang="de-DE" sz="2400" kern="0" dirty="0">
              <a:solidFill>
                <a:srgbClr val="003359"/>
              </a:solidFill>
            </a:endParaRPr>
          </a:p>
          <a:p>
            <a:pPr lvl="1"/>
            <a:endParaRPr lang="de-DE" sz="2400" kern="0" dirty="0">
              <a:solidFill>
                <a:srgbClr val="0033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3628" y="5222789"/>
            <a:ext cx="4089481" cy="1146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u="sng" dirty="0" smtClean="0">
                <a:solidFill>
                  <a:schemeClr val="tx1"/>
                </a:solidFill>
              </a:rPr>
              <a:t>Peak dection: </a:t>
            </a:r>
            <a:r>
              <a:rPr lang="de-DE" sz="1400" dirty="0" smtClean="0"/>
              <a:t>MATLAB</a:t>
            </a:r>
            <a:r>
              <a:rPr lang="de-DE" sz="1400" baseline="30000" dirty="0" smtClean="0">
                <a:latin typeface="Alef" panose="00000500000000000000" pitchFamily="2" charset="-79"/>
                <a:cs typeface="Alef" panose="00000500000000000000" pitchFamily="2" charset="-79"/>
              </a:rPr>
              <a:t>®</a:t>
            </a:r>
            <a:r>
              <a:rPr lang="de-DE" sz="1400" dirty="0" smtClean="0"/>
              <a:t> peak detection algorithm is used, which intends to find local maximas in the PDPs. Only those peaks are considered as valid peaks which cross a threshold of maximum- 5dB value.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0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for relative delay in NLOS</a:t>
            </a:r>
            <a:br>
              <a:rPr lang="de-DE" dirty="0" smtClean="0"/>
            </a:br>
            <a:r>
              <a:rPr lang="de-DE" sz="2800" dirty="0" smtClean="0">
                <a:solidFill>
                  <a:srgbClr val="FF0000"/>
                </a:solidFill>
              </a:rPr>
              <a:t>(Combined 30 GHz data of meas. setup 1&amp;2)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200590"/>
              </p:ext>
            </p:extLst>
          </p:nvPr>
        </p:nvGraphicFramePr>
        <p:xfrm>
          <a:off x="653005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1011" y="6166278"/>
            <a:ext cx="437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Clear dependence on Tx-Rx distance!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 error analysis –Normal Distribution</a:t>
            </a:r>
            <a:br>
              <a:rPr lang="de-DE" dirty="0" smtClean="0"/>
            </a:br>
            <a:r>
              <a:rPr lang="de-DE" sz="2800" dirty="0">
                <a:solidFill>
                  <a:srgbClr val="FF0000"/>
                </a:solidFill>
              </a:rPr>
              <a:t>(Combined 30 GHz data of meas. setup 1&amp;2)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576"/>
            <a:ext cx="5575501" cy="4186000"/>
          </a:xfrm>
        </p:spPr>
      </p:pic>
      <p:sp>
        <p:nvSpPr>
          <p:cNvPr id="5" name="Rectangle 4"/>
          <p:cNvSpPr/>
          <p:nvPr/>
        </p:nvSpPr>
        <p:spPr>
          <a:xfrm>
            <a:off x="6501113" y="2493963"/>
            <a:ext cx="5513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/>
              <a:t>Proposed Model 1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Relative </a:t>
            </a:r>
            <a:r>
              <a:rPr lang="en-US" dirty="0"/>
              <a:t>Delay = </a:t>
            </a:r>
            <a:r>
              <a:rPr lang="en-US" dirty="0" smtClean="0"/>
              <a:t>max(alpha*d </a:t>
            </a:r>
            <a:r>
              <a:rPr lang="en-US" dirty="0"/>
              <a:t>+ </a:t>
            </a:r>
            <a:r>
              <a:rPr lang="en-US" dirty="0" smtClean="0"/>
              <a:t>C + n</a:t>
            </a:r>
            <a:r>
              <a:rPr lang="en-US" dirty="0" smtClean="0"/>
              <a:t>, 0)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where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alpha=3.67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C=-33.33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 smtClean="0"/>
              <a:t>n~N</a:t>
            </a:r>
            <a:r>
              <a:rPr lang="en-US" dirty="0" smtClean="0"/>
              <a:t>(0,17.1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1483" y="1783411"/>
            <a:ext cx="44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Normal Distribution fit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Standard error analysis</a:t>
            </a:r>
            <a:br>
              <a:rPr lang="de-DE" dirty="0" smtClean="0"/>
            </a:br>
            <a:r>
              <a:rPr lang="de-DE" sz="2800" dirty="0" smtClean="0">
                <a:solidFill>
                  <a:srgbClr val="FF0000"/>
                </a:solidFill>
              </a:rPr>
              <a:t>(</a:t>
            </a:r>
            <a:r>
              <a:rPr lang="de-DE" sz="2800" dirty="0">
                <a:solidFill>
                  <a:srgbClr val="FF0000"/>
                </a:solidFill>
              </a:rPr>
              <a:t>Combined 30 GHz data of meas. setup 1&amp;2)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5363"/>
            <a:ext cx="5575501" cy="4186000"/>
          </a:xfrm>
        </p:spPr>
      </p:pic>
      <p:sp>
        <p:nvSpPr>
          <p:cNvPr id="5" name="Rectangle 4"/>
          <p:cNvSpPr/>
          <p:nvPr/>
        </p:nvSpPr>
        <p:spPr>
          <a:xfrm>
            <a:off x="6413701" y="1365204"/>
            <a:ext cx="5513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/>
              <a:t>Proposed Model 2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Relative </a:t>
            </a:r>
            <a:r>
              <a:rPr lang="en-US" dirty="0"/>
              <a:t>Delay = </a:t>
            </a:r>
            <a:r>
              <a:rPr lang="en-US" dirty="0"/>
              <a:t>max(alpha*d </a:t>
            </a:r>
            <a:r>
              <a:rPr lang="en-US" dirty="0"/>
              <a:t>+ </a:t>
            </a:r>
            <a:r>
              <a:rPr lang="en-US" dirty="0" smtClean="0"/>
              <a:t>C + </a:t>
            </a:r>
            <a:r>
              <a:rPr lang="en-US" dirty="0" smtClean="0"/>
              <a:t>n,0)</a:t>
            </a:r>
            <a:endParaRPr lang="de-DE" dirty="0"/>
          </a:p>
          <a:p>
            <a:pPr algn="ctr"/>
            <a:r>
              <a:rPr lang="en-US" dirty="0" smtClean="0"/>
              <a:t>Where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alpha=3.67, C</a:t>
            </a:r>
            <a:r>
              <a:rPr lang="en-US" dirty="0"/>
              <a:t>=-33.33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 smtClean="0"/>
              <a:t>Sign of n is uniformly distributed (+ or -)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 smtClean="0"/>
              <a:t>Abs(n) follows lognormal or exponential distribution</a:t>
            </a:r>
            <a:endParaRPr lang="de-DE" dirty="0"/>
          </a:p>
          <a:p>
            <a:pPr algn="ctr"/>
            <a:endParaRPr lang="de-DE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0792" y="1922197"/>
            <a:ext cx="44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Lognormal- and Exponential Distribution fit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1402" y="3626131"/>
                <a:ext cx="5074508" cy="287701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i="1" u="sng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Model error analysis</a:t>
                </a:r>
              </a:p>
              <a:p>
                <a:pPr algn="ctr"/>
                <a:r>
                  <a:rPr lang="de-D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de-DE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correspond to the integral square  error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𝑀𝑒𝑎𝑠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𝑀𝑜𝑑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de-DE" dirty="0" smtClean="0"/>
                  <a:t>For Normal distribution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=0.0125</a:t>
                </a:r>
              </a:p>
              <a:p>
                <a:pPr algn="ctr"/>
                <a:r>
                  <a:rPr lang="de-DE" dirty="0" smtClean="0"/>
                  <a:t>For lognormal distribution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0.0167</a:t>
                </a:r>
              </a:p>
              <a:p>
                <a:pPr algn="ctr"/>
                <a:r>
                  <a:rPr lang="de-DE" dirty="0" smtClean="0"/>
                  <a:t>For exponential distribution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=0.0047</a:t>
                </a:r>
              </a:p>
              <a:p>
                <a:pPr algn="ctr"/>
                <a:r>
                  <a:rPr lang="de-DE" u="sng" dirty="0" smtClean="0">
                    <a:solidFill>
                      <a:schemeClr val="tx1"/>
                    </a:solidFill>
                  </a:rPr>
                  <a:t>Exponential distribution fits best!</a:t>
                </a:r>
                <a:endParaRPr lang="en-US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02" y="3626131"/>
                <a:ext cx="5074508" cy="28770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Strong dependence of the relative delay on the Tx-Rx distance is observed</a:t>
            </a:r>
          </a:p>
          <a:p>
            <a:r>
              <a:rPr lang="de-DE" dirty="0" smtClean="0"/>
              <a:t>We have proposed two model the relative delay</a:t>
            </a:r>
          </a:p>
          <a:p>
            <a:pPr lvl="1"/>
            <a:r>
              <a:rPr lang="de-DE" dirty="0" smtClean="0"/>
              <a:t>Exponential distribution seems the best fit for the variation around the linear function</a:t>
            </a:r>
          </a:p>
          <a:p>
            <a:pPr lvl="1"/>
            <a:r>
              <a:rPr lang="de-DE" dirty="0" smtClean="0"/>
              <a:t>So the best model would be:</a:t>
            </a:r>
          </a:p>
          <a:p>
            <a:pPr lvl="2"/>
            <a:r>
              <a:rPr lang="en-US" dirty="0"/>
              <a:t>Relative Delay </a:t>
            </a:r>
            <a:r>
              <a:rPr lang="en-US"/>
              <a:t>= </a:t>
            </a:r>
            <a:r>
              <a:rPr lang="en-US"/>
              <a:t>max(alpha*d </a:t>
            </a:r>
            <a:r>
              <a:rPr lang="en-US" dirty="0"/>
              <a:t>+ C </a:t>
            </a:r>
            <a:r>
              <a:rPr lang="en-US"/>
              <a:t>+ </a:t>
            </a:r>
            <a:r>
              <a:rPr lang="en-US" smtClean="0"/>
              <a:t>n,0)</a:t>
            </a:r>
            <a:endParaRPr lang="en-US" dirty="0"/>
          </a:p>
          <a:p>
            <a:pPr lvl="3"/>
            <a:r>
              <a:rPr lang="en-US" dirty="0" smtClean="0"/>
              <a:t>Where alpha=3.67</a:t>
            </a:r>
            <a:r>
              <a:rPr lang="en-US" dirty="0"/>
              <a:t>, C=-</a:t>
            </a:r>
            <a:r>
              <a:rPr lang="en-US" dirty="0" smtClean="0"/>
              <a:t>33.33, sign </a:t>
            </a:r>
            <a:r>
              <a:rPr lang="en-US" dirty="0"/>
              <a:t>of n is uniformly distributed (+ or -)</a:t>
            </a:r>
          </a:p>
          <a:p>
            <a:pPr lvl="3"/>
            <a:r>
              <a:rPr lang="en-US" dirty="0"/>
              <a:t>Abs(n) follows </a:t>
            </a:r>
            <a:r>
              <a:rPr lang="en-US" dirty="0" smtClean="0"/>
              <a:t>exponential </a:t>
            </a:r>
            <a:r>
              <a:rPr lang="en-US" dirty="0"/>
              <a:t>distribution</a:t>
            </a:r>
          </a:p>
          <a:p>
            <a:pPr lvl="2"/>
            <a:endParaRPr lang="de-D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570</Words>
  <Application>Microsoft Office PowerPoint</Application>
  <PresentationFormat>Widescreen</PresentationFormat>
  <Paragraphs>182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Alef</vt:lpstr>
      <vt:lpstr>Microsoft GothicNeo</vt:lpstr>
      <vt:lpstr>ＭＳ Ｐゴシック</vt:lpstr>
      <vt:lpstr>宋体</vt:lpstr>
      <vt:lpstr>Arial</vt:lpstr>
      <vt:lpstr>Calibri</vt:lpstr>
      <vt:lpstr>Calibri Light</vt:lpstr>
      <vt:lpstr>Cambria Math</vt:lpstr>
      <vt:lpstr>Wingdings</vt:lpstr>
      <vt:lpstr>Office Theme</vt:lpstr>
      <vt:lpstr>Results on Relative Delay under NLOS</vt:lpstr>
      <vt:lpstr>Measurement Setup #1 </vt:lpstr>
      <vt:lpstr>Measurement Setup #2</vt:lpstr>
      <vt:lpstr>PowerPoint Presentation</vt:lpstr>
      <vt:lpstr>Model for relative delay in NLOS (Combined 30 GHz data of meas. setup 1&amp;2)</vt:lpstr>
      <vt:lpstr>Standard error analysis –Normal Distribution (Combined 30 GHz data of meas. setup 1&amp;2)</vt:lpstr>
      <vt:lpstr>Standard error analysis (Combined 30 GHz data of meas. setup 1&amp;2)</vt:lpstr>
      <vt:lpstr>Conclusion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Naveed Iqbal (A)</dc:creator>
  <cp:lastModifiedBy>Jian Luo</cp:lastModifiedBy>
  <cp:revision>56</cp:revision>
  <dcterms:created xsi:type="dcterms:W3CDTF">2019-05-03T09:53:35Z</dcterms:created>
  <dcterms:modified xsi:type="dcterms:W3CDTF">2019-07-02T08:31:56Z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1561704936</vt:lpwstr>
  </property>
</Properties>
</file>