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5143500" type="screen16x9"/>
  <p:notesSz cx="6731000" cy="9867900"/>
  <p:embeddedFontLst>
    <p:embeddedFont>
      <p:font typeface="Frutiger LT Com 45 Light" panose="020B0303030504020204" pitchFamily="34" charset="0"/>
      <p:regular r:id="rId16"/>
      <p:bold r:id="rId17"/>
      <p:italic r:id="rId18"/>
      <p:boldItalic r:id="rId19"/>
    </p:embeddedFont>
    <p:embeddedFont>
      <p:font typeface="Frutiger LT Com 55 Roman" panose="020B0503030504020204" pitchFamily="34" charset="0"/>
      <p:regular r:id="rId20"/>
      <p:bold r:id="rId21"/>
      <p:italic r:id="rId2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pos="5466">
          <p15:clr>
            <a:srgbClr val="A4A3A4"/>
          </p15:clr>
        </p15:guide>
        <p15:guide id="5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A8AFAF"/>
    <a:srgbClr val="B2B2B2"/>
    <a:srgbClr val="FFFFFF"/>
    <a:srgbClr val="EEEFEF"/>
    <a:srgbClr val="D4E6F4"/>
    <a:srgbClr val="A2D7CB"/>
    <a:srgbClr val="5CBAA4"/>
    <a:srgbClr val="4C99B2"/>
    <a:srgbClr val="99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911" autoAdjust="0"/>
  </p:normalViewPr>
  <p:slideViewPr>
    <p:cSldViewPr showGuides="1">
      <p:cViewPr varScale="1">
        <p:scale>
          <a:sx n="131" d="100"/>
          <a:sy n="131" d="100"/>
        </p:scale>
        <p:origin x="144" y="162"/>
      </p:cViewPr>
      <p:guideLst>
        <p:guide orient="horz" pos="2845"/>
        <p:guide orient="horz" pos="191"/>
        <p:guide orient="horz" pos="1280"/>
        <p:guide pos="5466"/>
        <p:guide pos="294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2755" y="-58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02.07.2019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02.07.2019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dirty="0" smtClean="0"/>
          </a:p>
        </p:txBody>
      </p:sp>
      <p:sp>
        <p:nvSpPr>
          <p:cNvPr id="21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45876" y="1977668"/>
            <a:ext cx="8640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3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26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22" y="2668950"/>
            <a:ext cx="3608278" cy="984728"/>
          </a:xfrm>
          <a:prstGeom prst="rect">
            <a:avLst/>
          </a:prstGeom>
        </p:spPr>
      </p:pic>
      <p:sp>
        <p:nvSpPr>
          <p:cNvPr id="11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dirty="0" smtClean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22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de-DE" noProof="0" dirty="0" smtClean="0"/>
              <a:t>Formatvorlagen des Textmasters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610000" y="4807043"/>
            <a:ext cx="3924000" cy="1384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dirty="0" smtClean="0"/>
              <a:t>Formatvorlagen des Textmasters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8640000" cy="3384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1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36" y="251100"/>
            <a:ext cx="8640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36" y="1331100"/>
            <a:ext cx="8640000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79" y="4714293"/>
            <a:ext cx="1055301" cy="288000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201622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en-US" sz="700" noProof="0" dirty="0" smtClean="0">
                <a:solidFill>
                  <a:schemeClr val="bg2"/>
                </a:solidFill>
              </a:rPr>
              <a:t>Fraunhofer</a:t>
            </a:r>
            <a:r>
              <a:rPr lang="en-US" sz="700" baseline="0" noProof="0" dirty="0" smtClean="0">
                <a:solidFill>
                  <a:schemeClr val="bg2"/>
                </a:solidFill>
              </a:rPr>
              <a:t> HHI 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r>
              <a:rPr lang="en-US" sz="700" kern="1200" noProof="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Date</a:t>
            </a:r>
            <a:r>
              <a:rPr lang="en-US" sz="700" kern="120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 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fld id="{4785A00F-3F63-4AFD-A8F6-82BEE2F21D45}" type="slidenum">
              <a:rPr lang="en-US" sz="700" baseline="0" noProof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700" noProof="0" dirty="0">
              <a:solidFill>
                <a:schemeClr val="bg2"/>
              </a:solidFill>
            </a:endParaRPr>
          </a:p>
        </p:txBody>
      </p:sp>
      <p:sp>
        <p:nvSpPr>
          <p:cNvPr id="18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Mathis Schmieder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5" r:id="rId3"/>
    <p:sldLayoutId id="2147483686" r:id="rId4"/>
    <p:sldLayoutId id="214748368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anose="020B03030305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40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45876" y="357617"/>
            <a:ext cx="8640000" cy="1494053"/>
          </a:xfrm>
        </p:spPr>
        <p:txBody>
          <a:bodyPr/>
          <a:lstStyle/>
          <a:p>
            <a:r>
              <a:rPr lang="en-US" dirty="0"/>
              <a:t>Directional Wideband Channel Measurements at</a:t>
            </a:r>
            <a:br>
              <a:rPr lang="en-US" dirty="0"/>
            </a:br>
            <a:r>
              <a:rPr lang="en-US" dirty="0"/>
              <a:t>28 GHz in an Industrial Environment</a:t>
            </a:r>
            <a:br>
              <a:rPr lang="en-US" dirty="0"/>
            </a:b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smtClean="0"/>
              <a:t>Mathis Schmieder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32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hall </a:t>
            </a:r>
            <a:r>
              <a:rPr lang="de-DE" dirty="0" err="1" smtClean="0"/>
              <a:t>pictures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696452"/>
            <a:ext cx="5040560" cy="37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hall </a:t>
            </a:r>
            <a:r>
              <a:rPr lang="de-DE" dirty="0" err="1" smtClean="0"/>
              <a:t>pictures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6" y="1131590"/>
            <a:ext cx="3918857" cy="26125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31590"/>
            <a:ext cx="3918857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hall </a:t>
            </a:r>
            <a:r>
              <a:rPr lang="de-DE" dirty="0" err="1" smtClean="0"/>
              <a:t>pictures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" y="1239440"/>
            <a:ext cx="3918857" cy="26125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35525"/>
            <a:ext cx="3918857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Scenario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45876" y="1131591"/>
            <a:ext cx="5050465" cy="3384452"/>
          </a:xfrm>
        </p:spPr>
        <p:txBody>
          <a:bodyPr/>
          <a:lstStyle/>
          <a:p>
            <a:r>
              <a:rPr lang="de-DE" dirty="0" smtClean="0"/>
              <a:t>Circle-</a:t>
            </a:r>
            <a:r>
              <a:rPr lang="de-DE" dirty="0" err="1" smtClean="0"/>
              <a:t>shaped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hall</a:t>
            </a:r>
          </a:p>
          <a:p>
            <a:pPr lvl="1"/>
            <a:r>
              <a:rPr lang="de-DE" dirty="0" smtClean="0"/>
              <a:t>63m </a:t>
            </a:r>
            <a:r>
              <a:rPr lang="de-DE" dirty="0" err="1" smtClean="0"/>
              <a:t>diameter</a:t>
            </a:r>
            <a:r>
              <a:rPr lang="de-DE" dirty="0" smtClean="0"/>
              <a:t>, 16-18.5m </a:t>
            </a:r>
            <a:r>
              <a:rPr lang="de-DE" dirty="0" err="1" smtClean="0"/>
              <a:t>height</a:t>
            </a:r>
            <a:endParaRPr lang="de-DE" dirty="0" smtClean="0"/>
          </a:p>
          <a:p>
            <a:pPr lvl="1"/>
            <a:r>
              <a:rPr lang="de-DE" dirty="0" smtClean="0"/>
              <a:t>Glass </a:t>
            </a:r>
            <a:r>
              <a:rPr lang="de-DE" dirty="0" err="1" smtClean="0"/>
              <a:t>walls</a:t>
            </a:r>
            <a:r>
              <a:rPr lang="de-DE" dirty="0" smtClean="0"/>
              <a:t>, </a:t>
            </a:r>
            <a:r>
              <a:rPr lang="de-DE" dirty="0" err="1" smtClean="0"/>
              <a:t>concrete</a:t>
            </a:r>
            <a:r>
              <a:rPr lang="de-DE" dirty="0" smtClean="0"/>
              <a:t> </a:t>
            </a:r>
            <a:r>
              <a:rPr lang="de-DE" dirty="0" err="1" smtClean="0"/>
              <a:t>pillars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roof</a:t>
            </a:r>
            <a:endParaRPr lang="de-DE" dirty="0" smtClean="0"/>
          </a:p>
          <a:p>
            <a:pPr lvl="1"/>
            <a:r>
              <a:rPr lang="de-DE" dirty="0" err="1" smtClean="0"/>
              <a:t>Balcony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half </a:t>
            </a:r>
            <a:r>
              <a:rPr lang="de-DE" dirty="0" err="1" smtClean="0"/>
              <a:t>of</a:t>
            </a:r>
            <a:r>
              <a:rPr lang="de-DE" dirty="0" smtClean="0"/>
              <a:t> hall</a:t>
            </a:r>
          </a:p>
          <a:p>
            <a:r>
              <a:rPr lang="de-DE" i="1" dirty="0" smtClean="0"/>
              <a:t>BS</a:t>
            </a:r>
            <a:r>
              <a:rPr lang="de-DE" dirty="0" smtClean="0"/>
              <a:t>-like </a:t>
            </a:r>
            <a:r>
              <a:rPr lang="de-DE" dirty="0" err="1" smtClean="0"/>
              <a:t>position</a:t>
            </a:r>
            <a:r>
              <a:rPr lang="de-DE" dirty="0" smtClean="0"/>
              <a:t> on </a:t>
            </a:r>
            <a:r>
              <a:rPr lang="de-DE" dirty="0" err="1" smtClean="0"/>
              <a:t>balcony</a:t>
            </a:r>
            <a:endParaRPr lang="de-DE" dirty="0" smtClean="0"/>
          </a:p>
          <a:p>
            <a:r>
              <a:rPr lang="de-DE" dirty="0" smtClean="0"/>
              <a:t>40 </a:t>
            </a:r>
            <a:r>
              <a:rPr lang="de-DE" i="1" dirty="0" smtClean="0"/>
              <a:t>UE</a:t>
            </a:r>
            <a:r>
              <a:rPr lang="de-DE" dirty="0" smtClean="0"/>
              <a:t>-like </a:t>
            </a:r>
            <a:r>
              <a:rPr lang="de-DE" dirty="0" err="1" smtClean="0"/>
              <a:t>positions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endParaRPr lang="de-DE" dirty="0" smtClean="0"/>
          </a:p>
          <a:p>
            <a:pPr lvl="1"/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heights</a:t>
            </a:r>
            <a:r>
              <a:rPr lang="de-DE" dirty="0" smtClean="0"/>
              <a:t>: 1.5 </a:t>
            </a:r>
            <a:r>
              <a:rPr lang="de-DE" dirty="0" err="1" smtClean="0"/>
              <a:t>and</a:t>
            </a:r>
            <a:r>
              <a:rPr lang="de-DE" dirty="0" smtClean="0"/>
              <a:t> 4m </a:t>
            </a:r>
            <a:r>
              <a:rPr lang="de-DE" dirty="0" err="1" smtClean="0"/>
              <a:t>above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endParaRPr lang="de-DE" dirty="0" smtClean="0"/>
          </a:p>
          <a:p>
            <a:r>
              <a:rPr lang="de-DE" dirty="0" err="1" smtClean="0"/>
              <a:t>Tx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Rx</a:t>
            </a:r>
            <a:r>
              <a:rPr lang="de-DE" dirty="0" smtClean="0"/>
              <a:t> at </a:t>
            </a:r>
            <a:r>
              <a:rPr lang="de-DE" dirty="0" err="1" smtClean="0"/>
              <a:t>both</a:t>
            </a:r>
            <a:r>
              <a:rPr lang="de-DE" dirty="0" smtClean="0"/>
              <a:t> BS </a:t>
            </a:r>
            <a:r>
              <a:rPr lang="de-DE" dirty="0" err="1" smtClean="0"/>
              <a:t>and</a:t>
            </a:r>
            <a:r>
              <a:rPr lang="de-DE" dirty="0" smtClean="0"/>
              <a:t> UE </a:t>
            </a:r>
            <a:r>
              <a:rPr lang="de-DE" dirty="0" err="1" smtClean="0"/>
              <a:t>positions</a:t>
            </a:r>
            <a:endParaRPr lang="de-DE" dirty="0" smtClean="0"/>
          </a:p>
          <a:p>
            <a:pPr lvl="1"/>
            <a:r>
              <a:rPr lang="de-DE" dirty="0" err="1" smtClean="0"/>
              <a:t>Directional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sides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603726" y="4811292"/>
            <a:ext cx="3924300" cy="138113"/>
          </a:xfrm>
        </p:spPr>
        <p:txBody>
          <a:bodyPr/>
          <a:lstStyle/>
          <a:p>
            <a:r>
              <a:rPr lang="en-US" dirty="0" smtClean="0"/>
              <a:t>Mathis Schmieder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41" y="652099"/>
            <a:ext cx="3567241" cy="36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Setup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45876" y="1131591"/>
            <a:ext cx="4765194" cy="3384452"/>
          </a:xfrm>
        </p:spPr>
        <p:txBody>
          <a:bodyPr/>
          <a:lstStyle/>
          <a:p>
            <a:r>
              <a:rPr lang="de-DE" dirty="0" smtClean="0"/>
              <a:t>Instrument-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sounder</a:t>
            </a:r>
            <a:endParaRPr lang="de-DE" dirty="0" smtClean="0"/>
          </a:p>
          <a:p>
            <a:r>
              <a:rPr lang="de-DE" dirty="0" smtClean="0"/>
              <a:t>Carrier </a:t>
            </a:r>
            <a:r>
              <a:rPr lang="de-DE" dirty="0" err="1" smtClean="0"/>
              <a:t>frequency</a:t>
            </a:r>
            <a:r>
              <a:rPr lang="de-DE" dirty="0" smtClean="0"/>
              <a:t> 28 GHz, 2 GHz </a:t>
            </a:r>
            <a:r>
              <a:rPr lang="de-DE" dirty="0" err="1" smtClean="0"/>
              <a:t>bandwidth</a:t>
            </a:r>
            <a:endParaRPr lang="de-DE" dirty="0" smtClean="0"/>
          </a:p>
          <a:p>
            <a:r>
              <a:rPr lang="de-DE" dirty="0" smtClean="0"/>
              <a:t>Frank-</a:t>
            </a:r>
            <a:r>
              <a:rPr lang="de-DE" dirty="0" err="1" smtClean="0"/>
              <a:t>Zadoff</a:t>
            </a:r>
            <a:r>
              <a:rPr lang="de-DE" dirty="0" smtClean="0"/>
              <a:t>-Chu </a:t>
            </a:r>
            <a:r>
              <a:rPr lang="de-DE" dirty="0" err="1" smtClean="0"/>
              <a:t>sounding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endParaRPr lang="de-DE" dirty="0" smtClean="0"/>
          </a:p>
          <a:p>
            <a:r>
              <a:rPr lang="de-DE" dirty="0" smtClean="0"/>
              <a:t>Virtual </a:t>
            </a:r>
            <a:r>
              <a:rPr lang="de-DE" dirty="0" err="1" smtClean="0"/>
              <a:t>Circular</a:t>
            </a:r>
            <a:r>
              <a:rPr lang="de-DE" dirty="0" smtClean="0"/>
              <a:t> Array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1000 </a:t>
            </a:r>
            <a:r>
              <a:rPr lang="de-DE" dirty="0" err="1" smtClean="0"/>
              <a:t>virtual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at </a:t>
            </a:r>
            <a:r>
              <a:rPr lang="de-DE" dirty="0" err="1" smtClean="0"/>
              <a:t>receiver</a:t>
            </a:r>
            <a:endParaRPr lang="de-DE" dirty="0" smtClean="0"/>
          </a:p>
          <a:p>
            <a:r>
              <a:rPr lang="de-DE" dirty="0" smtClean="0"/>
              <a:t>RB-MUSIC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directional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70" y="1135834"/>
            <a:ext cx="3874806" cy="27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Result</a:t>
            </a:r>
            <a:r>
              <a:rPr lang="de-DE" dirty="0" smtClean="0"/>
              <a:t>: Power Delay Profile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43558"/>
            <a:ext cx="4934694" cy="36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Results</a:t>
            </a:r>
            <a:r>
              <a:rPr lang="de-DE" dirty="0" smtClean="0"/>
              <a:t>: Path Loss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4393"/>
            <a:ext cx="3319463" cy="9667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843558"/>
            <a:ext cx="4695805" cy="34804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29606"/>
            <a:ext cx="3759738" cy="10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Results</a:t>
            </a:r>
            <a:r>
              <a:rPr lang="de-DE" dirty="0" smtClean="0"/>
              <a:t>: </a:t>
            </a:r>
            <a:r>
              <a:rPr lang="de-DE" dirty="0" err="1" smtClean="0"/>
              <a:t>Blockage</a:t>
            </a:r>
            <a:r>
              <a:rPr lang="de-DE" dirty="0" smtClean="0"/>
              <a:t> Loss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6" y="1263997"/>
            <a:ext cx="4053830" cy="29592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3997"/>
            <a:ext cx="3696074" cy="29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Results</a:t>
            </a:r>
            <a:r>
              <a:rPr lang="de-DE" dirty="0" smtClean="0"/>
              <a:t>: Delay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87574"/>
            <a:ext cx="4381103" cy="35087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31790"/>
            <a:ext cx="4104456" cy="13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 smtClean="0"/>
              <a:t>Result</a:t>
            </a:r>
            <a:r>
              <a:rPr lang="de-DE" dirty="0" smtClean="0"/>
              <a:t>: Angular </a:t>
            </a:r>
            <a:r>
              <a:rPr lang="de-DE" dirty="0" err="1" smtClean="0"/>
              <a:t>Spread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4" y="699542"/>
            <a:ext cx="3075767" cy="22844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5" y="699542"/>
            <a:ext cx="3096344" cy="23130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4" y="2923059"/>
            <a:ext cx="3080676" cy="16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4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hall </a:t>
            </a:r>
            <a:r>
              <a:rPr lang="de-DE" dirty="0" err="1" smtClean="0"/>
              <a:t>pictures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Mathis Schmieder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637"/>
            <a:ext cx="9144000" cy="23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4649"/>
      </p:ext>
    </p:extLst>
  </p:cSld>
  <p:clrMapOvr>
    <a:masterClrMapping/>
  </p:clrMapOvr>
</p:sld>
</file>

<file path=ppt/theme/theme1.xml><?xml version="1.0" encoding="utf-8"?>
<a:theme xmlns:a="http://schemas.openxmlformats.org/drawingml/2006/main" name="Fraunhofer HHI Master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8AFAF"/>
        </a:solidFill>
        <a:ln>
          <a:noFill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3BD9AD3D-4C55-42AE-B42E-04E0C6A54E42}" vid="{459DB9DF-5B97-47F3-972D-DC521CE5B47B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HHI_Master für Präsentationen_ENG</Template>
  <TotalTime>0</TotalTime>
  <Words>156</Words>
  <Application>Microsoft Office PowerPoint</Application>
  <PresentationFormat>Bildschirmpräsentation (16:9)</PresentationFormat>
  <Paragraphs>38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Wingdings</vt:lpstr>
      <vt:lpstr>Frutiger LT Com 45 Light</vt:lpstr>
      <vt:lpstr>Frutiger LT Com 55 Roman</vt:lpstr>
      <vt:lpstr>Fraunhofer HHI Master</vt:lpstr>
      <vt:lpstr>Directional Wideband Channel Measurements at 28 GHz in an Industrial Environment </vt:lpstr>
      <vt:lpstr>Measurement Scenario</vt:lpstr>
      <vt:lpstr>Measurement Setup</vt:lpstr>
      <vt:lpstr>Measurement Result: Power Delay Profile</vt:lpstr>
      <vt:lpstr>Measurement Results: Path Loss</vt:lpstr>
      <vt:lpstr>Measurement Results: Blockage Loss</vt:lpstr>
      <vt:lpstr>Measurement Results: Delay spread</vt:lpstr>
      <vt:lpstr>Measurement Result: Angular Spread</vt:lpstr>
      <vt:lpstr>Further hall pictures</vt:lpstr>
      <vt:lpstr>Further hall pictures</vt:lpstr>
      <vt:lpstr>Further hall pictures</vt:lpstr>
      <vt:lpstr>Further hall pictures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Directional Wideband Channel Measurements at 28 GHz in an Industrial Environment</dc:title>
  <dc:creator>Schmieder, Mathis</dc:creator>
  <cp:lastModifiedBy>Raschkowski, Leszek</cp:lastModifiedBy>
  <cp:revision>9</cp:revision>
  <cp:lastPrinted>2011-04-27T07:57:31Z</cp:lastPrinted>
  <dcterms:created xsi:type="dcterms:W3CDTF">2019-07-01T07:09:39Z</dcterms:created>
  <dcterms:modified xsi:type="dcterms:W3CDTF">2019-07-02T12:42:10Z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