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notesMasterIdLst>
    <p:notesMasterId r:id="rId16"/>
  </p:notesMasterIdLst>
  <p:handoutMasterIdLst>
    <p:handoutMasterId r:id="rId17"/>
  </p:handoutMasterIdLst>
  <p:sldIdLst>
    <p:sldId id="353" r:id="rId2"/>
    <p:sldId id="334" r:id="rId3"/>
    <p:sldId id="315" r:id="rId4"/>
    <p:sldId id="302" r:id="rId5"/>
    <p:sldId id="318" r:id="rId6"/>
    <p:sldId id="338" r:id="rId7"/>
    <p:sldId id="348" r:id="rId8"/>
    <p:sldId id="347" r:id="rId9"/>
    <p:sldId id="350" r:id="rId10"/>
    <p:sldId id="344" r:id="rId11"/>
    <p:sldId id="346" r:id="rId12"/>
    <p:sldId id="349" r:id="rId13"/>
    <p:sldId id="351" r:id="rId14"/>
    <p:sldId id="342" r:id="rId15"/>
  </p:sldIdLst>
  <p:sldSz cx="9144000" cy="5143500" type="screen16x9"/>
  <p:notesSz cx="6731000" cy="9867900"/>
  <p:embeddedFontLst>
    <p:embeddedFont>
      <p:font typeface="Frutiger LT Com 55 Roman" panose="020B0503030504020204" pitchFamily="34" charset="0"/>
      <p:regular r:id="rId18"/>
      <p:bold r:id="rId19"/>
      <p:italic r:id="rId20"/>
    </p:embeddedFont>
    <p:embeddedFont>
      <p:font typeface="Frutiger LT Com 45 Light" panose="020B0303030504020204" pitchFamily="34" charset="0"/>
      <p:regular r:id="rId21"/>
      <p:bold r:id="rId22"/>
      <p:italic r:id="rId23"/>
      <p:boldItalic r:id="rId24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1280">
          <p15:clr>
            <a:srgbClr val="A4A3A4"/>
          </p15:clr>
        </p15:guide>
        <p15:guide id="4" pos="5466">
          <p15:clr>
            <a:srgbClr val="A4A3A4"/>
          </p15:clr>
        </p15:guide>
        <p15:guide id="5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A8AFAF"/>
    <a:srgbClr val="B2B2B2"/>
    <a:srgbClr val="FFFFFF"/>
    <a:srgbClr val="EEEFEF"/>
    <a:srgbClr val="D4E6F4"/>
    <a:srgbClr val="A2D7CB"/>
    <a:srgbClr val="5CBAA4"/>
    <a:srgbClr val="4C99B2"/>
    <a:srgbClr val="99C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87911" autoAdjust="0"/>
  </p:normalViewPr>
  <p:slideViewPr>
    <p:cSldViewPr showGuides="1">
      <p:cViewPr varScale="1">
        <p:scale>
          <a:sx n="125" d="100"/>
          <a:sy n="125" d="100"/>
        </p:scale>
        <p:origin x="102" y="246"/>
      </p:cViewPr>
      <p:guideLst>
        <p:guide orient="horz" pos="2845"/>
        <p:guide orient="horz" pos="191"/>
        <p:guide orient="horz" pos="1280"/>
        <p:guide pos="5466"/>
        <p:guide pos="294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2755" y="-58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01.07.2019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01.07.2019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5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95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1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45876" y="1977668"/>
            <a:ext cx="8640000" cy="2538353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dirty="0" err="1" smtClean="0"/>
              <a:t>Bild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Symbol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23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6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766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22" y="2668950"/>
            <a:ext cx="3608278" cy="984728"/>
          </a:xfrm>
          <a:prstGeom prst="rect">
            <a:avLst/>
          </a:prstGeom>
        </p:spPr>
      </p:pic>
      <p:sp>
        <p:nvSpPr>
          <p:cNvPr id="11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5876" y="1329929"/>
            <a:ext cx="8640000" cy="485717"/>
          </a:xfrm>
        </p:spPr>
        <p:txBody>
          <a:bodyPr/>
          <a:lstStyle>
            <a:lvl1pPr marL="0" indent="0">
              <a:buNone/>
              <a:defRPr sz="2000">
                <a:solidFill>
                  <a:srgbClr val="179C7D"/>
                </a:solidFill>
              </a:defRPr>
            </a:lvl1pPr>
          </a:lstStyle>
          <a:p>
            <a:pPr lvl="0"/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>
            <a:off x="251520" y="1869653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6105"/>
          </a:xfrm>
          <a:noFill/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2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705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5876" y="357617"/>
            <a:ext cx="8640000" cy="755931"/>
          </a:xfrm>
        </p:spPr>
        <p:txBody>
          <a:bodyPr/>
          <a:lstStyle>
            <a:lvl1pPr marL="0" indent="0">
              <a:defRPr sz="3200" cap="all" baseline="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251520" y="1169100"/>
            <a:ext cx="8640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45876" y="1329929"/>
            <a:ext cx="8640000" cy="3186113"/>
          </a:xfrm>
        </p:spPr>
        <p:txBody>
          <a:bodyPr/>
          <a:lstStyle>
            <a:lvl1pPr marL="360000" indent="-360000">
              <a:buFont typeface="Wingdings" pitchFamily="2" charset="2"/>
              <a:buChar char="n"/>
              <a:defRPr sz="1600"/>
            </a:lvl1pPr>
            <a:lvl2pPr marL="720000" indent="-360000">
              <a:buFont typeface="Wingdings" pitchFamily="2" charset="2"/>
              <a:buChar char="n"/>
              <a:defRPr sz="1600"/>
            </a:lvl2pPr>
            <a:lvl3pPr marL="1080000">
              <a:defRPr sz="1600"/>
            </a:lvl3pPr>
            <a:lvl4pPr marL="1440000">
              <a:defRPr sz="1600"/>
            </a:lvl4pPr>
            <a:lvl5pPr marL="1800000" indent="-360000">
              <a:defRPr sz="1600"/>
            </a:lvl5pPr>
          </a:lstStyle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7" name="Line 12"/>
          <p:cNvSpPr>
            <a:spLocks noChangeShapeType="1"/>
          </p:cNvSpPr>
          <p:nvPr userDrawn="1"/>
        </p:nvSpPr>
        <p:spPr bwMode="auto">
          <a:xfrm flipV="1">
            <a:off x="245876" y="303610"/>
            <a:ext cx="8640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10000" y="4807043"/>
            <a:ext cx="3924000" cy="1384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Leszek Raschkowski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 wrap="square">
            <a:spAutoFit/>
          </a:bodyPr>
          <a:lstStyle>
            <a:lvl1pPr marL="0" indent="0" defTabSz="504000"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</p:spPr>
        <p:txBody>
          <a:bodyPr/>
          <a:lstStyle/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610000" y="4807043"/>
            <a:ext cx="3924000" cy="1384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075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45876" y="1131591"/>
            <a:ext cx="8640000" cy="33844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0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21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915817" y="1131591"/>
            <a:ext cx="5976664" cy="33844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131590"/>
            <a:ext cx="2520000" cy="3384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dirty="0" err="1" smtClean="0"/>
              <a:t>Bild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Symbol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7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690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45876" y="1131590"/>
            <a:ext cx="8640000" cy="3384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 dirty="0" err="1" smtClean="0"/>
              <a:t>Bild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auf Symbol </a:t>
            </a:r>
            <a:r>
              <a:rPr lang="en-US" noProof="0" dirty="0" err="1" smtClean="0"/>
              <a:t>hinzufügen</a:t>
            </a:r>
            <a:endParaRPr lang="en-US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defTabSz="504000">
              <a:defRPr sz="2400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245876" y="627534"/>
            <a:ext cx="8640000" cy="37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  <a:latin typeface="+mn-lt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 noProof="0" dirty="0" err="1" smtClean="0"/>
              <a:t>Formatvorlagen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Textmasters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343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36" y="251100"/>
            <a:ext cx="8640000" cy="919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36" y="1331100"/>
            <a:ext cx="8640000" cy="318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251520" y="4624035"/>
            <a:ext cx="864096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179" y="4714293"/>
            <a:ext cx="1055301" cy="288000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 userDrawn="1"/>
        </p:nvSpPr>
        <p:spPr bwMode="auto">
          <a:xfrm>
            <a:off x="251520" y="4804293"/>
            <a:ext cx="2016224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00" dirty="0">
                <a:solidFill>
                  <a:schemeClr val="bg2"/>
                </a:solidFill>
              </a:rPr>
              <a:t>© </a:t>
            </a:r>
            <a:r>
              <a:rPr lang="en-US" sz="700" noProof="0" dirty="0" smtClean="0">
                <a:solidFill>
                  <a:schemeClr val="bg2"/>
                </a:solidFill>
              </a:rPr>
              <a:t>Fraunhofer</a:t>
            </a:r>
            <a:r>
              <a:rPr lang="en-US" sz="700" baseline="0" noProof="0" dirty="0" smtClean="0">
                <a:solidFill>
                  <a:schemeClr val="bg2"/>
                </a:solidFill>
              </a:rPr>
              <a:t> HHI </a:t>
            </a:r>
            <a:r>
              <a:rPr lang="de-DE" sz="700" baseline="0" dirty="0" smtClean="0">
                <a:solidFill>
                  <a:schemeClr val="bg2"/>
                </a:solidFill>
              </a:rPr>
              <a:t>| </a:t>
            </a:r>
            <a:r>
              <a:rPr lang="en-US" sz="700" kern="1200" noProof="0" dirty="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01.07.2019</a:t>
            </a:r>
            <a:r>
              <a:rPr lang="en-US" sz="700" kern="1200" dirty="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rPr>
              <a:t> </a:t>
            </a:r>
            <a:r>
              <a:rPr lang="de-DE" sz="700" baseline="0" dirty="0" smtClean="0">
                <a:solidFill>
                  <a:schemeClr val="bg2"/>
                </a:solidFill>
              </a:rPr>
              <a:t>| </a:t>
            </a:r>
            <a:fld id="{4785A00F-3F63-4AFD-A8F6-82BEE2F21D45}" type="slidenum">
              <a:rPr lang="en-US" sz="700" baseline="0" noProof="0" smtClean="0">
                <a:solidFill>
                  <a:schemeClr val="bg2"/>
                </a:solidFill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700" noProof="0" dirty="0">
              <a:solidFill>
                <a:schemeClr val="bg2"/>
              </a:solidFill>
            </a:endParaRPr>
          </a:p>
        </p:txBody>
      </p:sp>
      <p:sp>
        <p:nvSpPr>
          <p:cNvPr id="18" name="Fußzeilenplatzhalter 1"/>
          <p:cNvSpPr>
            <a:spLocks noGrp="1" noChangeAspect="1"/>
          </p:cNvSpPr>
          <p:nvPr>
            <p:ph type="ftr" sz="quarter" idx="3"/>
          </p:nvPr>
        </p:nvSpPr>
        <p:spPr>
          <a:xfrm>
            <a:off x="2610000" y="4807043"/>
            <a:ext cx="39240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0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2" r:id="rId2"/>
    <p:sldLayoutId id="2147483690" r:id="rId3"/>
    <p:sldLayoutId id="2147483685" r:id="rId4"/>
    <p:sldLayoutId id="2147483686" r:id="rId5"/>
    <p:sldLayoutId id="2147483689" r:id="rId6"/>
    <p:sldLayoutId id="2147483688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anose="020B0303030504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eszek.raschkowski@hhi.fraunhofer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quadriga-channel-model.de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Berlin – Germany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 smtClean="0"/>
              <a:t>Welcome to Fraunhofer HHI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Berlin – Germany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foods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  <p:sp>
        <p:nvSpPr>
          <p:cNvPr id="2" name="Rechteck 1"/>
          <p:cNvSpPr/>
          <p:nvPr/>
        </p:nvSpPr>
        <p:spPr>
          <a:xfrm>
            <a:off x="539552" y="279706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Currywurst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610000" y="4047122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Döner Kebab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5815914" y="3960653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Königsberger</a:t>
            </a:r>
            <a:r>
              <a:rPr lang="en-US" dirty="0"/>
              <a:t> </a:t>
            </a:r>
            <a:r>
              <a:rPr lang="en-US" dirty="0" err="1"/>
              <a:t>Klopse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6439006" y="213599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Schnitzel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>
          <a:xfrm>
            <a:off x="3131250" y="2092902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Berliner </a:t>
            </a:r>
            <a:r>
              <a:rPr lang="en-US" dirty="0" err="1" smtClean="0"/>
              <a:t>Eisbein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6" y="1694906"/>
            <a:ext cx="1599767" cy="106484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1" y="2892312"/>
            <a:ext cx="1557432" cy="10366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88" y="1097490"/>
            <a:ext cx="1500881" cy="99902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" b="10880"/>
          <a:stretch/>
        </p:blipFill>
        <p:spPr>
          <a:xfrm>
            <a:off x="2610000" y="2760069"/>
            <a:ext cx="1591116" cy="125184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1" y="811928"/>
            <a:ext cx="195072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Berlin – Germany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forget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Nine times the size of Paris</a:t>
            </a:r>
          </a:p>
          <a:p>
            <a:r>
              <a:rPr lang="en-US" dirty="0" smtClean="0"/>
              <a:t>More bridges than Venice</a:t>
            </a:r>
          </a:p>
          <a:p>
            <a:r>
              <a:rPr lang="en-US" dirty="0"/>
              <a:t>More m</a:t>
            </a:r>
            <a:r>
              <a:rPr lang="en-US" dirty="0" smtClean="0"/>
              <a:t>useums </a:t>
            </a:r>
            <a:r>
              <a:rPr lang="en-US" dirty="0"/>
              <a:t>than rainy days per </a:t>
            </a:r>
            <a:r>
              <a:rPr lang="en-US" dirty="0" smtClean="0"/>
              <a:t>year</a:t>
            </a:r>
          </a:p>
          <a:p>
            <a:r>
              <a:rPr lang="en-US" dirty="0"/>
              <a:t>Longest open-air </a:t>
            </a:r>
            <a:r>
              <a:rPr lang="en-US" dirty="0" smtClean="0"/>
              <a:t>gallery</a:t>
            </a:r>
          </a:p>
          <a:p>
            <a:r>
              <a:rPr lang="en-US" dirty="0"/>
              <a:t>Germany’s greenest </a:t>
            </a:r>
            <a:r>
              <a:rPr lang="en-US" dirty="0" smtClean="0"/>
              <a:t>city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information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Lunch break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Scheduled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13:00 – 14:00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cafeteria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5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information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dinner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: 19:00 at Tiergartenquelle (Biergarten)</a:t>
            </a:r>
          </a:p>
          <a:p>
            <a:pPr lvl="1"/>
            <a:endParaRPr lang="de-DE" dirty="0" smtClean="0"/>
          </a:p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250" y="1585282"/>
            <a:ext cx="4625499" cy="247707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70" y="1875676"/>
            <a:ext cx="3532323" cy="21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369332"/>
          </a:xfrm>
        </p:spPr>
        <p:txBody>
          <a:bodyPr/>
          <a:lstStyle/>
          <a:p>
            <a:r>
              <a:rPr lang="de-DE" smtClean="0"/>
              <a:t>Fraunhofer-Institut für Nachrichtentechnik,</a:t>
            </a:r>
            <a:br>
              <a:rPr lang="de-DE" smtClean="0"/>
            </a:br>
            <a:r>
              <a:rPr lang="de-DE" smtClean="0"/>
              <a:t>Heinrich-Hertz-Institut, HHI</a:t>
            </a:r>
            <a:endParaRPr lang="de-DE" dirty="0"/>
          </a:p>
        </p:txBody>
      </p:sp>
      <p:pic>
        <p:nvPicPr>
          <p:cNvPr id="4" name="Picture 2" descr="\\hhi.de\abteilung\CC\05_Fotos\HHI Gebäude\Dach Panorama ©Johannes_Stoll_CINIQ\JPEG_web\JHNSTL_CINIQ-9931_web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" r="24556" b="3"/>
          <a:stretch/>
        </p:blipFill>
        <p:spPr bwMode="auto">
          <a:xfrm>
            <a:off x="5058157" y="1127398"/>
            <a:ext cx="3828017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63264" y="1188099"/>
            <a:ext cx="3266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179C7D"/>
                </a:solidFill>
              </a:rPr>
              <a:t>WE PUT SCIENCE</a:t>
            </a:r>
            <a:br>
              <a:rPr lang="de-DE" sz="2800" b="1" dirty="0" smtClean="0">
                <a:solidFill>
                  <a:srgbClr val="179C7D"/>
                </a:solidFill>
              </a:rPr>
            </a:br>
            <a:r>
              <a:rPr lang="de-DE" sz="2800" b="1" dirty="0" smtClean="0">
                <a:solidFill>
                  <a:srgbClr val="179C7D"/>
                </a:solidFill>
              </a:rPr>
              <a:t>INTO ACTION.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63264" y="2819398"/>
            <a:ext cx="4832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Contact:</a:t>
            </a:r>
          </a:p>
          <a:p>
            <a:r>
              <a:rPr lang="en-US" sz="1400" dirty="0" smtClean="0"/>
              <a:t>Dipl.-</a:t>
            </a:r>
            <a:r>
              <a:rPr lang="en-US" sz="1400" dirty="0" err="1" smtClean="0"/>
              <a:t>Ing</a:t>
            </a:r>
            <a:r>
              <a:rPr lang="en-US" sz="1400" dirty="0" smtClean="0"/>
              <a:t>. Leszek Raschkowski</a:t>
            </a:r>
          </a:p>
          <a:p>
            <a:r>
              <a:rPr lang="en-US" sz="300" dirty="0"/>
              <a:t/>
            </a:r>
            <a:br>
              <a:rPr lang="en-US" sz="300" dirty="0"/>
            </a:br>
            <a:r>
              <a:rPr lang="en-US" sz="1400" dirty="0"/>
              <a:t>e</a:t>
            </a:r>
            <a:r>
              <a:rPr lang="en-US" sz="1400" dirty="0" smtClean="0"/>
              <a:t>mail </a:t>
            </a:r>
            <a:r>
              <a:rPr lang="en-US" sz="1400" dirty="0" smtClean="0">
                <a:hlinkClick r:id="rId4"/>
              </a:rPr>
              <a:t>leszek.raschkowski@hhi.fraunhofer.de</a:t>
            </a:r>
            <a:r>
              <a:rPr lang="en-US" sz="1400" dirty="0" smtClean="0"/>
              <a:t>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phone </a:t>
            </a:r>
            <a:r>
              <a:rPr lang="en-US" sz="1400" dirty="0"/>
              <a:t>+ 49 30 31002 487 </a:t>
            </a:r>
            <a:endParaRPr lang="en-US" sz="1400" dirty="0" smtClean="0"/>
          </a:p>
          <a:p>
            <a:endParaRPr lang="en-US" sz="300" dirty="0"/>
          </a:p>
          <a:p>
            <a:r>
              <a:rPr lang="de-DE" sz="1400" dirty="0"/>
              <a:t>Einsteinufer</a:t>
            </a:r>
            <a:r>
              <a:rPr lang="en-US" sz="1400" dirty="0"/>
              <a:t> 37</a:t>
            </a:r>
            <a:br>
              <a:rPr lang="en-US" sz="1400" dirty="0"/>
            </a:br>
            <a:r>
              <a:rPr lang="en-US" sz="1400" dirty="0"/>
              <a:t>10587 Berlin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610000" y="4807043"/>
            <a:ext cx="3924000" cy="138499"/>
          </a:xfrm>
        </p:spPr>
        <p:txBody>
          <a:bodyPr/>
          <a:lstStyle/>
          <a:p>
            <a:r>
              <a:rPr lang="de-DE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4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738664"/>
          </a:xfrm>
        </p:spPr>
        <p:txBody>
          <a:bodyPr/>
          <a:lstStyle/>
          <a:p>
            <a:r>
              <a:rPr lang="en-US" noProof="0" dirty="0" err="1" smtClean="0"/>
              <a:t>Fraunhofer</a:t>
            </a:r>
            <a:r>
              <a:rPr lang="en-US" noProof="0" dirty="0" smtClean="0"/>
              <a:t> Institute for Telecommunications,</a:t>
            </a:r>
            <a:br>
              <a:rPr lang="en-US" noProof="0" dirty="0" smtClean="0"/>
            </a:br>
            <a:r>
              <a:rPr lang="en-US" noProof="0" dirty="0" smtClean="0"/>
              <a:t>Heinrich Hertz Institute, HHI</a:t>
            </a:r>
            <a:endParaRPr lang="en-US" noProof="0" dirty="0"/>
          </a:p>
        </p:txBody>
      </p:sp>
      <p:pic>
        <p:nvPicPr>
          <p:cNvPr id="5" name="Picture 2" descr="\\hhi.de\abteilung\CC\05_Fotos\HHI Gebäude\Dach Panorama ©Johannes_Stoll_CINIQ\JPEGs_HiRes\JHNSTL_CINIQ-9931_bear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31590"/>
            <a:ext cx="8640000" cy="33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131840" y="1184416"/>
            <a:ext cx="5688632" cy="171739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>
              <a:tabLst>
                <a:tab pos="1163638" algn="l"/>
              </a:tabLst>
            </a:pPr>
            <a:r>
              <a:rPr lang="en-US" sz="1600" dirty="0" smtClean="0">
                <a:solidFill>
                  <a:srgbClr val="179C7D"/>
                </a:solidFill>
                <a:latin typeface="+mn-lt"/>
              </a:rPr>
              <a:t>1928	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Founding of Heinrich Hertz Institute in Berlin</a:t>
            </a:r>
          </a:p>
          <a:p>
            <a:pPr>
              <a:tabLst>
                <a:tab pos="1163638" algn="l"/>
              </a:tabLst>
            </a:pPr>
            <a:r>
              <a:rPr lang="en-US" sz="1600" dirty="0" smtClean="0">
                <a:solidFill>
                  <a:srgbClr val="179C7D"/>
                </a:solidFill>
                <a:latin typeface="+mn-lt"/>
              </a:rPr>
              <a:t>Since 1960s	</a:t>
            </a:r>
            <a:r>
              <a:rPr lang="en-US" sz="1600" dirty="0" smtClean="0">
                <a:latin typeface="+mn-lt"/>
              </a:rPr>
              <a:t>Research on fiber optical transmission</a:t>
            </a:r>
          </a:p>
          <a:p>
            <a:pPr>
              <a:tabLst>
                <a:tab pos="1163638" algn="l"/>
              </a:tabLst>
            </a:pPr>
            <a:r>
              <a:rPr lang="en-US" sz="1600" dirty="0" smtClean="0">
                <a:solidFill>
                  <a:srgbClr val="179C7D"/>
                </a:solidFill>
                <a:latin typeface="+mn-lt"/>
              </a:rPr>
              <a:t>Since 1980s	</a:t>
            </a:r>
            <a:r>
              <a:rPr lang="en-US" sz="1600" dirty="0" smtClean="0">
                <a:latin typeface="+mn-lt"/>
              </a:rPr>
              <a:t>Research on digital video coding</a:t>
            </a:r>
          </a:p>
          <a:p>
            <a:pPr>
              <a:tabLst>
                <a:tab pos="1163638" algn="l"/>
              </a:tabLst>
            </a:pPr>
            <a:r>
              <a:rPr lang="en-US" sz="1600" dirty="0" smtClean="0">
                <a:solidFill>
                  <a:srgbClr val="179C7D"/>
                </a:solidFill>
                <a:latin typeface="+mn-lt"/>
              </a:rPr>
              <a:t>Since 2003	</a:t>
            </a:r>
            <a:r>
              <a:rPr lang="en-US" sz="1600" dirty="0" smtClean="0">
                <a:latin typeface="+mn-lt"/>
              </a:rPr>
              <a:t>Member of Fraunhofer-</a:t>
            </a:r>
            <a:r>
              <a:rPr lang="de-DE" sz="1600" dirty="0" smtClean="0">
                <a:latin typeface="+mn-lt"/>
              </a:rPr>
              <a:t>Gesellschaft</a:t>
            </a:r>
          </a:p>
          <a:p>
            <a:pPr>
              <a:tabLst>
                <a:tab pos="1163638" algn="l"/>
              </a:tabLst>
            </a:pPr>
            <a:r>
              <a:rPr lang="en-US" sz="1600" dirty="0" smtClean="0">
                <a:solidFill>
                  <a:srgbClr val="179C7D"/>
                </a:solidFill>
                <a:latin typeface="+mn-lt"/>
              </a:rPr>
              <a:t>Since 2009	</a:t>
            </a:r>
            <a:r>
              <a:rPr lang="en-US" sz="1600" dirty="0" smtClean="0">
                <a:latin typeface="+mn-lt"/>
              </a:rPr>
              <a:t>Branch site in Goslar, Germany</a:t>
            </a:r>
            <a:endParaRPr lang="en-US" sz="1600" dirty="0">
              <a:latin typeface="+mn-lt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610000" y="4807043"/>
            <a:ext cx="3924000" cy="138499"/>
          </a:xfrm>
        </p:spPr>
        <p:txBody>
          <a:bodyPr/>
          <a:lstStyle/>
          <a:p>
            <a:r>
              <a:rPr lang="de-DE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0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Fraunhofer-Gesellschaft is the leading organization for applied research in Europe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noProof="0" dirty="0" smtClean="0"/>
          </a:p>
          <a:p>
            <a:r>
              <a:rPr lang="en-US" noProof="0" dirty="0" smtClean="0"/>
              <a:t>72 institutes and research units in Germany</a:t>
            </a:r>
          </a:p>
          <a:p>
            <a:r>
              <a:rPr lang="en-US" noProof="0" dirty="0" smtClean="0"/>
              <a:t>Research cooperation around the world</a:t>
            </a:r>
          </a:p>
          <a:p>
            <a:r>
              <a:rPr lang="en-US" noProof="0" dirty="0" smtClean="0"/>
              <a:t>More than 26,600 staff members</a:t>
            </a:r>
          </a:p>
          <a:p>
            <a:r>
              <a:rPr lang="en-US" noProof="0" dirty="0" smtClean="0"/>
              <a:t>Budget</a:t>
            </a:r>
            <a:r>
              <a:rPr lang="en-US" noProof="0" smtClean="0"/>
              <a:t>: 2.6 </a:t>
            </a:r>
            <a:r>
              <a:rPr lang="en-US" noProof="0" dirty="0" smtClean="0"/>
              <a:t>billion €</a:t>
            </a:r>
          </a:p>
          <a:p>
            <a:r>
              <a:rPr lang="en-US" noProof="0" dirty="0" smtClean="0"/>
              <a:t>Research highlights: MP3 audio codec, H.264, H.265 video codec, LTE mobile communications standard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Fraunhofer-Gesellschaft</a:t>
            </a:r>
            <a:endParaRPr lang="en-US" noProof="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t="1684" r="13360" b="11776"/>
          <a:stretch/>
        </p:blipFill>
        <p:spPr bwMode="auto">
          <a:xfrm>
            <a:off x="251800" y="1129720"/>
            <a:ext cx="2523538" cy="302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7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hhi.de\abteilung\CC\01_Externe_Kommunikation\03_Öffentlichkeitsarbeit\03_Präsentationen\03_HHI_Grafiken für Präsentationen\HHI_Standardpräsentation_Grafiken_2015\16_zu_9\total_budget_e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162" y="1106175"/>
            <a:ext cx="231963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hi.de\abteilung\CC\01_Externe_Kommunikation\03_Öffentlichkeitsarbeit\03_Präsentationen\03_HHI_Grafiken für Präsentationen\HHI_Standardpräsentation_Grafiken_2015\16_zu_9\publications_en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88" y="3149311"/>
            <a:ext cx="5599986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hhi.de\abteilung\CC\01_Externe_Kommunikation\03_Öffentlichkeitsarbeit\03_Präsentationen\03_HHI_Grafiken für Präsentationen\HHI_Standardpräsentation_Grafiken_2015\16_zu_9\staff_en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62" y="1105304"/>
            <a:ext cx="35400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876" y="251100"/>
            <a:ext cx="8640000" cy="738664"/>
          </a:xfrm>
        </p:spPr>
        <p:txBody>
          <a:bodyPr/>
          <a:lstStyle/>
          <a:p>
            <a:r>
              <a:rPr lang="en-US" noProof="0" dirty="0" smtClean="0"/>
              <a:t>HHI Facts </a:t>
            </a:r>
            <a:r>
              <a:rPr lang="en-US" noProof="0" dirty="0" smtClean="0"/>
              <a:t>and Figures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11" name="Textfeld 10"/>
          <p:cNvSpPr txBox="1"/>
          <p:nvPr/>
        </p:nvSpPr>
        <p:spPr>
          <a:xfrm>
            <a:off x="7322590" y="4371950"/>
            <a:ext cx="16610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700" dirty="0" smtClean="0">
                <a:solidFill>
                  <a:schemeClr val="bg2"/>
                </a:solidFill>
              </a:rPr>
              <a:t>Last updated: 2015</a:t>
            </a:r>
            <a:endParaRPr lang="en-US" sz="700" dirty="0">
              <a:solidFill>
                <a:schemeClr val="bg2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610000" y="4807043"/>
            <a:ext cx="3924000" cy="138499"/>
          </a:xfrm>
        </p:spPr>
        <p:txBody>
          <a:bodyPr/>
          <a:lstStyle/>
          <a:p>
            <a:r>
              <a:rPr lang="de-DE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3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Photonic Networks and Systems</a:t>
            </a:r>
          </a:p>
          <a:p>
            <a:r>
              <a:rPr lang="en-US" noProof="0" dirty="0" smtClean="0"/>
              <a:t>Photonic Components</a:t>
            </a:r>
          </a:p>
          <a:p>
            <a:r>
              <a:rPr lang="en-US" noProof="0" dirty="0" smtClean="0"/>
              <a:t>Fiber Optical Sensor Systems</a:t>
            </a:r>
          </a:p>
          <a:p>
            <a:r>
              <a:rPr lang="en-US" noProof="0" dirty="0" smtClean="0"/>
              <a:t>Wireless Communications and Networks</a:t>
            </a:r>
          </a:p>
          <a:p>
            <a:r>
              <a:rPr lang="en-US" noProof="0" dirty="0" smtClean="0"/>
              <a:t>Vision and Imaging Technologies</a:t>
            </a:r>
          </a:p>
          <a:p>
            <a:r>
              <a:rPr lang="en-US" noProof="0" dirty="0" smtClean="0"/>
              <a:t>Video Coding and Analytics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" r="82"/>
          <a:stretch>
            <a:fillRect/>
          </a:stretch>
        </p:blipFill>
        <p:spPr/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Departments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 smtClean="0"/>
              <a:t> </a:t>
            </a:r>
            <a:endParaRPr lang="en-US" noProof="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5818" y="4390118"/>
            <a:ext cx="256362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700" dirty="0" smtClean="0">
                <a:solidFill>
                  <a:schemeClr val="bg2"/>
                </a:solidFill>
              </a:rPr>
              <a:t>Photo: fotolia.com/</a:t>
            </a:r>
            <a:r>
              <a:rPr lang="en-US" sz="700" dirty="0" err="1" smtClean="0">
                <a:solidFill>
                  <a:schemeClr val="bg2"/>
                </a:solidFill>
              </a:rPr>
              <a:t>SeanPavonePhoto</a:t>
            </a:r>
            <a:r>
              <a:rPr lang="en-US" sz="700" dirty="0" smtClean="0">
                <a:solidFill>
                  <a:schemeClr val="bg2"/>
                </a:solidFill>
              </a:rPr>
              <a:t> | Edit: </a:t>
            </a:r>
            <a:r>
              <a:rPr lang="en-US" sz="700" dirty="0" err="1" smtClean="0">
                <a:solidFill>
                  <a:schemeClr val="bg2"/>
                </a:solidFill>
              </a:rPr>
              <a:t>Fraunhofer</a:t>
            </a:r>
            <a:r>
              <a:rPr lang="en-US" sz="700" dirty="0" smtClean="0">
                <a:solidFill>
                  <a:schemeClr val="bg2"/>
                </a:solidFill>
              </a:rPr>
              <a:t> HHI</a:t>
            </a:r>
            <a:endParaRPr lang="en-US" sz="700" dirty="0">
              <a:solidFill>
                <a:schemeClr val="bg2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hhi.de\abteilung\CC\04_Grafikteam\Grafikteam\Flyer_Karten\CC\20151029_HHI_Flyer_Gigabit_DT\Input\finale_Bilder\Fotolia_69820250_L.jpg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Wireless Communications and Networks</a:t>
            </a:r>
            <a:endParaRPr lang="en-US" noProof="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4371950"/>
            <a:ext cx="1895068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700" dirty="0" smtClean="0">
                <a:solidFill>
                  <a:schemeClr val="bg2"/>
                </a:solidFill>
              </a:rPr>
              <a:t>Photo: fotolia.com/</a:t>
            </a:r>
            <a:r>
              <a:rPr lang="en-US" sz="700" dirty="0" err="1" smtClean="0">
                <a:solidFill>
                  <a:schemeClr val="bg2"/>
                </a:solidFill>
              </a:rPr>
              <a:t>scandinaviastock</a:t>
            </a:r>
            <a:r>
              <a:rPr lang="en-US" sz="700" dirty="0" smtClean="0">
                <a:solidFill>
                  <a:schemeClr val="bg2"/>
                </a:solidFill>
              </a:rPr>
              <a:t> </a:t>
            </a:r>
            <a:endParaRPr lang="en-US" sz="700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19872" y="1197032"/>
            <a:ext cx="5400000" cy="237603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179C7D"/>
              </a:buClr>
              <a:buFont typeface="Wingdings" panose="05000000000000000000" pitchFamily="2" charset="2"/>
              <a:buChar char=""/>
            </a:pPr>
            <a:r>
              <a:rPr lang="en-US" sz="1400" dirty="0" smtClean="0"/>
              <a:t>Wireless solutions for future information networks</a:t>
            </a:r>
          </a:p>
          <a:p>
            <a:pPr marL="285750" indent="-285750">
              <a:lnSpc>
                <a:spcPct val="150000"/>
              </a:lnSpc>
              <a:buClr>
                <a:srgbClr val="179C7D"/>
              </a:buClr>
              <a:buFont typeface="Wingdings" panose="05000000000000000000" pitchFamily="2" charset="2"/>
              <a:buChar char=""/>
            </a:pPr>
            <a:r>
              <a:rPr lang="en-US" sz="1400" dirty="0" smtClean="0"/>
              <a:t>Extensive contributions to the theory, concept development and technical feasibility of radio systems</a:t>
            </a:r>
          </a:p>
          <a:p>
            <a:pPr marL="285750" indent="-285750">
              <a:lnSpc>
                <a:spcPct val="150000"/>
              </a:lnSpc>
              <a:buClr>
                <a:srgbClr val="179C7D"/>
              </a:buClr>
              <a:buFont typeface="Wingdings" panose="05000000000000000000" pitchFamily="2" charset="2"/>
              <a:buChar char=""/>
            </a:pPr>
            <a:r>
              <a:rPr lang="en-US" sz="1400" dirty="0" smtClean="0"/>
              <a:t>5G and beyond mobile radio networks</a:t>
            </a:r>
          </a:p>
          <a:p>
            <a:pPr marL="285750" indent="-285750">
              <a:lnSpc>
                <a:spcPct val="150000"/>
              </a:lnSpc>
              <a:buClr>
                <a:srgbClr val="179C7D"/>
              </a:buClr>
              <a:buFont typeface="Wingdings" panose="05000000000000000000" pitchFamily="2" charset="2"/>
              <a:buChar char=""/>
            </a:pPr>
            <a:r>
              <a:rPr lang="en-US" sz="1400" dirty="0" smtClean="0"/>
              <a:t>Radio propagation channel sounding and modelling</a:t>
            </a:r>
          </a:p>
          <a:p>
            <a:pPr marL="285750" indent="-285750">
              <a:lnSpc>
                <a:spcPct val="150000"/>
              </a:lnSpc>
              <a:buClr>
                <a:srgbClr val="179C7D"/>
              </a:buClr>
              <a:buFont typeface="Wingdings" panose="05000000000000000000" pitchFamily="2" charset="2"/>
              <a:buChar char=""/>
            </a:pPr>
            <a:r>
              <a:rPr lang="de-DE" sz="1400" dirty="0" smtClean="0"/>
              <a:t>Link- </a:t>
            </a:r>
            <a:r>
              <a:rPr lang="de-DE" sz="1400" dirty="0" err="1" smtClean="0"/>
              <a:t>and</a:t>
            </a:r>
            <a:r>
              <a:rPr lang="de-DE" sz="1400" dirty="0" smtClean="0"/>
              <a:t> system-level </a:t>
            </a:r>
            <a:r>
              <a:rPr lang="de-DE" sz="1400" dirty="0" err="1" smtClean="0"/>
              <a:t>simulations</a:t>
            </a:r>
            <a:endParaRPr lang="en-US" sz="14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Leszek Raschkowski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0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Channel </a:t>
            </a:r>
            <a:r>
              <a:rPr lang="de-DE" dirty="0" err="1" smtClean="0"/>
              <a:t>Sounding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Modeling 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highlights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Instantaneous</a:t>
            </a:r>
            <a:r>
              <a:rPr lang="de-DE" dirty="0"/>
              <a:t> </a:t>
            </a:r>
            <a:r>
              <a:rPr lang="de-DE" dirty="0" err="1"/>
              <a:t>directional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sounding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virtual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array</a:t>
            </a:r>
            <a:r>
              <a:rPr lang="de-DE" dirty="0"/>
              <a:t> </a:t>
            </a:r>
            <a:r>
              <a:rPr lang="de-DE" dirty="0" err="1"/>
              <a:t>antennas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100 </a:t>
            </a:r>
            <a:r>
              <a:rPr lang="de-DE" dirty="0" smtClean="0"/>
              <a:t>GHz</a:t>
            </a:r>
          </a:p>
          <a:p>
            <a:r>
              <a:rPr lang="de-DE" dirty="0" err="1" smtClean="0"/>
              <a:t>QuaDRiGa</a:t>
            </a:r>
            <a:r>
              <a:rPr lang="de-DE" dirty="0" smtClean="0"/>
              <a:t> – </a:t>
            </a:r>
            <a:r>
              <a:rPr lang="de-DE" dirty="0" err="1" smtClean="0"/>
              <a:t>free</a:t>
            </a:r>
            <a:r>
              <a:rPr lang="de-DE" dirty="0" smtClean="0"/>
              <a:t> open-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, </a:t>
            </a:r>
            <a:r>
              <a:rPr lang="de-DE" dirty="0" err="1" smtClean="0"/>
              <a:t>available</a:t>
            </a:r>
            <a:r>
              <a:rPr lang="de-DE" dirty="0" smtClean="0"/>
              <a:t> at: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://quadriga-channel-model.de</a:t>
            </a:r>
            <a:r>
              <a:rPr lang="de-DE" dirty="0"/>
              <a:t> </a:t>
            </a:r>
            <a:endParaRPr lang="en-US" dirty="0"/>
          </a:p>
          <a:p>
            <a:endParaRPr lang="de-DE" dirty="0"/>
          </a:p>
          <a:p>
            <a:endParaRPr lang="en-US" dirty="0"/>
          </a:p>
        </p:txBody>
      </p:sp>
      <p:pic>
        <p:nvPicPr>
          <p:cNvPr id="16" name="Inhaltsplatzhalt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427734"/>
            <a:ext cx="3322355" cy="100050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210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Berlin – Germany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places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" b="2686"/>
          <a:stretch/>
        </p:blipFill>
        <p:spPr>
          <a:xfrm>
            <a:off x="3148845" y="1562947"/>
            <a:ext cx="2772000" cy="1872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10446"/>
          <a:stretch/>
        </p:blipFill>
        <p:spPr>
          <a:xfrm>
            <a:off x="272695" y="1563638"/>
            <a:ext cx="2772000" cy="1872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" b="1771"/>
          <a:stretch/>
        </p:blipFill>
        <p:spPr>
          <a:xfrm>
            <a:off x="6024994" y="1563638"/>
            <a:ext cx="2772000" cy="18720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73656" y="389754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Brandenburg Gate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552590" y="389754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Reichstag </a:t>
            </a:r>
            <a:r>
              <a:rPr lang="de-DE" dirty="0" err="1" smtClean="0"/>
              <a:t>building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6578293" y="389754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Museum Island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Berlin – Germany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remember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</a:t>
            </a:r>
            <a:r>
              <a:rPr lang="en-US" dirty="0"/>
              <a:t>1237</a:t>
            </a:r>
          </a:p>
          <a:p>
            <a:r>
              <a:rPr lang="en-US" dirty="0" smtClean="0"/>
              <a:t>The golden 1920s</a:t>
            </a:r>
          </a:p>
          <a:p>
            <a:r>
              <a:rPr lang="en-US" dirty="0" smtClean="0"/>
              <a:t>The four sectors after 1945</a:t>
            </a:r>
          </a:p>
          <a:p>
            <a:r>
              <a:rPr lang="en-US" dirty="0" smtClean="0"/>
              <a:t>The Berlin Wall from 1961</a:t>
            </a:r>
          </a:p>
          <a:p>
            <a:r>
              <a:rPr lang="en-US" dirty="0" smtClean="0"/>
              <a:t>German reunification in 1990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noProof="0" smtClean="0"/>
              <a:t>Leszek Raschkowski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48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unhofer HHI Master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A8AFAF"/>
        </a:solidFill>
        <a:ln>
          <a:noFill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40000"/>
          </a:spcAft>
          <a:buClrTx/>
          <a:buSzTx/>
          <a:buFont typeface="Wingdings" pitchFamily="2" charset="2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Com 55 Roman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2" id="{0443E873-9EAA-4B33-9E0E-8FB7534CE5F9}" vid="{07B3B1A7-55E3-42B4-BCF3-4F4C8EBFD6CA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Bildschirmpräsentation (16:9)</PresentationFormat>
  <Paragraphs>93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Wingdings</vt:lpstr>
      <vt:lpstr>Frutiger LT Com 55 Roman</vt:lpstr>
      <vt:lpstr>Frutiger LT Com 45 Light</vt:lpstr>
      <vt:lpstr>Fraunhofer HHI Master</vt:lpstr>
      <vt:lpstr>Welcome to Fraunhofer HHI </vt:lpstr>
      <vt:lpstr>Fraunhofer Institute for Telecommunications, Heinrich Hertz Institute, HHI</vt:lpstr>
      <vt:lpstr>Fraunhofer-Gesellschaft</vt:lpstr>
      <vt:lpstr>HHI Facts and Figures </vt:lpstr>
      <vt:lpstr>Departments</vt:lpstr>
      <vt:lpstr>Wireless Communications and Networks</vt:lpstr>
      <vt:lpstr>Channel Sounding and Modeling </vt:lpstr>
      <vt:lpstr>Berlin – Germany</vt:lpstr>
      <vt:lpstr>Berlin – Germany</vt:lpstr>
      <vt:lpstr>Berlin – Germany</vt:lpstr>
      <vt:lpstr>Berlin – Germany</vt:lpstr>
      <vt:lpstr>Meeting information</vt:lpstr>
      <vt:lpstr>Meeting information</vt:lpstr>
      <vt:lpstr>Fraunhofer-Institut für Nachrichtentechnik, Heinrich-Hertz-Institut, HHI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the presentation</dc:title>
  <dc:creator>Rodenkirchen, Gesine</dc:creator>
  <cp:lastModifiedBy>Raschkowski, Leszek</cp:lastModifiedBy>
  <cp:revision>32</cp:revision>
  <cp:lastPrinted>2011-04-27T07:57:31Z</cp:lastPrinted>
  <dcterms:created xsi:type="dcterms:W3CDTF">2018-08-21T12:14:12Z</dcterms:created>
  <dcterms:modified xsi:type="dcterms:W3CDTF">2019-07-01T07:55:22Z</dcterms:modified>
</cp:core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control idQ="mso:SlideLayoutGallery" visible="true"/>
      </mso:documentControls>
    </mso:qat>
  </mso:ribbon>
</mso:customUI>
</file>