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22"/>
  </p:notesMasterIdLst>
  <p:handoutMasterIdLst>
    <p:handoutMasterId r:id="rId23"/>
  </p:handoutMasterIdLst>
  <p:sldIdLst>
    <p:sldId id="352" r:id="rId2"/>
    <p:sldId id="367" r:id="rId3"/>
    <p:sldId id="385" r:id="rId4"/>
    <p:sldId id="384" r:id="rId5"/>
    <p:sldId id="373" r:id="rId6"/>
    <p:sldId id="370" r:id="rId7"/>
    <p:sldId id="371" r:id="rId8"/>
    <p:sldId id="369" r:id="rId9"/>
    <p:sldId id="368" r:id="rId10"/>
    <p:sldId id="377" r:id="rId11"/>
    <p:sldId id="376" r:id="rId12"/>
    <p:sldId id="379" r:id="rId13"/>
    <p:sldId id="374" r:id="rId14"/>
    <p:sldId id="380" r:id="rId15"/>
    <p:sldId id="381" r:id="rId16"/>
    <p:sldId id="382" r:id="rId17"/>
    <p:sldId id="383" r:id="rId18"/>
    <p:sldId id="378" r:id="rId19"/>
    <p:sldId id="342" r:id="rId20"/>
    <p:sldId id="375" r:id="rId21"/>
  </p:sldIdLst>
  <p:sldSz cx="9144000" cy="5143500" type="screen16x9"/>
  <p:notesSz cx="6731000" cy="9867900"/>
  <p:embeddedFontLst>
    <p:embeddedFont>
      <p:font typeface="Frutiger LT Com 45 Light" panose="020B0303030504020204" pitchFamily="34" charset="0"/>
      <p:regular r:id="rId24"/>
      <p:bold r:id="rId25"/>
      <p:italic r:id="rId26"/>
      <p:boldItalic r:id="rId27"/>
    </p:embeddedFont>
    <p:embeddedFont>
      <p:font typeface="Frutiger 55 Roman" panose="020B0500000000000000" pitchFamily="34" charset="0"/>
      <p:regular r:id="rId28"/>
      <p:italic r:id="rId29"/>
    </p:embeddedFont>
    <p:embeddedFont>
      <p:font typeface="Frutiger LT Com 55 Roman" panose="020B0503030504020204" pitchFamily="34" charset="0"/>
      <p:regular r:id="rId30"/>
      <p:bold r:id="rId31"/>
      <p: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pos="5466">
          <p15:clr>
            <a:srgbClr val="A4A3A4"/>
          </p15:clr>
        </p15:guide>
        <p15:guide id="5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DF0"/>
    <a:srgbClr val="179C7D"/>
    <a:srgbClr val="A8AFAF"/>
    <a:srgbClr val="B2B2B2"/>
    <a:srgbClr val="FFFFFF"/>
    <a:srgbClr val="EEEFEF"/>
    <a:srgbClr val="D4E6F4"/>
    <a:srgbClr val="A2D7CB"/>
    <a:srgbClr val="5CBAA4"/>
    <a:srgbClr val="4C9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0" autoAdjust="0"/>
    <p:restoredTop sz="87953" autoAdjust="0"/>
  </p:normalViewPr>
  <p:slideViewPr>
    <p:cSldViewPr showGuides="1">
      <p:cViewPr varScale="1">
        <p:scale>
          <a:sx n="61" d="100"/>
          <a:sy n="61" d="100"/>
        </p:scale>
        <p:origin x="586" y="53"/>
      </p:cViewPr>
      <p:guideLst>
        <p:guide orient="horz" pos="2845"/>
        <p:guide orient="horz" pos="191"/>
        <p:guide orient="horz" pos="1280"/>
        <p:guide pos="5466"/>
        <p:guide pos="294"/>
      </p:guideLst>
    </p:cSldViewPr>
  </p:slideViewPr>
  <p:outlineViewPr>
    <p:cViewPr>
      <p:scale>
        <a:sx n="33" d="100"/>
        <a:sy n="33" d="100"/>
      </p:scale>
      <p:origin x="0" y="-147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2755" y="-58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01.07.2019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Name,</a:t>
            </a:r>
            <a:r>
              <a:rPr lang="en-US" baseline="0" dirty="0" smtClean="0"/>
              <a:t> Topic</a:t>
            </a:r>
          </a:p>
          <a:p>
            <a:r>
              <a:rPr lang="en-US" baseline="0" dirty="0" err="1" smtClean="0"/>
              <a:t>Fraunhofer</a:t>
            </a:r>
            <a:endParaRPr lang="en-US" baseline="0" dirty="0" smtClean="0"/>
          </a:p>
          <a:p>
            <a:r>
              <a:rPr lang="en-US" baseline="0" dirty="0" smtClean="0"/>
              <a:t>HHI, Berlin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50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41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5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16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56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processing,</a:t>
            </a:r>
            <a:r>
              <a:rPr lang="en-US" baseline="0" dirty="0" smtClean="0"/>
              <a:t> filtering and calibration </a:t>
            </a:r>
            <a:r>
              <a:rPr lang="en-US" baseline="0" dirty="0" smtClean="0">
                <a:sym typeface="Wingdings" panose="05000000000000000000" pitchFamily="2" charset="2"/>
              </a:rPr>
              <a:t> frequency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4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01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69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97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56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93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773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15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endParaRPr lang="de-DE" noProof="0" dirty="0" smtClean="0"/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45876" y="1977668"/>
            <a:ext cx="8640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14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6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22" y="2668950"/>
            <a:ext cx="3608278" cy="984728"/>
          </a:xfrm>
          <a:prstGeom prst="rect">
            <a:avLst/>
          </a:prstGeom>
        </p:spPr>
      </p:pic>
      <p:sp>
        <p:nvSpPr>
          <p:cNvPr id="17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endParaRPr lang="de-DE" noProof="0" dirty="0" smtClean="0"/>
          </a:p>
        </p:txBody>
      </p:sp>
      <p:sp>
        <p:nvSpPr>
          <p:cNvPr id="19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1656184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de-DE" sz="700" dirty="0" smtClean="0">
                <a:solidFill>
                  <a:schemeClr val="bg2"/>
                </a:solidFill>
              </a:rPr>
              <a:t>Fraunhofer</a:t>
            </a:r>
            <a:r>
              <a:rPr lang="de-DE" sz="700" baseline="0" dirty="0" smtClean="0">
                <a:solidFill>
                  <a:schemeClr val="bg2"/>
                </a:solidFill>
              </a:rPr>
              <a:t> HHI | </a:t>
            </a:r>
            <a:r>
              <a:rPr lang="de-DE" sz="700" kern="120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Date</a:t>
            </a:r>
            <a:r>
              <a:rPr lang="de-DE" sz="700" dirty="0" smtClean="0"/>
              <a:t> 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fld id="{4785A00F-3F63-4AFD-A8F6-82BEE2F21D45}" type="slidenum">
              <a:rPr lang="de-DE" sz="700" baseline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chemeClr val="bg2"/>
              </a:solidFill>
            </a:endParaRPr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0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5931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endParaRPr lang="de-DE" noProof="0" dirty="0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251520" y="1169100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5876" y="1329929"/>
            <a:ext cx="8640000" cy="3186113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 sz="1600"/>
            </a:lvl1pPr>
            <a:lvl2pPr marL="720000" indent="-360000">
              <a:buFont typeface="Wingdings" pitchFamily="2" charset="2"/>
              <a:buChar char="n"/>
              <a:defRPr sz="1600"/>
            </a:lvl2pPr>
            <a:lvl3pPr marL="1080000">
              <a:defRPr sz="1600"/>
            </a:lvl3pPr>
            <a:lvl4pPr marL="1440000">
              <a:defRPr sz="1600"/>
            </a:lvl4pPr>
            <a:lvl5pPr marL="1800000" indent="-360000"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9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Dr. Stephan Jaeckel - Industrial Indoor Measurements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07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endParaRPr lang="de-DE" dirty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1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8640000" cy="338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endParaRPr lang="de-DE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915817" y="1131591"/>
            <a:ext cx="5976664" cy="33844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2520000" cy="338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Frutiger 55 Roman" panose="020B0500000000000000" pitchFamily="34" charset="0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7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36" y="251100"/>
            <a:ext cx="8640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36" y="1331100"/>
            <a:ext cx="8640000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79" y="4714293"/>
            <a:ext cx="1055301" cy="288000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201622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de-DE" sz="700" dirty="0" smtClean="0">
                <a:solidFill>
                  <a:schemeClr val="bg2"/>
                </a:solidFill>
              </a:rPr>
              <a:t>Fraunhofer</a:t>
            </a:r>
            <a:r>
              <a:rPr lang="de-DE" sz="700" baseline="0" dirty="0" smtClean="0">
                <a:solidFill>
                  <a:schemeClr val="bg2"/>
                </a:solidFill>
              </a:rPr>
              <a:t> HHI | </a:t>
            </a:r>
            <a:r>
              <a:rPr lang="en-US" sz="700" kern="120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01/07/2019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fld id="{4785A00F-3F63-4AFD-A8F6-82BEE2F21D45}" type="slidenum">
              <a:rPr lang="de-DE" sz="700" baseline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00" dirty="0">
              <a:solidFill>
                <a:schemeClr val="bg2"/>
              </a:solidFill>
            </a:endParaRPr>
          </a:p>
        </p:txBody>
      </p:sp>
      <p:sp>
        <p:nvSpPr>
          <p:cNvPr id="7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Dr. Stephan Jaeckel - Industrial Indoor Measurements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2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0" r:id="rId3"/>
    <p:sldLayoutId id="2147483685" r:id="rId4"/>
    <p:sldLayoutId id="2147483686" r:id="rId5"/>
    <p:sldLayoutId id="2147483688" r:id="rId6"/>
    <p:sldLayoutId id="214748369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5040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anose="020B0303030504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fontAlgn="base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44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80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8875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quadriga-channel-model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arxiv.org/abs/1906.1214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45876" y="357617"/>
            <a:ext cx="8640000" cy="1422045"/>
          </a:xfrm>
        </p:spPr>
        <p:txBody>
          <a:bodyPr/>
          <a:lstStyle/>
          <a:p>
            <a:r>
              <a:rPr lang="en-US" dirty="0"/>
              <a:t>Industrial Indoor Measurements from 2-6 GHz </a:t>
            </a:r>
            <a:r>
              <a:rPr lang="en-US" dirty="0" smtClean="0"/>
              <a:t>for the </a:t>
            </a:r>
            <a:r>
              <a:rPr lang="en-US" dirty="0"/>
              <a:t>3GPP-NR and QuaDRiGa Channel Model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noProof="0" dirty="0" smtClean="0"/>
              <a:t/>
            </a:r>
            <a:br>
              <a:rPr lang="en-US" sz="1000" noProof="0" dirty="0" smtClean="0"/>
            </a:br>
            <a:r>
              <a:rPr lang="en-US" sz="1400" b="0" u="sng" noProof="0" dirty="0" smtClean="0"/>
              <a:t>DR. Stephan Jaeckel</a:t>
            </a:r>
            <a:r>
              <a:rPr lang="en-US" sz="1400" b="0" noProof="0" dirty="0" smtClean="0"/>
              <a:t>, </a:t>
            </a:r>
            <a:br>
              <a:rPr lang="en-US" sz="1400" b="0" noProof="0" dirty="0" smtClean="0"/>
            </a:br>
            <a:r>
              <a:rPr lang="en-US" sz="1400" b="0" dirty="0" smtClean="0"/>
              <a:t>Nick Turay, Leszek Raschkowski, Lars Thiele,</a:t>
            </a:r>
            <a:br>
              <a:rPr lang="en-US" sz="1400" b="0" dirty="0" smtClean="0"/>
            </a:br>
            <a:r>
              <a:rPr lang="en-US" sz="1400" b="0" dirty="0" err="1" smtClean="0"/>
              <a:t>Risto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Vuohtoniemi</a:t>
            </a:r>
            <a:r>
              <a:rPr lang="en-US" sz="1400" b="0" dirty="0" smtClean="0"/>
              <a:t>, Marko </a:t>
            </a:r>
            <a:r>
              <a:rPr lang="en-US" sz="1400" b="0" dirty="0" err="1" smtClean="0"/>
              <a:t>Sonkki</a:t>
            </a:r>
            <a:r>
              <a:rPr lang="en-US" sz="1400" b="0" dirty="0" smtClean="0"/>
              <a:t>, </a:t>
            </a:r>
            <a:r>
              <a:rPr lang="en-US" sz="1400" b="0" dirty="0"/>
              <a:t>Veikko </a:t>
            </a:r>
            <a:r>
              <a:rPr lang="en-US" sz="1400" b="0" dirty="0" smtClean="0"/>
              <a:t>Hovinen,</a:t>
            </a:r>
            <a:br>
              <a:rPr lang="en-US" sz="1400" b="0" dirty="0" smtClean="0"/>
            </a:br>
            <a:r>
              <a:rPr lang="en-US" sz="1400" b="0" dirty="0" smtClean="0"/>
              <a:t>Frank Burkhardt, </a:t>
            </a:r>
            <a:r>
              <a:rPr lang="en-US" sz="1400" b="0" dirty="0" err="1"/>
              <a:t>Prasanth</a:t>
            </a:r>
            <a:r>
              <a:rPr lang="en-US" sz="1400" b="0" dirty="0"/>
              <a:t> </a:t>
            </a:r>
            <a:r>
              <a:rPr lang="en-US" sz="1400" b="0" dirty="0" err="1" smtClean="0"/>
              <a:t>Karunakaran</a:t>
            </a:r>
            <a:r>
              <a:rPr lang="en-US" sz="1400" b="0" dirty="0" smtClean="0"/>
              <a:t>, </a:t>
            </a:r>
            <a:r>
              <a:rPr lang="en-US" sz="1400" b="0" dirty="0"/>
              <a:t>Thomas </a:t>
            </a:r>
            <a:r>
              <a:rPr lang="en-US" sz="1400" b="0" dirty="0" err="1"/>
              <a:t>Heyn</a:t>
            </a:r>
            <a:endParaRPr lang="en-US" sz="1400" b="0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5" name="Picture 3" descr="E:\hhi\personal\slides\images_png\quadrig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6" y="3867894"/>
            <a:ext cx="2052637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06" y="2098957"/>
            <a:ext cx="2140098" cy="23428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7433" flipH="1">
            <a:off x="6059229" y="2212631"/>
            <a:ext cx="587072" cy="43204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7894"/>
            <a:ext cx="1728192" cy="66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7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373"/>
    </mc:Choice>
    <mc:Fallback xmlns="">
      <p:transition advTm="133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Analysis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Mapping of the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2211711"/>
                <a:ext cx="8640000" cy="23762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400" dirty="0" smtClean="0"/>
                  <a:t> - reference </a:t>
                </a:r>
                <a:r>
                  <a:rPr lang="en-US" sz="1400" dirty="0"/>
                  <a:t>value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mu) at 1 GHz, 1 m distance, </a:t>
                </a:r>
                <a:r>
                  <a:rPr lang="en-US" sz="1400" dirty="0" smtClean="0"/>
                  <a:t>and 1 </a:t>
                </a:r>
                <a:r>
                  <a:rPr lang="en-US" sz="1400" dirty="0"/>
                  <a:t>m TX </a:t>
                </a:r>
                <a:r>
                  <a:rPr lang="en-US" sz="1400" dirty="0" smtClean="0"/>
                  <a:t>height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</a:t>
                </a:r>
                <a:r>
                  <a:rPr lang="en-US" sz="1400" dirty="0" smtClean="0"/>
                  <a:t>reference STD </a:t>
                </a:r>
                <a:r>
                  <a:rPr lang="en-US" sz="1400" dirty="0"/>
                  <a:t>(sigma) </a:t>
                </a:r>
                <a:r>
                  <a:rPr lang="en-US" sz="1400" dirty="0" smtClean="0"/>
                  <a:t>at 1 </a:t>
                </a:r>
                <a:r>
                  <a:rPr lang="en-US" sz="1400" dirty="0"/>
                  <a:t>GHz, 1 m distance, and 1 m TX </a:t>
                </a:r>
                <a:r>
                  <a:rPr lang="en-US" sz="1400" dirty="0" smtClean="0"/>
                  <a:t>height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frequency dependence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gamma) of the </a:t>
                </a:r>
                <a:r>
                  <a:rPr lang="en-US" sz="1400" dirty="0" smtClean="0"/>
                  <a:t>reference value </a:t>
                </a:r>
                <a:r>
                  <a:rPr lang="en-US" sz="1400" dirty="0"/>
                  <a:t>scaling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GHz</m:t>
                            </m:r>
                          </m:sub>
                        </m:sSub>
                      </m:e>
                    </m:func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distance dependence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epsilon) of the </a:t>
                </a:r>
                <a:r>
                  <a:rPr lang="en-US" sz="1400" dirty="0" smtClean="0"/>
                  <a:t>reference value </a:t>
                </a:r>
                <a:r>
                  <a:rPr lang="en-US" sz="1400" dirty="0"/>
                  <a:t>scaling with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func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height dependence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zeta) of the reference </a:t>
                </a:r>
                <a:r>
                  <a:rPr lang="en-US" sz="1400" dirty="0" smtClean="0"/>
                  <a:t>value scaling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BS</m:t>
                            </m:r>
                          </m:sub>
                        </m:sSub>
                      </m:e>
                    </m:func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frequency dependence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delta) of the reference </a:t>
                </a:r>
                <a:r>
                  <a:rPr lang="en-US" sz="1400" dirty="0" smtClean="0"/>
                  <a:t>STD scaling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GHz</m:t>
                            </m:r>
                          </m:sub>
                        </m:sSub>
                      </m:e>
                    </m:func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- distance dependence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kappa) of the reference </a:t>
                </a:r>
                <a:r>
                  <a:rPr lang="en-US" sz="1400" dirty="0" smtClean="0"/>
                  <a:t>STD scaling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2211711"/>
                <a:ext cx="8640000" cy="2376263"/>
              </a:xfrm>
              <a:blipFill>
                <a:blip r:embed="rId3"/>
                <a:stretch>
                  <a:fillRect l="-1128" t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45876" y="1131590"/>
                <a:ext cx="8674156" cy="902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sub>
                          </m:sSub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BS</m:t>
                              </m:r>
                            </m:sub>
                          </m:sSub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GHz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6" y="1131590"/>
                <a:ext cx="8674156" cy="902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1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73206"/>
              </p:ext>
            </p:extLst>
          </p:nvPr>
        </p:nvGraphicFramePr>
        <p:xfrm>
          <a:off x="245876" y="771550"/>
          <a:ext cx="8640001" cy="3665008"/>
        </p:xfrm>
        <a:graphic>
          <a:graphicData uri="http://schemas.openxmlformats.org/drawingml/2006/table">
            <a:tbl>
              <a:tblPr firstRow="1" firstCol="1" bandRow="1"/>
              <a:tblGrid>
                <a:gridCol w="1829452">
                  <a:extLst>
                    <a:ext uri="{9D8B030D-6E8A-4147-A177-3AD203B41FA5}">
                      <a16:colId xmlns:a16="http://schemas.microsoft.com/office/drawing/2014/main" val="1465058177"/>
                    </a:ext>
                  </a:extLst>
                </a:gridCol>
                <a:gridCol w="340019">
                  <a:extLst>
                    <a:ext uri="{9D8B030D-6E8A-4147-A177-3AD203B41FA5}">
                      <a16:colId xmlns:a16="http://schemas.microsoft.com/office/drawing/2014/main" val="4154844658"/>
                    </a:ext>
                  </a:extLst>
                </a:gridCol>
                <a:gridCol w="3255130">
                  <a:extLst>
                    <a:ext uri="{9D8B030D-6E8A-4147-A177-3AD203B41FA5}">
                      <a16:colId xmlns:a16="http://schemas.microsoft.com/office/drawing/2014/main" val="1521789048"/>
                    </a:ext>
                  </a:extLst>
                </a:gridCol>
                <a:gridCol w="3215400">
                  <a:extLst>
                    <a:ext uri="{9D8B030D-6E8A-4147-A177-3AD203B41FA5}">
                      <a16:colId xmlns:a16="http://schemas.microsoft.com/office/drawing/2014/main" val="2816750856"/>
                    </a:ext>
                  </a:extLst>
                </a:gridCol>
              </a:tblGrid>
              <a:tr h="1180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NLOS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041485"/>
                  </a:ext>
                </a:extLst>
              </a:tr>
              <a:tr h="236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Path Loss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36.33 + 18.31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+ 19.52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29.12 + 24.07 * log10( d</a:t>
                      </a:r>
                      <a:r>
                        <a:rPr lang="en-GB" sz="900" baseline="-25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+ 25.36 * log10( f )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39985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Shadow fading (dB)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 – 0.3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1.15 + 3.15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1323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[m]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815984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Delay Spread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-8.3 + 0.49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+ 1.26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-8.19 + 0.3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+ 1.37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840785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(log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 + 0.07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30081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25720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Delay factor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τ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208690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K-Factor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7.8 - 7.7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- 7.3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4.22 - 3.31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-11.7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7839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(db)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 + 2.6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 + 2.23 * log10( f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1167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0046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1.69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1.62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3395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(log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°)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968748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26826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ASD (3)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1.66 + 0.1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1.68 - 0.2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95620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(log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°)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3404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53639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ESA / ZSA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1.64 – 0.5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1.64 - 0.5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54146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(log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°)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 + 0.09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 + 0.1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74950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081599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ESD / ZSD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1.55 + 0.3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– 0.5 * log10(d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 + 0.14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 - 0.5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81657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(log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°)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 + 0.09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 + 0.1 * log10( d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320011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45790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XPR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μ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16.8 – 4.5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 – 2.2 * log10( h</a:t>
                      </a:r>
                      <a:r>
                        <a:rPr lang="en-GB" sz="900" baseline="-25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BS</a:t>
                      </a: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614195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(dB)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σ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23663"/>
                  </a:ext>
                </a:extLst>
              </a:tr>
              <a:tr h="11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Decorr. dist (m) 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λ</a:t>
                      </a:r>
                      <a:endParaRPr lang="en-US" sz="9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77" marR="6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5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Inter-Parameter Correlations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17629"/>
              </p:ext>
            </p:extLst>
          </p:nvPr>
        </p:nvGraphicFramePr>
        <p:xfrm>
          <a:off x="395536" y="1264192"/>
          <a:ext cx="8248426" cy="3035750"/>
        </p:xfrm>
        <a:graphic>
          <a:graphicData uri="http://schemas.openxmlformats.org/drawingml/2006/table">
            <a:tbl>
              <a:tblPr firstRow="1" firstCol="1" bandRow="1"/>
              <a:tblGrid>
                <a:gridCol w="832188">
                  <a:extLst>
                    <a:ext uri="{9D8B030D-6E8A-4147-A177-3AD203B41FA5}">
                      <a16:colId xmlns:a16="http://schemas.microsoft.com/office/drawing/2014/main" val="151290690"/>
                    </a:ext>
                  </a:extLst>
                </a:gridCol>
                <a:gridCol w="528003">
                  <a:extLst>
                    <a:ext uri="{9D8B030D-6E8A-4147-A177-3AD203B41FA5}">
                      <a16:colId xmlns:a16="http://schemas.microsoft.com/office/drawing/2014/main" val="2796820253"/>
                    </a:ext>
                  </a:extLst>
                </a:gridCol>
                <a:gridCol w="229003">
                  <a:extLst>
                    <a:ext uri="{9D8B030D-6E8A-4147-A177-3AD203B41FA5}">
                      <a16:colId xmlns:a16="http://schemas.microsoft.com/office/drawing/2014/main" val="3215843421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2248783938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3688886217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1148742981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3616321991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1524914306"/>
                    </a:ext>
                  </a:extLst>
                </a:gridCol>
                <a:gridCol w="832188">
                  <a:extLst>
                    <a:ext uri="{9D8B030D-6E8A-4147-A177-3AD203B41FA5}">
                      <a16:colId xmlns:a16="http://schemas.microsoft.com/office/drawing/2014/main" val="208887885"/>
                    </a:ext>
                  </a:extLst>
                </a:gridCol>
                <a:gridCol w="833052">
                  <a:extLst>
                    <a:ext uri="{9D8B030D-6E8A-4147-A177-3AD203B41FA5}">
                      <a16:colId xmlns:a16="http://schemas.microsoft.com/office/drawing/2014/main" val="1381470118"/>
                    </a:ext>
                  </a:extLst>
                </a:gridCol>
                <a:gridCol w="833052">
                  <a:extLst>
                    <a:ext uri="{9D8B030D-6E8A-4147-A177-3AD203B41FA5}">
                      <a16:colId xmlns:a16="http://schemas.microsoft.com/office/drawing/2014/main" val="2847979642"/>
                    </a:ext>
                  </a:extLst>
                </a:gridCol>
              </a:tblGrid>
              <a:tr h="303575">
                <a:tc rowSpan="2"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Cross-Correlations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53471"/>
                  </a:ext>
                </a:extLst>
              </a:tr>
              <a:tr h="30357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XPR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041421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-0.7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84997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-0.6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33620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12726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09037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10299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23853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84345"/>
                  </a:ext>
                </a:extLst>
              </a:tr>
              <a:tr h="30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XPR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-0.2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0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Valid frequency range:		</a:t>
            </a:r>
            <a:r>
              <a:rPr lang="en-US" dirty="0" smtClean="0"/>
              <a:t> 	2 </a:t>
            </a:r>
            <a:r>
              <a:rPr lang="en-US" dirty="0"/>
              <a:t>to 6 GHz</a:t>
            </a:r>
          </a:p>
          <a:p>
            <a:pPr lvl="0"/>
            <a:r>
              <a:rPr lang="en-US" dirty="0"/>
              <a:t>Valid distance range:		</a:t>
            </a:r>
            <a:r>
              <a:rPr lang="en-US" dirty="0" smtClean="0"/>
              <a:t>	5 </a:t>
            </a:r>
            <a:r>
              <a:rPr lang="en-US" dirty="0"/>
              <a:t>to 150 m</a:t>
            </a:r>
          </a:p>
          <a:p>
            <a:pPr lvl="0"/>
            <a:r>
              <a:rPr lang="en-US" dirty="0"/>
              <a:t>Valid BS antenna height: 	</a:t>
            </a:r>
            <a:r>
              <a:rPr lang="en-US" dirty="0" smtClean="0"/>
              <a:t>	1 </a:t>
            </a:r>
            <a:r>
              <a:rPr lang="en-US" dirty="0"/>
              <a:t>to 10 m</a:t>
            </a:r>
          </a:p>
          <a:p>
            <a:pPr lvl="0"/>
            <a:r>
              <a:rPr lang="en-US" dirty="0"/>
              <a:t>Valid MT antenna height: 	</a:t>
            </a:r>
            <a:r>
              <a:rPr lang="en-US" dirty="0" smtClean="0"/>
              <a:t>	1 </a:t>
            </a:r>
            <a:r>
              <a:rPr lang="en-US" dirty="0"/>
              <a:t>to 3 m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5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Findings (1)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Loss</a:t>
            </a:r>
          </a:p>
          <a:p>
            <a:pPr lvl="1"/>
            <a:r>
              <a:rPr lang="en-US" dirty="0" smtClean="0"/>
              <a:t>6 dB higher PL (less power) in industrial LOS compared to 3GPP office LOS</a:t>
            </a:r>
          </a:p>
          <a:p>
            <a:pPr lvl="1"/>
            <a:r>
              <a:rPr lang="en-US" dirty="0" smtClean="0"/>
              <a:t>12 dB lower PL (more power) in the measured industrial NLOS </a:t>
            </a:r>
            <a:r>
              <a:rPr lang="en-US" dirty="0" smtClean="0">
                <a:sym typeface="Wingdings" panose="05000000000000000000" pitchFamily="2" charset="2"/>
              </a:rPr>
              <a:t> strong reflections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Much smaller SF values compared to 3GPP office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LOS: industrial 1.8 dB, office 3 dB ; NLOS: industrial 1.15 dB, office 8 dB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Delay spread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Measured DS increases with frequency (30 ns @ 2.4 GHz  80 ns @ 5.4 GHz)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Similar results for LOS and NLOS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3GPP office scenario: 20 ns for LOS, 50 ns for NLOS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46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Findings (2)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Ricean</a:t>
            </a:r>
            <a:r>
              <a:rPr lang="en-US" dirty="0" smtClean="0"/>
              <a:t> K-factor (KF): </a:t>
            </a:r>
          </a:p>
          <a:p>
            <a:pPr lvl="1"/>
            <a:r>
              <a:rPr lang="en-US" dirty="0" smtClean="0"/>
              <a:t>LOS: Very small KF values (around 0 dB) for LOS</a:t>
            </a:r>
          </a:p>
          <a:p>
            <a:pPr lvl="1"/>
            <a:r>
              <a:rPr lang="en-US" dirty="0" smtClean="0"/>
              <a:t>NLOS: LOS-like path (max. 5 ns from true LOS), approx. -3 dB KF</a:t>
            </a:r>
          </a:p>
          <a:p>
            <a:pPr lvl="1"/>
            <a:r>
              <a:rPr lang="en-US" dirty="0" smtClean="0"/>
              <a:t>KF decreases with increasing TX height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Azimuth spread of arrival (ASA):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Measured values vary between 10 and 90 degree in LOS and NLOS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Median values around 45° (5.4 GHz) and 40° (2.37 GHz)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Signals arrive at the receiver from almost all directions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9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Findings (3)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Azimuth spread of departure (ASD):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Antenna aperture too low for analysis in Setups 2 and 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Similar results to ASA for Setup 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Elevation spread of arrival (ESA):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Decrease with increasing distance between TX and RX (might be due to strong reflections at the ground and the roof of the hall)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Incident angle at the reflector (i.e., at ground and roof) decreases with larger distances and so does the angle spread at the receiver.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Effect is not considered by the 3GPP office. 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62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Findings (4)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Elevation spread of departure (ESD):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Antenna aperture too low for analysis in Setups 2 and 3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Similar results to ESA for Setup 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Cross polarization ratio (XPR):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Between 13 dB and 16 dB for the 5.4 GHz measurements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Around 13 dB in case of 2.37 GHz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Consistent with the 3GPP office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52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measurements under different typical industrial scenarios and conditions</a:t>
            </a:r>
          </a:p>
          <a:p>
            <a:r>
              <a:rPr lang="en-US" dirty="0" smtClean="0"/>
              <a:t>Measurement data was processed to calculate channel model parameters</a:t>
            </a:r>
          </a:p>
          <a:p>
            <a:r>
              <a:rPr lang="en-US" dirty="0" smtClean="0"/>
              <a:t>Model supports application cases like automatic guided vehicles and D2D communication</a:t>
            </a:r>
          </a:p>
          <a:p>
            <a:r>
              <a:rPr lang="en-US" dirty="0" smtClean="0"/>
              <a:t>Results are included in QuaDRiGa v2.2: </a:t>
            </a:r>
            <a:r>
              <a:rPr lang="en-US" dirty="0" smtClean="0">
                <a:hlinkClick r:id="rId3"/>
              </a:rPr>
              <a:t>http://quadriga-channel-model.de</a:t>
            </a:r>
            <a:endParaRPr lang="en-US" dirty="0" smtClean="0"/>
          </a:p>
          <a:p>
            <a:r>
              <a:rPr lang="en-US" dirty="0" smtClean="0"/>
              <a:t>Paper submitted to VTC Fall 2019</a:t>
            </a:r>
            <a:br>
              <a:rPr lang="en-US" dirty="0" smtClean="0"/>
            </a:br>
            <a:r>
              <a:rPr lang="en-US" dirty="0" err="1" smtClean="0"/>
              <a:t>arXive</a:t>
            </a:r>
            <a:r>
              <a:rPr lang="en-US" dirty="0" smtClean="0"/>
              <a:t> version: </a:t>
            </a:r>
            <a:r>
              <a:rPr lang="en-US" u="sng" dirty="0">
                <a:hlinkClick r:id="rId4"/>
              </a:rPr>
              <a:t>http://arxiv.org/abs/1906.12145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6" name="Picture 3" descr="E:\hhi\personal\slides\images_png\quadriga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9" y="3795886"/>
            <a:ext cx="2052637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Fraunhofer-Institut</a:t>
            </a:r>
            <a:r>
              <a:rPr lang="en-US" noProof="0" dirty="0" smtClean="0"/>
              <a:t> </a:t>
            </a:r>
            <a:r>
              <a:rPr lang="en-US" noProof="0" dirty="0" err="1" smtClean="0"/>
              <a:t>für</a:t>
            </a:r>
            <a:r>
              <a:rPr lang="en-US" noProof="0" dirty="0" smtClean="0"/>
              <a:t> </a:t>
            </a:r>
            <a:r>
              <a:rPr lang="en-US" noProof="0" dirty="0" err="1" smtClean="0"/>
              <a:t>Nachrichtentechnik</a:t>
            </a:r>
            <a:r>
              <a:rPr lang="en-US" noProof="0" dirty="0" smtClean="0"/>
              <a:t>,</a:t>
            </a:r>
            <a:br>
              <a:rPr lang="en-US" noProof="0" dirty="0" smtClean="0"/>
            </a:br>
            <a:r>
              <a:rPr lang="en-US" noProof="0" dirty="0" smtClean="0"/>
              <a:t>Heinrich-Hertz-</a:t>
            </a:r>
            <a:r>
              <a:rPr lang="en-US" noProof="0" dirty="0" err="1" smtClean="0"/>
              <a:t>Institut</a:t>
            </a:r>
            <a:r>
              <a:rPr lang="en-US" noProof="0" dirty="0" smtClean="0"/>
              <a:t>, HHI</a:t>
            </a:r>
            <a:endParaRPr lang="en-US" noProof="0" dirty="0"/>
          </a:p>
        </p:txBody>
      </p:sp>
      <p:pic>
        <p:nvPicPr>
          <p:cNvPr id="4" name="Picture 2" descr="\\hhi.de\abteilung\CC\05_Fotos\HHI Gebäude\Dach Panorama ©Johannes_Stoll_CINIQ\JPEG_web\JHNSTL_CINIQ-9931_we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r="24556" b="3"/>
          <a:stretch/>
        </p:blipFill>
        <p:spPr bwMode="auto">
          <a:xfrm>
            <a:off x="5058157" y="1127398"/>
            <a:ext cx="382801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3264" y="1188099"/>
            <a:ext cx="3266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179C7D"/>
                </a:solidFill>
              </a:rPr>
              <a:t>WE PUT SCIENCE</a:t>
            </a:r>
            <a:br>
              <a:rPr lang="de-DE" sz="2800" b="1" dirty="0" smtClean="0">
                <a:solidFill>
                  <a:srgbClr val="179C7D"/>
                </a:solidFill>
              </a:rPr>
            </a:br>
            <a:r>
              <a:rPr lang="de-DE" sz="2800" b="1" dirty="0" smtClean="0">
                <a:solidFill>
                  <a:srgbClr val="179C7D"/>
                </a:solidFill>
              </a:rPr>
              <a:t>INTO ACTION.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71470" y="2806217"/>
            <a:ext cx="4832578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Contact:</a:t>
            </a:r>
          </a:p>
          <a:p>
            <a:r>
              <a:rPr lang="en-US" sz="1400" dirty="0" smtClean="0"/>
              <a:t>Dr.-</a:t>
            </a:r>
            <a:r>
              <a:rPr lang="en-US" sz="1400" dirty="0" err="1" smtClean="0"/>
              <a:t>Ing</a:t>
            </a:r>
            <a:r>
              <a:rPr lang="en-US" sz="1400" dirty="0" smtClean="0"/>
              <a:t>. Stephan </a:t>
            </a:r>
            <a:r>
              <a:rPr lang="en-US" sz="1400" dirty="0" err="1" smtClean="0"/>
              <a:t>Jaeckel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stephan.jaeckel@hhi.fraunhofer.de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+49 30 31002 674</a:t>
            </a:r>
            <a:endParaRPr lang="en-US" sz="1400" dirty="0"/>
          </a:p>
          <a:p>
            <a:r>
              <a:rPr lang="de-DE" sz="1400" dirty="0"/>
              <a:t>Einsteinufer</a:t>
            </a:r>
            <a:r>
              <a:rPr lang="en-US" sz="1400" dirty="0"/>
              <a:t> 37</a:t>
            </a:r>
            <a:br>
              <a:rPr lang="en-US" sz="1400" dirty="0"/>
            </a:br>
            <a:r>
              <a:rPr lang="en-US" sz="1400" dirty="0"/>
              <a:t>10587 Berlin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</p:spPr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type="subTitle" idx="1"/>
          </p:nvPr>
        </p:nvSpPr>
        <p:spPr>
          <a:xfrm>
            <a:off x="245876" y="1329929"/>
            <a:ext cx="8640000" cy="3186037"/>
          </a:xfrm>
        </p:spPr>
        <p:txBody>
          <a:bodyPr/>
          <a:lstStyle/>
          <a:p>
            <a:r>
              <a:rPr lang="en-US" dirty="0" smtClean="0"/>
              <a:t>Industrial Indoor Measurements </a:t>
            </a:r>
          </a:p>
          <a:p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noProof="0" dirty="0" smtClean="0"/>
              <a:t>Motivation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noProof="0" dirty="0" smtClean="0"/>
              <a:t>Measurement Environment, Parameters and Equipment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Data Analysis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Results and Discussion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Conclusions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noProof="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0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hhi\personal\slides\images_png\example_pdp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41529"/>
            <a:ext cx="3678559" cy="33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Extraction of multipath </a:t>
            </a:r>
            <a:r>
              <a:rPr lang="en-US" dirty="0" smtClean="0"/>
              <a:t>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355976" y="1131591"/>
                <a:ext cx="4536504" cy="3384452"/>
              </a:xfrm>
            </p:spPr>
            <p:txBody>
              <a:bodyPr/>
              <a:lstStyle/>
              <a:p>
                <a:r>
                  <a:rPr lang="en-US" dirty="0" smtClean="0"/>
                  <a:t>Decomposition of the measured CIRs in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  <m:r>
                              <a:rPr lang="en-US">
                                <a:latin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∙</m:t>
                            </m:r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>
                                <a:latin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= Amplitude;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Delay </a:t>
                </a:r>
                <a:r>
                  <a:rPr lang="en-US" dirty="0" smtClean="0">
                    <a:sym typeface="Wingdings" panose="05000000000000000000" pitchFamily="2" charset="2"/>
                  </a:rPr>
                  <a:t> Delay spread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= Phase; (+ Array Antenna) 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 Angular spread</a:t>
                </a:r>
                <a:endParaRPr lang="en-US" dirty="0" smtClean="0"/>
              </a:p>
              <a:p>
                <a:r>
                  <a:rPr lang="en-US" dirty="0" smtClean="0"/>
                  <a:t>Data analysis with respect to a threshold Γ (typically 25 dB )</a:t>
                </a:r>
              </a:p>
              <a:p>
                <a:r>
                  <a:rPr lang="en-US" dirty="0"/>
                  <a:t>Same definition of propagation parameters as used in the model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5976" y="1131591"/>
                <a:ext cx="4536504" cy="3384452"/>
              </a:xfrm>
              <a:blipFill rotWithShape="1">
                <a:blip r:embed="rId4"/>
                <a:stretch>
                  <a:fillRect l="-2554" t="-1982" r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43346"/>
            <a:ext cx="3678238" cy="33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hhi\personal\slides\images_png\example_pdp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1528"/>
            <a:ext cx="3678238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876" y="915566"/>
            <a:ext cx="8640000" cy="3456384"/>
          </a:xfrm>
        </p:spPr>
        <p:txBody>
          <a:bodyPr/>
          <a:lstStyle/>
          <a:p>
            <a:r>
              <a:rPr lang="en-US" dirty="0" smtClean="0"/>
              <a:t>Geometry-based stochastic channel models (GSCMs) are efficient for system-level-assessment (examples: 3GPP-NR, QuaDRiGa)</a:t>
            </a:r>
          </a:p>
          <a:p>
            <a:r>
              <a:rPr lang="en-US" dirty="0" smtClean="0"/>
              <a:t>Models require </a:t>
            </a:r>
            <a:r>
              <a:rPr lang="en-US" b="1" dirty="0" smtClean="0"/>
              <a:t>parameterization</a:t>
            </a:r>
            <a:r>
              <a:rPr lang="en-US" dirty="0" smtClean="0"/>
              <a:t> to emulate the wireless propagation environment</a:t>
            </a:r>
          </a:p>
          <a:p>
            <a:r>
              <a:rPr lang="en-US" dirty="0" smtClean="0"/>
              <a:t>Influence of an </a:t>
            </a:r>
            <a:r>
              <a:rPr lang="en-US" b="1" dirty="0" smtClean="0"/>
              <a:t>industrial</a:t>
            </a:r>
            <a:r>
              <a:rPr lang="en-US" dirty="0" smtClean="0"/>
              <a:t> production environment on the radio transmission, is not well understood, corresponding GSCM parameters are missing</a:t>
            </a:r>
          </a:p>
          <a:p>
            <a:r>
              <a:rPr lang="en-US" dirty="0" smtClean="0"/>
              <a:t>Support for </a:t>
            </a:r>
            <a:r>
              <a:rPr lang="en-US" b="1" dirty="0" smtClean="0"/>
              <a:t>D2D</a:t>
            </a:r>
            <a:r>
              <a:rPr lang="en-US" dirty="0" smtClean="0"/>
              <a:t> and infrastructure-based systems is needed.</a:t>
            </a:r>
          </a:p>
          <a:p>
            <a:r>
              <a:rPr lang="en-US" dirty="0" smtClean="0"/>
              <a:t>What we did:</a:t>
            </a:r>
          </a:p>
          <a:p>
            <a:pPr lvl="1"/>
            <a:r>
              <a:rPr lang="en-US" dirty="0" smtClean="0"/>
              <a:t>Measurements in 5 factory halls at operational Siemens premises in Nuremberg</a:t>
            </a:r>
          </a:p>
          <a:p>
            <a:pPr lvl="1"/>
            <a:r>
              <a:rPr lang="en-US" dirty="0" smtClean="0"/>
              <a:t>2.37 GHz and 5.4 GHz</a:t>
            </a:r>
          </a:p>
          <a:p>
            <a:pPr lvl="1"/>
            <a:r>
              <a:rPr lang="en-US" dirty="0" smtClean="0"/>
              <a:t>5.9 km indoor measurement tracks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8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 Production Hall at Siemens, Nuremberg, Germany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504" y="22837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7" name="Bild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38" y="1071503"/>
            <a:ext cx="6467475" cy="333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16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Factory Hall Floor Plan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504" y="22837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3" y="1131590"/>
            <a:ext cx="3511355" cy="329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1589"/>
            <a:ext cx="3948051" cy="3320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9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Measurement Parameters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245876" y="1131591"/>
            <a:ext cx="2813956" cy="3384452"/>
          </a:xfrm>
        </p:spPr>
        <p:txBody>
          <a:bodyPr/>
          <a:lstStyle/>
          <a:p>
            <a:r>
              <a:rPr lang="en-US" dirty="0" smtClean="0"/>
              <a:t>Variable TX height: </a:t>
            </a:r>
            <a:br>
              <a:rPr lang="en-US" dirty="0" smtClean="0"/>
            </a:br>
            <a:r>
              <a:rPr lang="en-US" dirty="0" smtClean="0"/>
              <a:t>2 m - 8 m</a:t>
            </a:r>
          </a:p>
          <a:p>
            <a:r>
              <a:rPr lang="en-US" dirty="0" smtClean="0"/>
              <a:t>RX-TX distance:</a:t>
            </a:r>
            <a:br>
              <a:rPr lang="en-US" dirty="0" smtClean="0"/>
            </a:br>
            <a:r>
              <a:rPr lang="en-US" dirty="0" smtClean="0"/>
              <a:t>10 m – 150 m</a:t>
            </a:r>
          </a:p>
          <a:p>
            <a:r>
              <a:rPr lang="en-US" dirty="0" smtClean="0"/>
              <a:t>5.9 km indoor  measurement track</a:t>
            </a:r>
          </a:p>
          <a:p>
            <a:r>
              <a:rPr lang="en-US" dirty="0" smtClean="0"/>
              <a:t>5,500 sample points for LSP data analysis (after processing)</a:t>
            </a:r>
          </a:p>
          <a:p>
            <a:r>
              <a:rPr lang="en-US" dirty="0" smtClean="0"/>
              <a:t>1/3 LOS, 2/3 NLOS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504" y="22837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90888"/>
            <a:ext cx="5916904" cy="33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Propsound</a:t>
            </a:r>
            <a:r>
              <a:rPr lang="en-US" dirty="0"/>
              <a:t> </a:t>
            </a:r>
            <a:r>
              <a:rPr lang="en-US" dirty="0" smtClean="0"/>
              <a:t>Channel Sounder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504" y="22837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1" y="1500379"/>
            <a:ext cx="8316210" cy="24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Measurement Antennas for 5.4 GHz and 2.4 GHz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7504" y="228371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614"/>
            <a:ext cx="84665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Analysis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List of Extracted Large-Scale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876" y="1275606"/>
            <a:ext cx="8640000" cy="3024335"/>
          </a:xfrm>
        </p:spPr>
        <p:txBody>
          <a:bodyPr/>
          <a:lstStyle/>
          <a:p>
            <a:r>
              <a:rPr lang="en-US" dirty="0" smtClean="0"/>
              <a:t>Path </a:t>
            </a:r>
            <a:r>
              <a:rPr lang="en-US" dirty="0"/>
              <a:t>loss (PL) and </a:t>
            </a:r>
            <a:r>
              <a:rPr lang="en-US" dirty="0" smtClean="0"/>
              <a:t>shadow </a:t>
            </a:r>
            <a:r>
              <a:rPr lang="en-US" dirty="0"/>
              <a:t>fading (SF</a:t>
            </a:r>
            <a:r>
              <a:rPr lang="en-US" dirty="0" smtClean="0"/>
              <a:t>),</a:t>
            </a:r>
          </a:p>
          <a:p>
            <a:r>
              <a:rPr lang="en-US" dirty="0"/>
              <a:t>Root mean square (RMS) delay spread (DS),</a:t>
            </a:r>
          </a:p>
          <a:p>
            <a:r>
              <a:rPr lang="en-US" dirty="0" err="1" smtClean="0"/>
              <a:t>Ricean</a:t>
            </a:r>
            <a:r>
              <a:rPr lang="en-US" dirty="0" smtClean="0"/>
              <a:t> </a:t>
            </a:r>
            <a:r>
              <a:rPr lang="en-US" dirty="0"/>
              <a:t>K-factor (KF),</a:t>
            </a:r>
          </a:p>
          <a:p>
            <a:r>
              <a:rPr lang="en-US" dirty="0" smtClean="0"/>
              <a:t>RMS </a:t>
            </a:r>
            <a:r>
              <a:rPr lang="en-US" dirty="0"/>
              <a:t>azimuth spread of arrival (ASA),</a:t>
            </a:r>
          </a:p>
          <a:p>
            <a:r>
              <a:rPr lang="en-US" dirty="0"/>
              <a:t>RMS azimuth spread of departure (ASD),</a:t>
            </a:r>
          </a:p>
          <a:p>
            <a:r>
              <a:rPr lang="en-US" dirty="0"/>
              <a:t>RMS elevation spread of arrival (ESA),</a:t>
            </a:r>
          </a:p>
          <a:p>
            <a:r>
              <a:rPr lang="en-US" dirty="0"/>
              <a:t>RMS elevation spread of departure (ESD), and</a:t>
            </a:r>
          </a:p>
          <a:p>
            <a:r>
              <a:rPr lang="en-US" dirty="0" smtClean="0"/>
              <a:t>Cross </a:t>
            </a:r>
            <a:r>
              <a:rPr lang="en-US" dirty="0"/>
              <a:t>polarization ratio (XPR).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Dr. Stephan Jaeckel - Industrial Indoor Measurements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76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HHI Master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8AFAF"/>
        </a:solidFill>
        <a:ln>
          <a:noFill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P10_140328_ppt_Master_Ins_de_4zu3</Template>
  <TotalTime>0</TotalTime>
  <Words>1309</Words>
  <Application>Microsoft Office PowerPoint</Application>
  <PresentationFormat>Bildschirmpräsentation (16:9)</PresentationFormat>
  <Paragraphs>371</Paragraphs>
  <Slides>20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Frutiger LT Com 45 Light</vt:lpstr>
      <vt:lpstr>Frutiger 55 Roman</vt:lpstr>
      <vt:lpstr>Frutiger LT Com 55 Roman</vt:lpstr>
      <vt:lpstr>Wingdings</vt:lpstr>
      <vt:lpstr>Cambria Math</vt:lpstr>
      <vt:lpstr>Times New Roman</vt:lpstr>
      <vt:lpstr>Fraunhofer HHI Master</vt:lpstr>
      <vt:lpstr>Industrial Indoor Measurements from 2-6 GHz for the 3GPP-NR and QuaDRiGa Channel Model  DR. Stephan Jaeckel,  Nick Turay, Leszek Raschkowski, Lars Thiele, Risto Vuohtoniemi, Marko Sonkki, Veikko Hovinen, Frank Burkhardt, Prasanth Karunakaran, Thomas Heyn</vt:lpstr>
      <vt:lpstr>Outline</vt:lpstr>
      <vt:lpstr>Motivation</vt:lpstr>
      <vt:lpstr>Measurement Environment</vt:lpstr>
      <vt:lpstr>Measurement Environment</vt:lpstr>
      <vt:lpstr>Overview</vt:lpstr>
      <vt:lpstr>Equipment</vt:lpstr>
      <vt:lpstr>Equipment</vt:lpstr>
      <vt:lpstr>Data Analysis</vt:lpstr>
      <vt:lpstr>Data 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Fraunhofer-Institut für Nachrichtentechnik, Heinrich-Hertz-Institut, HHI</vt:lpstr>
      <vt:lpstr>Data Processing</vt:lpstr>
    </vt:vector>
  </TitlesOfParts>
  <Company>Fraunhofer - Heinrich-Hertz-Institute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Fraunhofer HHI</dc:creator>
  <cp:lastModifiedBy>Jaeckel, Stephan</cp:lastModifiedBy>
  <cp:revision>343</cp:revision>
  <cp:lastPrinted>2011-04-27T07:57:31Z</cp:lastPrinted>
  <dcterms:created xsi:type="dcterms:W3CDTF">2016-03-16T10:16:45Z</dcterms:created>
  <dcterms:modified xsi:type="dcterms:W3CDTF">2019-07-01T07:29:06Z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