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8"/>
  </p:notesMasterIdLst>
  <p:handoutMasterIdLst>
    <p:handoutMasterId r:id="rId9"/>
  </p:handoutMasterIdLst>
  <p:sldIdLst>
    <p:sldId id="341" r:id="rId2"/>
    <p:sldId id="518" r:id="rId3"/>
    <p:sldId id="519" r:id="rId4"/>
    <p:sldId id="520" r:id="rId5"/>
    <p:sldId id="521" r:id="rId6"/>
    <p:sldId id="379" r:id="rId7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P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Song Yue" initials="Yue" lastIdx="1" clrIdx="1">
    <p:extLst>
      <p:ext uri="{19B8F6BF-5375-455C-9EA6-DF929625EA0E}">
        <p15:presenceInfo xmlns:p15="http://schemas.microsoft.com/office/powerpoint/2012/main" userId="Song Yu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4FC24"/>
    <a:srgbClr val="FF0000"/>
    <a:srgbClr val="0000FF"/>
    <a:srgbClr val="75B91A"/>
    <a:srgbClr val="FF6600"/>
    <a:srgbClr val="33CC33"/>
    <a:srgbClr val="000000"/>
    <a:srgbClr val="FFFFFF"/>
    <a:srgbClr val="694646"/>
    <a:srgbClr val="1A46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79" autoAdjust="0"/>
    <p:restoredTop sz="96513" autoAdjust="0"/>
  </p:normalViewPr>
  <p:slideViewPr>
    <p:cSldViewPr snapToGrid="0">
      <p:cViewPr varScale="1">
        <p:scale>
          <a:sx n="88" d="100"/>
          <a:sy n="88" d="100"/>
        </p:scale>
        <p:origin x="178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00" y="40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489" y="1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995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489" y="8830995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489" y="1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792" y="4415498"/>
            <a:ext cx="5138816" cy="4184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995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489" y="8830995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89907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8789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3GPP Conference Call on 3GPP Spec Modernization #5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Electronic, 15th January 2026, 13:00-15:00 UTC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6GSM-260025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524000" y="1539806"/>
            <a:ext cx="9144000" cy="2387600"/>
          </a:xfrm>
        </p:spPr>
        <p:txBody>
          <a:bodyPr/>
          <a:lstStyle/>
          <a:p>
            <a:pPr eaLnBrk="1" hangingPunct="1"/>
            <a:r>
              <a:rPr lang="en-US" altLang="en-US" dirty="0"/>
              <a:t>Way Forward of the Study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524000" y="4396031"/>
            <a:ext cx="9144000" cy="16557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en-US" dirty="0"/>
              <a:t>SI/TR </a:t>
            </a:r>
            <a:r>
              <a:rPr lang="en-US" altLang="zh-CN" dirty="0"/>
              <a:t>Rapporteurs</a:t>
            </a:r>
            <a:endParaRPr lang="en-GB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E0949CE4-E3F6-8964-0F4C-CD8DF0A12F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943" y="1867726"/>
            <a:ext cx="11665091" cy="4351338"/>
          </a:xfrm>
        </p:spPr>
        <p:txBody>
          <a:bodyPr/>
          <a:lstStyle/>
          <a:p>
            <a:r>
              <a:rPr lang="en-US" sz="2400" dirty="0"/>
              <a:t>TR 21.802 was sent for information to TSG#110, version 1.0.0 was created afterwards</a:t>
            </a:r>
          </a:p>
          <a:p>
            <a:r>
              <a:rPr lang="en-US" sz="2400" b="1" dirty="0">
                <a:solidFill>
                  <a:srgbClr val="C00000"/>
                </a:solidFill>
              </a:rPr>
              <a:t>18 </a:t>
            </a:r>
            <a:r>
              <a:rPr lang="en-US" sz="2400" dirty="0"/>
              <a:t>pain-points are identified, </a:t>
            </a:r>
            <a:r>
              <a:rPr lang="en-US" sz="2400" b="1" dirty="0">
                <a:solidFill>
                  <a:srgbClr val="C00000"/>
                </a:solidFill>
              </a:rPr>
              <a:t>32</a:t>
            </a:r>
            <a:r>
              <a:rPr lang="en-US" sz="2400" dirty="0"/>
              <a:t> possible improvements with current tools are proposed which may mitigate the pain</a:t>
            </a:r>
          </a:p>
          <a:p>
            <a:r>
              <a:rPr lang="en-US" sz="2400" b="1" dirty="0">
                <a:solidFill>
                  <a:srgbClr val="C00000"/>
                </a:solidFill>
              </a:rPr>
              <a:t>45</a:t>
            </a:r>
            <a:r>
              <a:rPr lang="en-US" sz="2400" dirty="0"/>
              <a:t> requirements are raised, </a:t>
            </a:r>
            <a:r>
              <a:rPr lang="en-US" sz="2400" b="1" dirty="0">
                <a:solidFill>
                  <a:srgbClr val="C00000"/>
                </a:solidFill>
              </a:rPr>
              <a:t>32</a:t>
            </a:r>
            <a:r>
              <a:rPr lang="en-US" sz="2400" dirty="0"/>
              <a:t> out of which are marked as “Essential”</a:t>
            </a:r>
          </a:p>
          <a:p>
            <a:r>
              <a:rPr lang="en-US" sz="2400" b="1" dirty="0">
                <a:solidFill>
                  <a:srgbClr val="C00000"/>
                </a:solidFill>
              </a:rPr>
              <a:t>7</a:t>
            </a:r>
            <a:r>
              <a:rPr lang="en-US" sz="2400" dirty="0"/>
              <a:t> proposals on spec format are documented, including OpenDocument, </a:t>
            </a:r>
            <a:r>
              <a:rPr lang="en-US" sz="2400" dirty="0" err="1"/>
              <a:t>AsciiDoc</a:t>
            </a:r>
            <a:r>
              <a:rPr lang="en-US" sz="2400" dirty="0"/>
              <a:t>, Markdown, </a:t>
            </a:r>
            <a:r>
              <a:rPr lang="en-US" sz="2400" dirty="0" err="1"/>
              <a:t>LaTex</a:t>
            </a:r>
            <a:r>
              <a:rPr lang="en-US" sz="2400" dirty="0"/>
              <a:t>, DOCX with restrictions, and hybrid of those formats</a:t>
            </a:r>
          </a:p>
          <a:p>
            <a:r>
              <a:rPr lang="en-US" sz="2400" b="1" dirty="0">
                <a:solidFill>
                  <a:srgbClr val="C00000"/>
                </a:solidFill>
              </a:rPr>
              <a:t>4</a:t>
            </a:r>
            <a:r>
              <a:rPr lang="en-US" sz="2400" dirty="0"/>
              <a:t> proposals on WoW are documented, mainly focusing on Gitlab</a:t>
            </a:r>
          </a:p>
          <a:p>
            <a:r>
              <a:rPr lang="en-US" sz="2400" dirty="0"/>
              <a:t>According to current work plan, the study shall be concluded by </a:t>
            </a:r>
            <a:r>
              <a:rPr lang="en-US" sz="2400" b="1" dirty="0">
                <a:solidFill>
                  <a:srgbClr val="C00000"/>
                </a:solidFill>
              </a:rPr>
              <a:t>March 2026</a:t>
            </a:r>
          </a:p>
          <a:p>
            <a:pPr marL="457200" marR="0" lvl="1" indent="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None/>
              <a:tabLst/>
              <a:defRPr/>
            </a:pPr>
            <a:br>
              <a:rPr lang="en-US" altLang="zh-CN" sz="1600" dirty="0"/>
            </a:br>
            <a:br>
              <a:rPr lang="en-US" altLang="fr-FR" sz="1600" dirty="0"/>
            </a:br>
            <a:endParaRPr lang="en-US" altLang="fr-FR" sz="1000" dirty="0"/>
          </a:p>
          <a:p>
            <a:pPr lvl="2"/>
            <a:endParaRPr lang="en-US" altLang="fr-FR" sz="1600" dirty="0"/>
          </a:p>
          <a:p>
            <a:pPr lvl="2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190892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5353" y="3003822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Can we make it ?</a:t>
            </a:r>
          </a:p>
        </p:txBody>
      </p:sp>
    </p:spTree>
    <p:extLst>
      <p:ext uri="{BB962C8B-B14F-4D97-AF65-F5344CB8AC3E}">
        <p14:creationId xmlns:p14="http://schemas.microsoft.com/office/powerpoint/2010/main" val="1447293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Discussion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F621312-DC1B-07AE-14A7-862FD5E702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943" y="1867726"/>
            <a:ext cx="11665091" cy="4351338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/>
              <a:t>Option#1</a:t>
            </a:r>
          </a:p>
          <a:p>
            <a:r>
              <a:rPr lang="en-US" sz="2400" dirty="0"/>
              <a:t>We stick to the current work plan and conclude the study anyhow by March 2026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lang="en-US" altLang="zh-CN" sz="1600" dirty="0"/>
            </a:br>
            <a:br>
              <a:rPr lang="en-US" altLang="fr-FR" sz="1600" dirty="0"/>
            </a:b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Option#2</a:t>
            </a:r>
          </a:p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We extend the study by </a:t>
            </a:r>
            <a:r>
              <a:rPr lang="en-US" altLang="zh-CN" sz="2400" b="1" dirty="0">
                <a:solidFill>
                  <a:srgbClr val="C00000"/>
                </a:solidFill>
                <a:latin typeface="Calibri" panose="020F0502020204030204"/>
              </a:rPr>
              <a:t>X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months</a:t>
            </a:r>
          </a:p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We pause the evaluation on the solutions now, then</a:t>
            </a:r>
            <a:r>
              <a:rPr lang="en-US" altLang="zh-CN" sz="2400" dirty="0">
                <a:solidFill>
                  <a:prstClr val="black"/>
                </a:solidFill>
                <a:latin typeface="Calibri" panose="020F0502020204030204"/>
              </a:rPr>
              <a:t> organize trials on the solutions in the next </a:t>
            </a:r>
            <a:r>
              <a:rPr lang="en-US" altLang="zh-CN" sz="2400" b="1" dirty="0">
                <a:solidFill>
                  <a:srgbClr val="C00000"/>
                </a:solidFill>
                <a:latin typeface="Calibri" panose="020F0502020204030204"/>
              </a:rPr>
              <a:t>X-3</a:t>
            </a:r>
            <a:r>
              <a:rPr lang="en-US" altLang="zh-CN" sz="2400" dirty="0">
                <a:solidFill>
                  <a:prstClr val="black"/>
                </a:solidFill>
                <a:latin typeface="Calibri" panose="020F0502020204030204"/>
              </a:rPr>
              <a:t> months, finally make evaluations and conclusions in the </a:t>
            </a:r>
            <a:r>
              <a:rPr lang="en-US" altLang="zh-CN" sz="2400" b="1" dirty="0">
                <a:solidFill>
                  <a:srgbClr val="C00000"/>
                </a:solidFill>
                <a:latin typeface="Calibri" panose="020F0502020204030204"/>
              </a:rPr>
              <a:t>last 3 </a:t>
            </a:r>
            <a:r>
              <a:rPr lang="en-US" altLang="zh-CN" sz="2400" dirty="0">
                <a:solidFill>
                  <a:prstClr val="black"/>
                </a:solidFill>
                <a:latin typeface="Calibri" panose="020F0502020204030204"/>
              </a:rPr>
              <a:t>months</a:t>
            </a:r>
          </a:p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trials should</a:t>
            </a:r>
            <a:r>
              <a:rPr lang="en-US" altLang="zh-CN" sz="2400" dirty="0">
                <a:solidFill>
                  <a:prstClr val="black"/>
                </a:solidFill>
                <a:latin typeface="Calibri" panose="020F0502020204030204"/>
              </a:rPr>
              <a:t> include walk through of new WoW for at least one </a:t>
            </a:r>
            <a:r>
              <a:rPr lang="en-US" altLang="zh-CN" sz="2400" b="1" dirty="0">
                <a:solidFill>
                  <a:prstClr val="black"/>
                </a:solidFill>
                <a:latin typeface="Calibri" panose="020F0502020204030204"/>
              </a:rPr>
              <a:t>REAL</a:t>
            </a:r>
            <a:r>
              <a:rPr lang="en-US" altLang="zh-CN" sz="2400" dirty="0">
                <a:solidFill>
                  <a:prstClr val="black"/>
                </a:solidFill>
                <a:latin typeface="Calibri" panose="020F0502020204030204"/>
              </a:rPr>
              <a:t> meeting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None/>
              <a:tabLst/>
              <a:defRPr/>
            </a:pPr>
            <a:endParaRPr lang="en-US" altLang="fr-FR" sz="1000" dirty="0"/>
          </a:p>
          <a:p>
            <a:pPr lvl="2"/>
            <a:endParaRPr lang="en-US" altLang="fr-FR" sz="1600" dirty="0"/>
          </a:p>
          <a:p>
            <a:pPr lvl="2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1950381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Discussion (cont.)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F621312-DC1B-07AE-14A7-862FD5E702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943" y="1867726"/>
            <a:ext cx="11665091" cy="4351338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/>
              <a:t>Some questions to ask ourselves</a:t>
            </a:r>
          </a:p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Are we fully sure about the details of the proposed solutions, i.e. </a:t>
            </a:r>
            <a:r>
              <a:rPr lang="en-US" altLang="zh-CN" sz="2400" dirty="0">
                <a:solidFill>
                  <a:prstClr val="black"/>
                </a:solidFill>
                <a:latin typeface="Calibri" panose="020F0502020204030204"/>
              </a:rPr>
              <a:t>do we really know how we will be working with the new WoW?</a:t>
            </a:r>
          </a:p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Can you (and your colleagues) manage to start to work with the new tools with a reasonable cost?</a:t>
            </a:r>
          </a:p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en-US" altLang="zh-CN" sz="2400" dirty="0">
                <a:solidFill>
                  <a:prstClr val="black"/>
                </a:solidFill>
                <a:latin typeface="Calibri" panose="020F0502020204030204"/>
              </a:rPr>
              <a:t>If a trial is going to be arranged, when can the environment be setup?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None/>
              <a:tabLst/>
              <a:defRPr/>
            </a:pPr>
            <a:endParaRPr lang="en-US" altLang="fr-FR" sz="1000" dirty="0"/>
          </a:p>
          <a:p>
            <a:pPr lvl="2"/>
            <a:endParaRPr lang="en-US" altLang="fr-FR" sz="1600" dirty="0"/>
          </a:p>
          <a:p>
            <a:pPr lvl="2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2214782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45499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3598285" y="1767205"/>
            <a:ext cx="4134394" cy="1325563"/>
          </a:xfrm>
        </p:spPr>
        <p:txBody>
          <a:bodyPr/>
          <a:lstStyle/>
          <a:p>
            <a:pPr algn="ctr"/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129915</TotalTime>
  <Words>274</Words>
  <Application>Microsoft Office PowerPoint</Application>
  <PresentationFormat>宽屏</PresentationFormat>
  <Paragraphs>30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Arial </vt:lpstr>
      <vt:lpstr>Arial</vt:lpstr>
      <vt:lpstr>Calibri</vt:lpstr>
      <vt:lpstr>Calibri Light</vt:lpstr>
      <vt:lpstr>Times New Roman</vt:lpstr>
      <vt:lpstr>Office Theme</vt:lpstr>
      <vt:lpstr>Way Forward of the Study</vt:lpstr>
      <vt:lpstr>Background</vt:lpstr>
      <vt:lpstr>Can we make it ?</vt:lpstr>
      <vt:lpstr>Discussion</vt:lpstr>
      <vt:lpstr>Discussion (cont.)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</cp:lastModifiedBy>
  <cp:revision>2499</cp:revision>
  <cp:lastPrinted>2021-03-17T12:26:32Z</cp:lastPrinted>
  <dcterms:created xsi:type="dcterms:W3CDTF">2010-02-05T13:52:04Z</dcterms:created>
  <dcterms:modified xsi:type="dcterms:W3CDTF">2026-01-09T03:38:03Z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(3)MIp/u5V4cj/vEHrRuyIlQFU2y46mzIUrt68gj/EXkdHgrizv0qxQja0AmufhoBXhUZmZpPo6
jFzoxKVeJCTjhzDTFG5TdOLBa+rKjkKIJBPOJiPXrORuDySY6Z2TGaok5rLlK7aemum884GU
O6E3ZVqhg85aT0sqMaq8XMky2VvteNnybFDj+U3uBW9aTcXuUiZAGktlRGqS9OXlqFWwRgjm
uA9+ez0H+MIoIol1d6</vt:lpwstr>
  </property>
  <property fmtid="{D5CDD505-2E9C-101B-9397-08002B2CF9AE}" pid="3" name="_2015_ms_pID_7253431">
    <vt:lpwstr>CYB3VuTlKwIUEWR+/a10o0nMun+4VbSU52RtkkYuMWm/TB6mEISEQ8
aOCpbuCdI6i3mUwMSPqg61l708QlxC+ERqMG/AP5NE0ZexvZeM3MZRD0BOYQAXSPRsFL3+1Z
+zcKP1dZNCia/+LMsq+uRTtPcdcx62vftP6M1ckRXS9V90xQYFmt7QF8cbfU3N2w6c34JiC+
17QAMRB41weoT6ogUW2wJhakktpGlLklw1NY</vt:lpwstr>
  </property>
  <property fmtid="{D5CDD505-2E9C-101B-9397-08002B2CF9AE}" pid="4" name="_2015_ms_pID_7253432">
    <vt:lpwstr>wQ==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1678464151</vt:lpwstr>
  </property>
</Properties>
</file>