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1" r:id="rId5"/>
  </p:sldMasterIdLst>
  <p:notesMasterIdLst>
    <p:notesMasterId r:id="rId12"/>
  </p:notesMasterIdLst>
  <p:sldIdLst>
    <p:sldId id="434" r:id="rId6"/>
    <p:sldId id="1175" r:id="rId7"/>
    <p:sldId id="1207" r:id="rId8"/>
    <p:sldId id="1205" r:id="rId9"/>
    <p:sldId id="1203" r:id="rId10"/>
    <p:sldId id="1206"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shi Chen" initials="WC" lastIdx="1" clrIdx="0">
    <p:extLst>
      <p:ext uri="{19B8F6BF-5375-455C-9EA6-DF929625EA0E}">
        <p15:presenceInfo xmlns:p15="http://schemas.microsoft.com/office/powerpoint/2012/main" userId="S::wanshic@qti.qualcomm.com::3a7dbef4-3474-47c6-9897-007f5734efb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0BE"/>
    <a:srgbClr val="FFA7A7"/>
    <a:srgbClr val="0066FF"/>
    <a:srgbClr val="FA7100"/>
    <a:srgbClr val="92D050"/>
    <a:srgbClr val="C5C5C5"/>
    <a:srgbClr val="53FFA1"/>
    <a:srgbClr val="FF5B5B"/>
    <a:srgbClr val="663300"/>
    <a:srgbClr val="1E96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71" autoAdjust="0"/>
    <p:restoredTop sz="96357" autoAdjust="0"/>
  </p:normalViewPr>
  <p:slideViewPr>
    <p:cSldViewPr snapToGrid="0">
      <p:cViewPr varScale="1">
        <p:scale>
          <a:sx n="100" d="100"/>
          <a:sy n="100" d="100"/>
        </p:scale>
        <p:origin x="108" y="3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1/28/2025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22"/>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6" y="6198577"/>
            <a:ext cx="1345536" cy="566400"/>
          </a:xfrm>
          <a:prstGeom prst="rect">
            <a:avLst/>
          </a:prstGeom>
        </p:spPr>
      </p:pic>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9" y="372357"/>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200"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1" y="23"/>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4" y="2130452"/>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6"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4"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4"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4"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4"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2"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8"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8"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8"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91"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4" y="1454152"/>
            <a:ext cx="11184466"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6"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10107ACB-6C9C-4721-BBBF-F429AA9FB76B}"/>
              </a:ext>
            </a:extLst>
          </p:cNvPr>
          <p:cNvSpPr txBox="1">
            <a:spLocks/>
          </p:cNvSpPr>
          <p:nvPr userDrawn="1"/>
        </p:nvSpPr>
        <p:spPr>
          <a:xfrm>
            <a:off x="11567759" y="6640298"/>
            <a:ext cx="528828" cy="133563"/>
          </a:xfrm>
          <a:prstGeom prst="rect">
            <a:avLst/>
          </a:prstGeom>
        </p:spPr>
        <p:txBody>
          <a:bodyPr wrap="square"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868" dirty="0">
                <a:solidFill>
                  <a:schemeClr val="tx2"/>
                </a:solidFill>
                <a:latin typeface="Arial" panose="020B0604020202020204" pitchFamily="34" charset="0"/>
                <a:ea typeface="Nokia Pure Text Light" panose="020B0304040602060303" pitchFamily="34" charset="0"/>
                <a:cs typeface="Arial" panose="020B0604020202020204" pitchFamily="34" charset="0"/>
              </a:rPr>
              <a:t>Slide </a:t>
            </a: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sldNum="0" hd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hyperlink" Target="https://www.etsi.org/about/find-us" TargetMode="External"/><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hyperlink" Target="https://www.3gpp.org/ftp/tsg_sa/TSG_SA/TSGS_106_Madrid_2024-12/Docs/SP-241926.zip" TargetMode="External"/><Relationship Id="rId5" Type="http://schemas.openxmlformats.org/officeDocument/2006/relationships/hyperlink" Target="https://www.3gpp.org/ftp/tsg_sa/TSG_SA/TSGS_106_Madrid_2024-12/Docs/SP-241435.zip" TargetMode="External"/><Relationship Id="rId4" Type="http://schemas.openxmlformats.org/officeDocument/2006/relationships/hyperlink" Target="http://www.3gpp.org/ftp/tsg_ran/TSG_RAN/TSGR_106/Docs/RP-242441.zi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portal.3gpp.org/" TargetMode="External"/><Relationship Id="rId2" Type="http://schemas.openxmlformats.org/officeDocument/2006/relationships/hyperlink" Target="https://portal.3gpp.org/Home.aspx#/meeting?MtgId=81419" TargetMode="External"/><Relationship Id="rId1" Type="http://schemas.openxmlformats.org/officeDocument/2006/relationships/slideLayout" Target="../slideLayouts/slideLayout14.xml"/><Relationship Id="rId6" Type="http://schemas.openxmlformats.org/officeDocument/2006/relationships/hyperlink" Target="https://www.3gpp.org/ftp/workshop/2025-04-24_3GPP_ORAN_JWS/Invitation" TargetMode="External"/><Relationship Id="rId5" Type="http://schemas.openxmlformats.org/officeDocument/2006/relationships/hyperlink" Target="https://www.3gpp.org/ftp/workshop/2025-04-24_3GPP_ORAN_JWS/Templates" TargetMode="External"/><Relationship Id="rId4" Type="http://schemas.openxmlformats.org/officeDocument/2006/relationships/hyperlink" Target="mailto:maurice.pope@etsi.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3GPP_ORAN_JWS@LIST.ETSI.ORG" TargetMode="External"/><Relationship Id="rId2" Type="http://schemas.openxmlformats.org/officeDocument/2006/relationships/hyperlink" Target="https://www.3gpp.org/ftp/workshop/2025-04-24_3GPP_ORAN_JWS" TargetMode="Externa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8CA0F-D8F1-4A1D-B054-9C9D5323BB36}"/>
              </a:ext>
            </a:extLst>
          </p:cNvPr>
          <p:cNvSpPr>
            <a:spLocks noGrp="1"/>
          </p:cNvSpPr>
          <p:nvPr>
            <p:ph type="ctrTitle"/>
          </p:nvPr>
        </p:nvSpPr>
        <p:spPr>
          <a:xfrm>
            <a:off x="2200759" y="2479697"/>
            <a:ext cx="9874463" cy="1195193"/>
          </a:xfrm>
        </p:spPr>
        <p:txBody>
          <a:bodyPr/>
          <a:lstStyle/>
          <a:p>
            <a:r>
              <a:rPr lang="en-US" sz="3902" b="1" dirty="0"/>
              <a:t>3GPP &amp; O-RAN ALLIANCE Joint Workshop on 6G Coordination: Agenda and Details</a:t>
            </a:r>
          </a:p>
        </p:txBody>
      </p:sp>
      <p:sp>
        <p:nvSpPr>
          <p:cNvPr id="3" name="Subtitle 2">
            <a:extLst>
              <a:ext uri="{FF2B5EF4-FFF2-40B4-BE49-F238E27FC236}">
                <a16:creationId xmlns:a16="http://schemas.microsoft.com/office/drawing/2014/main" id="{D0131E32-5769-4333-B8D6-800B757A4D6C}"/>
              </a:ext>
            </a:extLst>
          </p:cNvPr>
          <p:cNvSpPr>
            <a:spLocks noGrp="1"/>
          </p:cNvSpPr>
          <p:nvPr>
            <p:ph type="subTitle" idx="1"/>
          </p:nvPr>
        </p:nvSpPr>
        <p:spPr>
          <a:xfrm>
            <a:off x="2799176" y="4176566"/>
            <a:ext cx="8394556" cy="2037817"/>
          </a:xfrm>
        </p:spPr>
        <p:txBody>
          <a:bodyPr/>
          <a:lstStyle/>
          <a:p>
            <a:r>
              <a:rPr lang="en-US" sz="2000" b="1" u="sng" dirty="0"/>
              <a:t>Source: </a:t>
            </a:r>
          </a:p>
          <a:p>
            <a:r>
              <a:rPr lang="en-US" sz="2000" dirty="0"/>
              <a:t>Puneet Jain (3GPP TSG SA Chair)</a:t>
            </a:r>
          </a:p>
          <a:p>
            <a:r>
              <a:rPr lang="en-US" sz="2000" dirty="0"/>
              <a:t>Axel Klatt (3GPP TSG RAN Vice Chair)</a:t>
            </a:r>
          </a:p>
          <a:p>
            <a:r>
              <a:rPr lang="en-US" sz="2000" dirty="0"/>
              <a:t>Douglas Knisely (O-RAN SDFG Co-chair)</a:t>
            </a:r>
          </a:p>
          <a:p>
            <a:r>
              <a:rPr lang="en-US" sz="2000" dirty="0"/>
              <a:t>Kei </a:t>
            </a:r>
            <a:r>
              <a:rPr lang="en-US" sz="2000" dirty="0" err="1"/>
              <a:t>Andou</a:t>
            </a:r>
            <a:r>
              <a:rPr lang="en-US" sz="2000" dirty="0"/>
              <a:t> (O-RAN WG4 Co-chair)</a:t>
            </a:r>
          </a:p>
        </p:txBody>
      </p:sp>
      <p:pic>
        <p:nvPicPr>
          <p:cNvPr id="6" name="Picture 5">
            <a:extLst>
              <a:ext uri="{FF2B5EF4-FFF2-40B4-BE49-F238E27FC236}">
                <a16:creationId xmlns:a16="http://schemas.microsoft.com/office/drawing/2014/main" id="{FDBBA296-69B1-D5C6-9ABA-0212482D9A51}"/>
              </a:ext>
            </a:extLst>
          </p:cNvPr>
          <p:cNvPicPr>
            <a:picLocks noChangeAspect="1"/>
          </p:cNvPicPr>
          <p:nvPr/>
        </p:nvPicPr>
        <p:blipFill>
          <a:blip r:embed="rId2"/>
          <a:stretch>
            <a:fillRect/>
          </a:stretch>
        </p:blipFill>
        <p:spPr>
          <a:xfrm>
            <a:off x="6448611" y="1403056"/>
            <a:ext cx="1378757" cy="949981"/>
          </a:xfrm>
          <a:prstGeom prst="rect">
            <a:avLst/>
          </a:prstGeom>
        </p:spPr>
      </p:pic>
      <p:pic>
        <p:nvPicPr>
          <p:cNvPr id="4" name="Picture 3" descr="A colorful logo on a black background&#10;&#10;Description automatically generated">
            <a:extLst>
              <a:ext uri="{FF2B5EF4-FFF2-40B4-BE49-F238E27FC236}">
                <a16:creationId xmlns:a16="http://schemas.microsoft.com/office/drawing/2014/main" id="{D736B1C5-BD48-5941-8B56-D407E2D9A1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7836" y="0"/>
            <a:ext cx="2811071" cy="1403056"/>
          </a:xfrm>
          <a:prstGeom prst="rect">
            <a:avLst/>
          </a:prstGeom>
        </p:spPr>
      </p:pic>
      <p:pic>
        <p:nvPicPr>
          <p:cNvPr id="5" name="Picture 1">
            <a:extLst>
              <a:ext uri="{FF2B5EF4-FFF2-40B4-BE49-F238E27FC236}">
                <a16:creationId xmlns:a16="http://schemas.microsoft.com/office/drawing/2014/main" id="{62EE550F-7A87-16B1-8062-E330A89EDDE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0339" y="356896"/>
            <a:ext cx="1490420" cy="86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34341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0395-6E2A-4D67-A1A6-3A5C1DB567C4}"/>
              </a:ext>
            </a:extLst>
          </p:cNvPr>
          <p:cNvSpPr>
            <a:spLocks noGrp="1"/>
          </p:cNvSpPr>
          <p:nvPr>
            <p:ph type="title"/>
          </p:nvPr>
        </p:nvSpPr>
        <p:spPr>
          <a:xfrm>
            <a:off x="826769" y="338123"/>
            <a:ext cx="10723648" cy="571349"/>
          </a:xfrm>
        </p:spPr>
        <p:txBody>
          <a:bodyPr/>
          <a:lstStyle/>
          <a:p>
            <a:r>
              <a:rPr lang="en-US" sz="3200" dirty="0"/>
              <a:t>3GPP &amp; O-RAN ALLIANCE Joint Workshop </a:t>
            </a:r>
            <a:r>
              <a:rPr lang="en-GB" sz="3200" dirty="0"/>
              <a:t>on 6G Coordination </a:t>
            </a:r>
            <a:endParaRPr lang="en-US" sz="3200" dirty="0"/>
          </a:p>
        </p:txBody>
      </p:sp>
      <p:sp>
        <p:nvSpPr>
          <p:cNvPr id="3" name="Content Placeholder 2">
            <a:extLst>
              <a:ext uri="{FF2B5EF4-FFF2-40B4-BE49-F238E27FC236}">
                <a16:creationId xmlns:a16="http://schemas.microsoft.com/office/drawing/2014/main" id="{85903BC0-EB37-4C3E-8DD6-27F0E6CA817C}"/>
              </a:ext>
            </a:extLst>
          </p:cNvPr>
          <p:cNvSpPr>
            <a:spLocks noGrp="1"/>
          </p:cNvSpPr>
          <p:nvPr>
            <p:ph idx="1"/>
          </p:nvPr>
        </p:nvSpPr>
        <p:spPr>
          <a:xfrm>
            <a:off x="414397" y="1320178"/>
            <a:ext cx="10892199" cy="3222796"/>
          </a:xfrm>
        </p:spPr>
        <p:txBody>
          <a:bodyPr/>
          <a:lstStyle/>
          <a:p>
            <a:pPr marL="371684" lvl="1" indent="-371684">
              <a:spcBef>
                <a:spcPts val="0"/>
              </a:spcBef>
              <a:spcAft>
                <a:spcPts val="976"/>
              </a:spcAft>
              <a:buBlip>
                <a:blip r:embed="rId2"/>
              </a:buBlip>
            </a:pPr>
            <a:r>
              <a:rPr lang="en-US" sz="1951" b="1" dirty="0">
                <a:ea typeface="+mn-ea"/>
                <a:cs typeface="+mn-cs"/>
              </a:rPr>
              <a:t>Dates: April 24 – 25 (Thursday – Friday), 2025</a:t>
            </a:r>
          </a:p>
          <a:p>
            <a:pPr marL="371684" lvl="1" indent="-371684">
              <a:spcBef>
                <a:spcPts val="0"/>
              </a:spcBef>
              <a:spcAft>
                <a:spcPts val="976"/>
              </a:spcAft>
              <a:buBlip>
                <a:blip r:embed="rId2"/>
              </a:buBlip>
            </a:pPr>
            <a:r>
              <a:rPr lang="en-US" sz="1951" b="1" dirty="0">
                <a:ea typeface="+mn-ea"/>
                <a:cs typeface="+mn-cs"/>
              </a:rPr>
              <a:t>Location: </a:t>
            </a:r>
            <a:r>
              <a:rPr lang="en-US" sz="1951" b="1" dirty="0">
                <a:ea typeface="+mn-ea"/>
                <a:cs typeface="+mn-cs"/>
                <a:hlinkClick r:id="rId3"/>
              </a:rPr>
              <a:t>ETSI HQ </a:t>
            </a:r>
            <a:r>
              <a:rPr lang="en-US" sz="1951" b="1" dirty="0">
                <a:ea typeface="+mn-ea"/>
                <a:cs typeface="+mn-cs"/>
              </a:rPr>
              <a:t>in Sophia Antipolis, France</a:t>
            </a:r>
          </a:p>
          <a:p>
            <a:pPr marL="371684" lvl="1" indent="-371684">
              <a:buBlip>
                <a:blip r:embed="rId2"/>
              </a:buBlip>
            </a:pPr>
            <a:r>
              <a:rPr lang="en-US" sz="1951" b="1" dirty="0">
                <a:ea typeface="+mn-ea"/>
                <a:cs typeface="+mn-cs"/>
              </a:rPr>
              <a:t>Goals:</a:t>
            </a:r>
          </a:p>
          <a:p>
            <a:pPr marL="867261" lvl="3" indent="-371684">
              <a:buFont typeface="Wingdings" panose="05000000000000000000" pitchFamily="2" charset="2"/>
              <a:buChar char="Ø"/>
            </a:pPr>
            <a:r>
              <a:rPr lang="en-US" sz="1600" dirty="0">
                <a:ea typeface="+mn-ea"/>
                <a:cs typeface="+mn-cs"/>
              </a:rPr>
              <a:t>To share high-level information about 3GPP (e.g., structure, 6G schedule, and planned studies at both plenary and working group levels) and O-RAN</a:t>
            </a:r>
          </a:p>
          <a:p>
            <a:pPr marL="867261" lvl="3" indent="-371684">
              <a:buFont typeface="Wingdings" panose="05000000000000000000" pitchFamily="2" charset="2"/>
              <a:buChar char="Ø"/>
            </a:pPr>
            <a:r>
              <a:rPr lang="en-US" sz="1600" dirty="0">
                <a:ea typeface="+mn-ea"/>
                <a:cs typeface="+mn-cs"/>
              </a:rPr>
              <a:t>To invite contributions regarding interaction and collaboration between 3GPP and O-RAN, including specific areas (e.g., fronthaul, SMO, RIC, etc.) and time planning</a:t>
            </a:r>
          </a:p>
          <a:p>
            <a:pPr marL="867261" lvl="3" indent="-371684">
              <a:buFont typeface="Wingdings" panose="05000000000000000000" pitchFamily="2" charset="2"/>
              <a:buChar char="Ø"/>
            </a:pPr>
            <a:r>
              <a:rPr lang="en-US" sz="1600" dirty="0">
                <a:ea typeface="+mn-ea"/>
                <a:cs typeface="+mn-cs"/>
              </a:rPr>
              <a:t>To establish a high-level understanding of work division between 3GPP and O-RAN, future cooperation (e.g., work planning, means of cooperation, etc.), to avoid any fragmentation or conflict</a:t>
            </a:r>
          </a:p>
          <a:p>
            <a:pPr marL="867261" lvl="3" indent="-371684">
              <a:buFont typeface="Wingdings" panose="05000000000000000000" pitchFamily="2" charset="2"/>
              <a:buChar char="§"/>
            </a:pPr>
            <a:endParaRPr lang="en-US" sz="1626" dirty="0"/>
          </a:p>
          <a:p>
            <a:pPr marL="0" indent="0">
              <a:buNone/>
            </a:pPr>
            <a:endParaRPr lang="en-US" sz="1463" dirty="0"/>
          </a:p>
        </p:txBody>
      </p:sp>
      <p:sp>
        <p:nvSpPr>
          <p:cNvPr id="4" name="Content Placeholder 2">
            <a:extLst>
              <a:ext uri="{FF2B5EF4-FFF2-40B4-BE49-F238E27FC236}">
                <a16:creationId xmlns:a16="http://schemas.microsoft.com/office/drawing/2014/main" id="{861DCD4A-5485-A69B-137B-26C45EB9E072}"/>
              </a:ext>
            </a:extLst>
          </p:cNvPr>
          <p:cNvSpPr txBox="1">
            <a:spLocks/>
          </p:cNvSpPr>
          <p:nvPr/>
        </p:nvSpPr>
        <p:spPr bwMode="auto">
          <a:xfrm>
            <a:off x="541145" y="4466526"/>
            <a:ext cx="11109709" cy="1903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345" tIns="37172" rIns="74345" bIns="37172" numCol="1" anchor="t" anchorCtr="0" compatLnSpc="1">
            <a:prstTxWarp prst="textNoShape">
              <a:avLst/>
            </a:prstTxWarp>
          </a:bodyPr>
          <a:lstStyle>
            <a:lvl1pPr marL="457176" indent="-457176" algn="l" rtl="0" eaLnBrk="0" fontAlgn="base" hangingPunct="0">
              <a:spcBef>
                <a:spcPct val="20000"/>
              </a:spcBef>
              <a:spcAft>
                <a:spcPct val="0"/>
              </a:spcAft>
              <a:buFontTx/>
              <a:buBlip>
                <a:blip r:embed="rId2"/>
              </a:buBlip>
              <a:defRPr sz="3732">
                <a:solidFill>
                  <a:schemeClr val="tx1"/>
                </a:solidFill>
                <a:latin typeface="+mn-lt"/>
                <a:ea typeface="+mn-ea"/>
                <a:cs typeface="+mn-cs"/>
              </a:defRPr>
            </a:lvl1pPr>
            <a:lvl2pPr marL="990544" indent="-380978" algn="l" rtl="0" eaLnBrk="0" fontAlgn="base" hangingPunct="0">
              <a:spcBef>
                <a:spcPct val="20000"/>
              </a:spcBef>
              <a:spcAft>
                <a:spcPct val="0"/>
              </a:spcAft>
              <a:buClr>
                <a:srgbClr val="C00000"/>
              </a:buClr>
              <a:buFont typeface="Arial" panose="020B0604020202020204" pitchFamily="34" charset="0"/>
              <a:buChar char="•"/>
              <a:defRPr sz="3201">
                <a:solidFill>
                  <a:schemeClr val="tx1"/>
                </a:solidFill>
                <a:latin typeface="+mn-lt"/>
              </a:defRPr>
            </a:lvl2pPr>
            <a:lvl3pPr marL="1523915" indent="-304782" algn="l" rtl="0" eaLnBrk="0" fontAlgn="base" hangingPunct="0">
              <a:spcBef>
                <a:spcPct val="20000"/>
              </a:spcBef>
              <a:spcAft>
                <a:spcPct val="0"/>
              </a:spcAft>
              <a:buFont typeface="Arial" panose="020B0604020202020204" pitchFamily="34" charset="0"/>
              <a:buChar char="•"/>
              <a:defRPr sz="2666">
                <a:solidFill>
                  <a:schemeClr val="tx1"/>
                </a:solidFill>
                <a:latin typeface="+mn-lt"/>
              </a:defRPr>
            </a:lvl3pPr>
            <a:lvl4pPr marL="2133481" indent="-304782" algn="l" rtl="0" eaLnBrk="0" fontAlgn="base" hangingPunct="0">
              <a:spcBef>
                <a:spcPct val="20000"/>
              </a:spcBef>
              <a:spcAft>
                <a:spcPct val="0"/>
              </a:spcAft>
              <a:buFont typeface="Arial" panose="020B0604020202020204" pitchFamily="34" charset="0"/>
              <a:buChar char="–"/>
              <a:defRPr sz="2666">
                <a:solidFill>
                  <a:schemeClr val="tx1"/>
                </a:solidFill>
                <a:latin typeface="+mn-lt"/>
              </a:defRPr>
            </a:lvl4pPr>
            <a:lvl5pPr marL="2743047" indent="-304782" algn="l" rtl="0" eaLnBrk="0" fontAlgn="base" hangingPunct="0">
              <a:spcBef>
                <a:spcPct val="20000"/>
              </a:spcBef>
              <a:spcAft>
                <a:spcPct val="0"/>
              </a:spcAft>
              <a:buFont typeface="Arial" panose="020B0604020202020204" pitchFamily="34" charset="0"/>
              <a:buChar char="»"/>
              <a:defRPr sz="2132">
                <a:solidFill>
                  <a:schemeClr val="tx1"/>
                </a:solidFill>
                <a:latin typeface="+mn-lt"/>
              </a:defRPr>
            </a:lvl5pPr>
            <a:lvl6pPr marL="3352613" indent="-304782" algn="l" rtl="0" eaLnBrk="0" fontAlgn="base" hangingPunct="0">
              <a:spcBef>
                <a:spcPct val="20000"/>
              </a:spcBef>
              <a:spcAft>
                <a:spcPct val="0"/>
              </a:spcAft>
              <a:buFont typeface="Arial" charset="0"/>
              <a:buChar char="»"/>
              <a:defRPr sz="2132">
                <a:solidFill>
                  <a:schemeClr val="tx1"/>
                </a:solidFill>
                <a:latin typeface="+mn-lt"/>
              </a:defRPr>
            </a:lvl6pPr>
            <a:lvl7pPr marL="3962179" indent="-304782" algn="l" rtl="0" eaLnBrk="0" fontAlgn="base" hangingPunct="0">
              <a:spcBef>
                <a:spcPct val="20000"/>
              </a:spcBef>
              <a:spcAft>
                <a:spcPct val="0"/>
              </a:spcAft>
              <a:buFont typeface="Arial" charset="0"/>
              <a:buChar char="»"/>
              <a:defRPr sz="2132">
                <a:solidFill>
                  <a:schemeClr val="tx1"/>
                </a:solidFill>
                <a:latin typeface="+mn-lt"/>
              </a:defRPr>
            </a:lvl7pPr>
            <a:lvl8pPr marL="4571745" indent="-304782" algn="l" rtl="0" eaLnBrk="0" fontAlgn="base" hangingPunct="0">
              <a:spcBef>
                <a:spcPct val="20000"/>
              </a:spcBef>
              <a:spcAft>
                <a:spcPct val="0"/>
              </a:spcAft>
              <a:buFont typeface="Arial" charset="0"/>
              <a:buChar char="»"/>
              <a:defRPr sz="2132">
                <a:solidFill>
                  <a:schemeClr val="tx1"/>
                </a:solidFill>
                <a:latin typeface="+mn-lt"/>
              </a:defRPr>
            </a:lvl8pPr>
            <a:lvl9pPr marL="5181311" indent="-304782" algn="l" rtl="0" eaLnBrk="0" fontAlgn="base" hangingPunct="0">
              <a:spcBef>
                <a:spcPct val="20000"/>
              </a:spcBef>
              <a:spcAft>
                <a:spcPct val="0"/>
              </a:spcAft>
              <a:buFont typeface="Arial" charset="0"/>
              <a:buChar char="»"/>
              <a:defRPr sz="2132">
                <a:solidFill>
                  <a:schemeClr val="tx1"/>
                </a:solidFill>
                <a:latin typeface="+mn-lt"/>
              </a:defRPr>
            </a:lvl9pPr>
          </a:lstStyle>
          <a:p>
            <a:pPr marL="0" indent="0">
              <a:spcBef>
                <a:spcPts val="0"/>
              </a:spcBef>
              <a:spcAft>
                <a:spcPts val="600"/>
              </a:spcAft>
              <a:buNone/>
            </a:pPr>
            <a:r>
              <a:rPr lang="en-US" sz="1626" b="1" kern="0" dirty="0"/>
              <a:t>NOTE</a:t>
            </a:r>
            <a:r>
              <a:rPr lang="en-US" sz="1626" kern="0" dirty="0"/>
              <a:t>: For background, please see LS from O-RAN ALLIANCE to 3GPP in</a:t>
            </a:r>
            <a:r>
              <a:rPr lang="en-US" sz="1626" dirty="0">
                <a:hlinkClick r:id="rId4"/>
              </a:rPr>
              <a:t> </a:t>
            </a:r>
            <a:r>
              <a:rPr lang="en-US" sz="1626" b="1" dirty="0">
                <a:hlinkClick r:id="rId4"/>
              </a:rPr>
              <a:t>RP-242441</a:t>
            </a:r>
            <a:r>
              <a:rPr lang="en-US" sz="1626" dirty="0"/>
              <a:t> / </a:t>
            </a:r>
            <a:r>
              <a:rPr lang="en-GB" sz="1626" b="1" u="sng" dirty="0">
                <a:solidFill>
                  <a:srgbClr val="0000FF"/>
                </a:solidFill>
                <a:ea typeface="Times New Roman" panose="02020603050405020304" pitchFamily="18" charset="0"/>
                <a:cs typeface="Times New Roman" panose="02020603050405020304" pitchFamily="18" charset="0"/>
                <a:hlinkClick r:id="rId5"/>
              </a:rPr>
              <a:t>SP-241435</a:t>
            </a:r>
            <a:r>
              <a:rPr lang="en-US" sz="1626" dirty="0"/>
              <a:t> and 3GPP LS response to O-RAN </a:t>
            </a:r>
            <a:r>
              <a:rPr lang="en-US" sz="1626" kern="0" dirty="0"/>
              <a:t>ALLIANCE </a:t>
            </a:r>
            <a:r>
              <a:rPr lang="en-US" sz="1626" dirty="0"/>
              <a:t>in </a:t>
            </a:r>
            <a:r>
              <a:rPr lang="en-US" sz="1626" b="1" dirty="0">
                <a:hlinkClick r:id="rId6"/>
              </a:rPr>
              <a:t>SP-241926</a:t>
            </a:r>
            <a:r>
              <a:rPr lang="en-US" sz="1626" dirty="0"/>
              <a:t>. Particularly, as in </a:t>
            </a:r>
            <a:r>
              <a:rPr lang="en-US" sz="1626" b="1" dirty="0">
                <a:hlinkClick r:id="rId6"/>
              </a:rPr>
              <a:t>SP-241926 </a:t>
            </a:r>
            <a:r>
              <a:rPr lang="en-US" sz="1626" dirty="0"/>
              <a:t>:</a:t>
            </a:r>
          </a:p>
          <a:p>
            <a:pPr lvl="1">
              <a:buFont typeface="Wingdings" panose="05000000000000000000" pitchFamily="2" charset="2"/>
              <a:buChar char="§"/>
            </a:pPr>
            <a:r>
              <a:rPr lang="en-US" sz="1463" b="1" dirty="0"/>
              <a:t>No decisions </a:t>
            </a:r>
            <a:r>
              <a:rPr lang="en-US" sz="1463" dirty="0"/>
              <a:t>will be made during this Joint Workshop. </a:t>
            </a:r>
          </a:p>
          <a:p>
            <a:pPr lvl="1">
              <a:buFont typeface="Wingdings" panose="05000000000000000000" pitchFamily="2" charset="2"/>
              <a:buChar char="§"/>
            </a:pPr>
            <a:r>
              <a:rPr lang="en-US" sz="1463" b="1" dirty="0"/>
              <a:t>Each company should send no more than three representatives</a:t>
            </a:r>
            <a:r>
              <a:rPr lang="en-US" sz="1463" dirty="0"/>
              <a:t>.</a:t>
            </a:r>
          </a:p>
          <a:p>
            <a:pPr lvl="1">
              <a:buFont typeface="Wingdings" panose="05000000000000000000" pitchFamily="2" charset="2"/>
              <a:buChar char="§"/>
            </a:pPr>
            <a:r>
              <a:rPr lang="en-US" sz="1463" dirty="0"/>
              <a:t>The joint workshop will be </a:t>
            </a:r>
            <a:r>
              <a:rPr lang="en-US" sz="1463" b="1" dirty="0"/>
              <a:t>open to both 3GPP and O-RAN members</a:t>
            </a:r>
            <a:r>
              <a:rPr lang="en-US" sz="1463" dirty="0"/>
              <a:t>.</a:t>
            </a:r>
          </a:p>
          <a:p>
            <a:pPr lvl="1">
              <a:buFont typeface="Wingdings" panose="05000000000000000000" pitchFamily="2" charset="2"/>
              <a:buChar char="§"/>
            </a:pPr>
            <a:r>
              <a:rPr lang="en-US" sz="1463" b="1" dirty="0"/>
              <a:t>One-way remote access </a:t>
            </a:r>
            <a:r>
              <a:rPr lang="en-US" sz="1463" dirty="0"/>
              <a:t>will be provided.</a:t>
            </a:r>
          </a:p>
          <a:p>
            <a:pPr marL="0" indent="0">
              <a:buNone/>
            </a:pPr>
            <a:endParaRPr lang="en-US" sz="1626" dirty="0"/>
          </a:p>
        </p:txBody>
      </p:sp>
    </p:spTree>
    <p:extLst>
      <p:ext uri="{BB962C8B-B14F-4D97-AF65-F5344CB8AC3E}">
        <p14:creationId xmlns:p14="http://schemas.microsoft.com/office/powerpoint/2010/main" val="192463867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D1D5A-01CF-346E-04CA-4EAD832DD7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103CB3-61B9-45F2-0DB8-8E2BB24A738D}"/>
              </a:ext>
            </a:extLst>
          </p:cNvPr>
          <p:cNvSpPr>
            <a:spLocks noGrp="1"/>
          </p:cNvSpPr>
          <p:nvPr>
            <p:ph type="title"/>
          </p:nvPr>
        </p:nvSpPr>
        <p:spPr>
          <a:xfrm>
            <a:off x="475650" y="380783"/>
            <a:ext cx="11159201" cy="571349"/>
          </a:xfrm>
        </p:spPr>
        <p:txBody>
          <a:bodyPr/>
          <a:lstStyle/>
          <a:p>
            <a:r>
              <a:rPr lang="en-US" sz="3200" dirty="0"/>
              <a:t>3GPP &amp; O-RAN ALLIANCE Joint Workshop: Additional Details 1/2</a:t>
            </a:r>
          </a:p>
        </p:txBody>
      </p:sp>
      <p:sp>
        <p:nvSpPr>
          <p:cNvPr id="3" name="Content Placeholder 2">
            <a:extLst>
              <a:ext uri="{FF2B5EF4-FFF2-40B4-BE49-F238E27FC236}">
                <a16:creationId xmlns:a16="http://schemas.microsoft.com/office/drawing/2014/main" id="{2F62D15A-5E0A-54C4-76F5-C1FC48768211}"/>
              </a:ext>
            </a:extLst>
          </p:cNvPr>
          <p:cNvSpPr>
            <a:spLocks noGrp="1"/>
          </p:cNvSpPr>
          <p:nvPr>
            <p:ph idx="1"/>
          </p:nvPr>
        </p:nvSpPr>
        <p:spPr>
          <a:xfrm>
            <a:off x="475650" y="1309254"/>
            <a:ext cx="11240700" cy="5167963"/>
          </a:xfrm>
        </p:spPr>
        <p:txBody>
          <a:bodyPr/>
          <a:lstStyle/>
          <a:p>
            <a:r>
              <a:rPr lang="en-US" sz="2276" b="1" dirty="0"/>
              <a:t>Deadlines</a:t>
            </a:r>
          </a:p>
          <a:p>
            <a:pPr lvl="1"/>
            <a:r>
              <a:rPr lang="en-US" sz="1845" b="1" dirty="0"/>
              <a:t>Registration deadline: </a:t>
            </a:r>
            <a:r>
              <a:rPr lang="en-US" sz="1845" b="1" dirty="0">
                <a:solidFill>
                  <a:srgbClr val="FF0000"/>
                </a:solidFill>
              </a:rPr>
              <a:t>Tuesday, April 15, 2025, 1800 UTC (Mandatory)</a:t>
            </a:r>
          </a:p>
          <a:p>
            <a:pPr lvl="2"/>
            <a:r>
              <a:rPr lang="en-US" sz="1400" dirty="0"/>
              <a:t>Registration Link: </a:t>
            </a:r>
            <a:r>
              <a:rPr lang="en-GB" sz="1400" u="sng" dirty="0">
                <a:solidFill>
                  <a:srgbClr val="467886"/>
                </a:solidFill>
                <a:latin typeface="Aptos" panose="020B0004020202020204" pitchFamily="34" charset="0"/>
                <a:ea typeface="DengXian" panose="02010600030101010101" pitchFamily="2" charset="-122"/>
                <a:cs typeface="Aptos" panose="020B0004020202020204" pitchFamily="34" charset="0"/>
                <a:hlinkClick r:id="rId2"/>
              </a:rPr>
              <a:t>https://portal.3gpp.org/Home.aspx#/meeting?MtgId=81419</a:t>
            </a:r>
            <a:endParaRPr lang="en-US" sz="1400" dirty="0">
              <a:highlight>
                <a:srgbClr val="FFFF00"/>
              </a:highlight>
            </a:endParaRPr>
          </a:p>
          <a:p>
            <a:pPr lvl="2"/>
            <a:r>
              <a:rPr lang="en-US" sz="1400" dirty="0"/>
              <a:t>Registration will open on Feb 5 and close on April 15</a:t>
            </a:r>
          </a:p>
          <a:p>
            <a:pPr lvl="2"/>
            <a:r>
              <a:rPr lang="en-US" sz="1400" dirty="0"/>
              <a:t>Registration is open for 3GPP and O-RAN ALLIANCE members only</a:t>
            </a:r>
          </a:p>
          <a:p>
            <a:pPr lvl="1"/>
            <a:r>
              <a:rPr lang="en-US" sz="1845" b="1" dirty="0"/>
              <a:t>Tdoc request deadline: </a:t>
            </a:r>
            <a:r>
              <a:rPr lang="en-US" sz="1845" b="1" dirty="0">
                <a:solidFill>
                  <a:srgbClr val="FF0000"/>
                </a:solidFill>
              </a:rPr>
              <a:t>Tuesday, April 15, 2025, 1800 UTC</a:t>
            </a:r>
          </a:p>
          <a:p>
            <a:pPr lvl="2"/>
            <a:r>
              <a:rPr lang="en-US" sz="1400" dirty="0"/>
              <a:t>For members with EOL account (preferred): Please request </a:t>
            </a:r>
            <a:r>
              <a:rPr lang="en-US" sz="1400" dirty="0" err="1"/>
              <a:t>TDoc</a:t>
            </a:r>
            <a:r>
              <a:rPr lang="en-US" sz="1400" dirty="0"/>
              <a:t> number via 3GU, (</a:t>
            </a:r>
            <a:r>
              <a:rPr lang="en-US" sz="1400" dirty="0">
                <a:hlinkClick r:id="rId3"/>
              </a:rPr>
              <a:t>https://portal.3gpp.org/</a:t>
            </a:r>
            <a:r>
              <a:rPr lang="en-US" sz="1400" dirty="0"/>
              <a:t>) </a:t>
            </a:r>
          </a:p>
          <a:p>
            <a:pPr lvl="2"/>
            <a:r>
              <a:rPr lang="en-US" sz="1400" dirty="0"/>
              <a:t>For members with no EOL account: Please email the request to Maurice Pope (</a:t>
            </a:r>
            <a:r>
              <a:rPr lang="en-US" sz="1400" dirty="0">
                <a:hlinkClick r:id="rId4"/>
              </a:rPr>
              <a:t>maurice.pope@etsi.org</a:t>
            </a:r>
            <a:r>
              <a:rPr lang="en-US" sz="1400" dirty="0"/>
              <a:t>)</a:t>
            </a:r>
            <a:endParaRPr lang="pt-BR" sz="1400" dirty="0"/>
          </a:p>
          <a:p>
            <a:pPr lvl="3"/>
            <a:r>
              <a:rPr lang="pt-BR" sz="1400" dirty="0">
                <a:hlinkClick r:id="rId5"/>
              </a:rPr>
              <a:t>Tdoc request template </a:t>
            </a:r>
            <a:r>
              <a:rPr lang="pt-BR" sz="1400" dirty="0">
                <a:highlight>
                  <a:srgbClr val="FFFF00"/>
                </a:highlight>
              </a:rPr>
              <a:t> </a:t>
            </a:r>
            <a:endParaRPr lang="en-US" sz="419" dirty="0"/>
          </a:p>
          <a:p>
            <a:pPr lvl="1"/>
            <a:r>
              <a:rPr lang="en-US" sz="1845" b="1" dirty="0"/>
              <a:t>Tdoc submission deadline: </a:t>
            </a:r>
            <a:r>
              <a:rPr lang="en-US" sz="1845" b="1" dirty="0">
                <a:solidFill>
                  <a:srgbClr val="FF0000"/>
                </a:solidFill>
              </a:rPr>
              <a:t>Thursday, April 17, 2025, 1800 UTC</a:t>
            </a:r>
          </a:p>
          <a:p>
            <a:pPr lvl="2"/>
            <a:r>
              <a:rPr lang="en-US" sz="1400" dirty="0"/>
              <a:t>For members with EOL account (preferred): Please upload final Tdoc (as zip file) via 3GU, (</a:t>
            </a:r>
            <a:r>
              <a:rPr lang="en-US" sz="1400" dirty="0">
                <a:hlinkClick r:id="rId3"/>
              </a:rPr>
              <a:t>https://portal.3gpp.org/</a:t>
            </a:r>
            <a:r>
              <a:rPr lang="en-US" sz="1400" dirty="0"/>
              <a:t>) </a:t>
            </a:r>
          </a:p>
          <a:p>
            <a:pPr lvl="2"/>
            <a:r>
              <a:rPr lang="en-US" sz="1400" dirty="0"/>
              <a:t>For members with no EOL account: Please email the </a:t>
            </a:r>
            <a:r>
              <a:rPr lang="en-US" sz="1400" dirty="0" err="1"/>
              <a:t>tdocs</a:t>
            </a:r>
            <a:r>
              <a:rPr lang="en-US" sz="1400" dirty="0"/>
              <a:t> (as zip file) to Maurice Pope (</a:t>
            </a:r>
            <a:r>
              <a:rPr lang="en-US" sz="1400" dirty="0">
                <a:hlinkClick r:id="rId4"/>
              </a:rPr>
              <a:t>maurice.pope@etsi.org</a:t>
            </a:r>
            <a:r>
              <a:rPr lang="en-US" sz="1400" dirty="0"/>
              <a:t>) </a:t>
            </a:r>
            <a:r>
              <a:rPr lang="pt-BR" sz="1400" dirty="0"/>
              <a:t>before the submission deadline. </a:t>
            </a:r>
            <a:endParaRPr lang="en-US" sz="1400" b="1" dirty="0">
              <a:solidFill>
                <a:srgbClr val="FF0000"/>
              </a:solidFill>
            </a:endParaRPr>
          </a:p>
          <a:p>
            <a:pPr marL="557524" lvl="1" indent="0">
              <a:spcAft>
                <a:spcPts val="1200"/>
              </a:spcAft>
              <a:buNone/>
            </a:pPr>
            <a:r>
              <a:rPr lang="en-US" sz="1835" b="1" dirty="0">
                <a:solidFill>
                  <a:srgbClr val="FF0000"/>
                </a:solidFill>
              </a:rPr>
              <a:t>NOTE: All deadlines will be strictly enforced</a:t>
            </a:r>
            <a:endParaRPr lang="en-US" sz="1845" dirty="0"/>
          </a:p>
          <a:p>
            <a:r>
              <a:rPr lang="en-US" sz="2276" b="1" dirty="0"/>
              <a:t>Invitation, Hotel &amp; Help on Visa application</a:t>
            </a:r>
            <a:r>
              <a:rPr lang="en-US" sz="2276" dirty="0"/>
              <a:t>:</a:t>
            </a:r>
          </a:p>
          <a:p>
            <a:pPr lvl="1"/>
            <a:r>
              <a:rPr lang="en-US" sz="1626" dirty="0"/>
              <a:t>Invitation Letter: </a:t>
            </a:r>
            <a:r>
              <a:rPr lang="en-US" sz="1626" dirty="0">
                <a:hlinkClick r:id="rId6"/>
              </a:rPr>
              <a:t>https://www.3gpp.org/ftp/workshop/2025-04-24_3GPP_ORAN_JWS/Invitation</a:t>
            </a:r>
            <a:r>
              <a:rPr lang="en-US" sz="1626" dirty="0"/>
              <a:t> </a:t>
            </a:r>
            <a:endParaRPr lang="en-US" sz="1626" i="1" dirty="0">
              <a:highlight>
                <a:srgbClr val="FFFF00"/>
              </a:highlight>
            </a:endParaRPr>
          </a:p>
          <a:p>
            <a:pPr lvl="1"/>
            <a:r>
              <a:rPr lang="en-US" sz="1626" dirty="0"/>
              <a:t>Visa Letter: Please see Annex in the invitation letter</a:t>
            </a:r>
          </a:p>
          <a:p>
            <a:pPr marL="0" indent="0">
              <a:buNone/>
            </a:pPr>
            <a:endParaRPr lang="en-US" sz="2602" dirty="0"/>
          </a:p>
          <a:p>
            <a:endParaRPr lang="en-US" sz="2602" dirty="0"/>
          </a:p>
        </p:txBody>
      </p:sp>
    </p:spTree>
    <p:extLst>
      <p:ext uri="{BB962C8B-B14F-4D97-AF65-F5344CB8AC3E}">
        <p14:creationId xmlns:p14="http://schemas.microsoft.com/office/powerpoint/2010/main" val="410903999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F4E96-1FC3-B72E-66C3-9416335A8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370A8A-BD32-6569-EF25-A49A145034A7}"/>
              </a:ext>
            </a:extLst>
          </p:cNvPr>
          <p:cNvSpPr>
            <a:spLocks noGrp="1"/>
          </p:cNvSpPr>
          <p:nvPr>
            <p:ph type="title"/>
          </p:nvPr>
        </p:nvSpPr>
        <p:spPr>
          <a:xfrm>
            <a:off x="451127" y="423750"/>
            <a:ext cx="11098572" cy="571349"/>
          </a:xfrm>
        </p:spPr>
        <p:txBody>
          <a:bodyPr/>
          <a:lstStyle/>
          <a:p>
            <a:r>
              <a:rPr lang="en-US" sz="3200" dirty="0"/>
              <a:t>3GPP &amp; O-RAN ALLIANCE Joint Workshop: Additional Details 2/2</a:t>
            </a:r>
          </a:p>
        </p:txBody>
      </p:sp>
      <p:sp>
        <p:nvSpPr>
          <p:cNvPr id="3" name="Content Placeholder 2">
            <a:extLst>
              <a:ext uri="{FF2B5EF4-FFF2-40B4-BE49-F238E27FC236}">
                <a16:creationId xmlns:a16="http://schemas.microsoft.com/office/drawing/2014/main" id="{C6BB9D3A-F650-5C2A-1E41-2B7FD8B2251E}"/>
              </a:ext>
            </a:extLst>
          </p:cNvPr>
          <p:cNvSpPr>
            <a:spLocks noGrp="1"/>
          </p:cNvSpPr>
          <p:nvPr>
            <p:ph idx="1"/>
          </p:nvPr>
        </p:nvSpPr>
        <p:spPr>
          <a:xfrm>
            <a:off x="451127" y="1563160"/>
            <a:ext cx="11240700" cy="4559344"/>
          </a:xfrm>
        </p:spPr>
        <p:txBody>
          <a:bodyPr/>
          <a:lstStyle/>
          <a:p>
            <a:pPr>
              <a:spcBef>
                <a:spcPts val="0"/>
              </a:spcBef>
              <a:spcAft>
                <a:spcPts val="976"/>
              </a:spcAft>
            </a:pPr>
            <a:r>
              <a:rPr lang="en-US" sz="2276" b="1" dirty="0"/>
              <a:t>Dedicated file folder</a:t>
            </a:r>
            <a:r>
              <a:rPr lang="en-US" sz="2276" dirty="0"/>
              <a:t>: </a:t>
            </a:r>
            <a:r>
              <a:rPr lang="en-GB" sz="2276" u="sng" dirty="0">
                <a:solidFill>
                  <a:srgbClr val="467886"/>
                </a:solidFill>
                <a:ea typeface="DengXian" panose="02010600030101010101" pitchFamily="2" charset="-122"/>
                <a:cs typeface="Aptos" panose="020B0004020202020204" pitchFamily="34" charset="0"/>
                <a:hlinkClick r:id="rId2"/>
              </a:rPr>
              <a:t>https://www.3gpp.org/ftp/workshop/2025-04-24_3GPP_ORAN_JWS</a:t>
            </a:r>
            <a:endParaRPr lang="en-GB" sz="2276" u="sng" dirty="0">
              <a:solidFill>
                <a:srgbClr val="467886"/>
              </a:solidFill>
              <a:ea typeface="DengXian" panose="02010600030101010101" pitchFamily="2" charset="-122"/>
              <a:cs typeface="Aptos" panose="020B0004020202020204" pitchFamily="34" charset="0"/>
            </a:endParaRPr>
          </a:p>
          <a:p>
            <a:pPr lvl="1">
              <a:spcBef>
                <a:spcPts val="0"/>
              </a:spcBef>
              <a:spcAft>
                <a:spcPts val="1200"/>
              </a:spcAft>
            </a:pPr>
            <a:r>
              <a:rPr lang="en-US" sz="1600" dirty="0"/>
              <a:t>TDocs will have the following naming convention - </a:t>
            </a:r>
            <a:r>
              <a:rPr lang="en-US" sz="1600" b="1" dirty="0"/>
              <a:t>3ORW-25XXXX.zip</a:t>
            </a:r>
            <a:endParaRPr lang="en-GB" sz="1600" b="1" dirty="0"/>
          </a:p>
          <a:p>
            <a:pPr>
              <a:spcBef>
                <a:spcPts val="600"/>
              </a:spcBef>
              <a:spcAft>
                <a:spcPts val="600"/>
              </a:spcAft>
            </a:pPr>
            <a:r>
              <a:rPr lang="en-US" sz="2276" b="1" dirty="0"/>
              <a:t>Dedicated email distribution list</a:t>
            </a:r>
            <a:r>
              <a:rPr lang="en-US" sz="2276" dirty="0"/>
              <a:t>: </a:t>
            </a:r>
            <a:r>
              <a:rPr lang="en-GB" sz="1951" u="sng" dirty="0">
                <a:solidFill>
                  <a:srgbClr val="467886"/>
                </a:solidFill>
                <a:ea typeface="DengXian" panose="02010600030101010101" pitchFamily="2" charset="-122"/>
                <a:cs typeface="Aptos" panose="020B0004020202020204" pitchFamily="34" charset="0"/>
                <a:hlinkClick r:id="rId3"/>
              </a:rPr>
              <a:t>3GPP_ORAN_JWS@LIST.ETSI.ORG</a:t>
            </a:r>
            <a:endParaRPr lang="en-GB" sz="1951" u="sng" dirty="0">
              <a:solidFill>
                <a:srgbClr val="467886"/>
              </a:solidFill>
              <a:ea typeface="DengXian" panose="02010600030101010101" pitchFamily="2" charset="-122"/>
              <a:cs typeface="Aptos" panose="020B0004020202020204" pitchFamily="34" charset="0"/>
            </a:endParaRPr>
          </a:p>
          <a:p>
            <a:pPr lvl="1">
              <a:spcBef>
                <a:spcPts val="0"/>
              </a:spcBef>
              <a:spcAft>
                <a:spcPts val="600"/>
              </a:spcAft>
            </a:pPr>
            <a:r>
              <a:rPr lang="en-US" sz="1600" dirty="0"/>
              <a:t>There is no subscription to this list, all individuals registered for the workshop will be automatically added to the list after the registration deadline. Once the process is complete, we will notify the list members via email.</a:t>
            </a:r>
          </a:p>
          <a:p>
            <a:pPr lvl="1">
              <a:spcBef>
                <a:spcPts val="0"/>
              </a:spcBef>
              <a:spcAft>
                <a:spcPts val="600"/>
              </a:spcAft>
            </a:pPr>
            <a:r>
              <a:rPr lang="en-US" sz="1600" dirty="0"/>
              <a:t>This list will not be used until the registration deadline has passed.</a:t>
            </a:r>
          </a:p>
          <a:p>
            <a:pPr lvl="1">
              <a:spcBef>
                <a:spcPts val="0"/>
              </a:spcBef>
              <a:spcAft>
                <a:spcPts val="1200"/>
              </a:spcAft>
            </a:pPr>
            <a:r>
              <a:rPr lang="en-US" sz="1600" dirty="0"/>
              <a:t>We will check for any late registrations on a best-effort basis and will add any new entries to the list accordingly.</a:t>
            </a:r>
          </a:p>
          <a:p>
            <a:pPr marL="371684" lvl="1" indent="-371684">
              <a:spcBef>
                <a:spcPts val="600"/>
              </a:spcBef>
              <a:spcAft>
                <a:spcPts val="600"/>
              </a:spcAft>
              <a:buBlip>
                <a:blip r:embed="rId4"/>
              </a:buBlip>
            </a:pPr>
            <a:r>
              <a:rPr lang="en-US" sz="2276" b="1" dirty="0">
                <a:ea typeface="+mn-ea"/>
                <a:cs typeface="+mn-cs"/>
              </a:rPr>
              <a:t>The joint workshop is open to both 3GPP and O-RAN ALLIANCE members</a:t>
            </a:r>
          </a:p>
          <a:p>
            <a:pPr lvl="1">
              <a:spcBef>
                <a:spcPts val="0"/>
              </a:spcBef>
              <a:spcAft>
                <a:spcPts val="1200"/>
              </a:spcAft>
            </a:pPr>
            <a:r>
              <a:rPr lang="en-US" sz="1600" dirty="0"/>
              <a:t>Each company should restrict their in-person attendees at the workshop to no more than three delegates.</a:t>
            </a:r>
          </a:p>
          <a:p>
            <a:r>
              <a:rPr lang="en-US" sz="2276" b="1" dirty="0"/>
              <a:t>Remote access</a:t>
            </a:r>
            <a:r>
              <a:rPr lang="en-US" sz="2276" dirty="0"/>
              <a:t>: One-way (listening only), best effort</a:t>
            </a:r>
          </a:p>
          <a:p>
            <a:pPr lvl="1"/>
            <a:r>
              <a:rPr lang="en-US" sz="1600" dirty="0"/>
              <a:t>The GTW link will be shared with registered participants only via a dedicated email distribution list.</a:t>
            </a:r>
          </a:p>
          <a:p>
            <a:pPr marL="0" indent="0">
              <a:buNone/>
            </a:pPr>
            <a:endParaRPr lang="en-US" sz="2602" dirty="0"/>
          </a:p>
        </p:txBody>
      </p:sp>
    </p:spTree>
    <p:extLst>
      <p:ext uri="{BB962C8B-B14F-4D97-AF65-F5344CB8AC3E}">
        <p14:creationId xmlns:p14="http://schemas.microsoft.com/office/powerpoint/2010/main" val="3603938653"/>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1D3E9-D979-D31F-E15D-C209D81A3E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98698E-9783-6B30-0785-3EA7FDCA450C}"/>
              </a:ext>
            </a:extLst>
          </p:cNvPr>
          <p:cNvSpPr>
            <a:spLocks noGrp="1"/>
          </p:cNvSpPr>
          <p:nvPr>
            <p:ph type="title"/>
          </p:nvPr>
        </p:nvSpPr>
        <p:spPr>
          <a:xfrm>
            <a:off x="618309" y="440432"/>
            <a:ext cx="10667671" cy="571349"/>
          </a:xfrm>
        </p:spPr>
        <p:txBody>
          <a:bodyPr/>
          <a:lstStyle/>
          <a:p>
            <a:r>
              <a:rPr lang="en-US" sz="3200" dirty="0"/>
              <a:t>3GPP &amp; O-RAN ALLIANCE Joint Workshop: Draft Agenda</a:t>
            </a:r>
          </a:p>
        </p:txBody>
      </p:sp>
      <p:sp>
        <p:nvSpPr>
          <p:cNvPr id="3" name="Content Placeholder 2">
            <a:extLst>
              <a:ext uri="{FF2B5EF4-FFF2-40B4-BE49-F238E27FC236}">
                <a16:creationId xmlns:a16="http://schemas.microsoft.com/office/drawing/2014/main" id="{EEF3F141-C8A8-7576-4E24-3007982A18F6}"/>
              </a:ext>
            </a:extLst>
          </p:cNvPr>
          <p:cNvSpPr>
            <a:spLocks noGrp="1"/>
          </p:cNvSpPr>
          <p:nvPr>
            <p:ph idx="1"/>
          </p:nvPr>
        </p:nvSpPr>
        <p:spPr>
          <a:xfrm>
            <a:off x="475650" y="1416755"/>
            <a:ext cx="11240700" cy="4524996"/>
          </a:xfrm>
        </p:spPr>
        <p:txBody>
          <a:bodyPr/>
          <a:lstStyle/>
          <a:p>
            <a:pPr>
              <a:spcAft>
                <a:spcPts val="600"/>
              </a:spcAft>
            </a:pPr>
            <a:r>
              <a:rPr lang="en-US" sz="2383" b="1" dirty="0"/>
              <a:t>Draft Agenda</a:t>
            </a:r>
          </a:p>
          <a:p>
            <a:pPr marL="495577" lvl="1" indent="0">
              <a:spcBef>
                <a:spcPts val="0"/>
              </a:spcBef>
              <a:spcAft>
                <a:spcPts val="488"/>
              </a:spcAft>
              <a:buNone/>
            </a:pPr>
            <a:r>
              <a:rPr lang="en-US" sz="1626" dirty="0"/>
              <a:t>1. Opening (9:00am, Thursday, April 24, 2025)</a:t>
            </a:r>
          </a:p>
          <a:p>
            <a:pPr marL="495577" lvl="1" indent="0">
              <a:spcBef>
                <a:spcPts val="0"/>
              </a:spcBef>
              <a:buNone/>
            </a:pPr>
            <a:r>
              <a:rPr lang="en-US" sz="1626" dirty="0"/>
              <a:t>2. Introduction of 3GPP and O-RAN</a:t>
            </a:r>
          </a:p>
          <a:p>
            <a:pPr marL="495577" lvl="1" indent="0">
              <a:spcBef>
                <a:spcPts val="0"/>
              </a:spcBef>
              <a:buNone/>
            </a:pPr>
            <a:r>
              <a:rPr lang="en-US" sz="1626" dirty="0"/>
              <a:t>	2.1 3GPP Introduction</a:t>
            </a:r>
          </a:p>
          <a:p>
            <a:pPr marL="495577" lvl="1" indent="0">
              <a:spcBef>
                <a:spcPts val="0"/>
              </a:spcBef>
              <a:buNone/>
            </a:pPr>
            <a:r>
              <a:rPr lang="en-US" sz="1626" dirty="0"/>
              <a:t>	</a:t>
            </a:r>
            <a:r>
              <a:rPr lang="en-US" sz="1138" i="1" dirty="0"/>
              <a:t>No contributions please. 3GPP officials will prepare a contribution</a:t>
            </a:r>
            <a:endParaRPr lang="en-US" sz="1626" i="1" dirty="0"/>
          </a:p>
          <a:p>
            <a:pPr marL="495577" lvl="1" indent="0">
              <a:spcBef>
                <a:spcPts val="0"/>
              </a:spcBef>
              <a:buNone/>
            </a:pPr>
            <a:r>
              <a:rPr lang="en-US" sz="1626" dirty="0"/>
              <a:t>	2.2 O-RAN Introduction</a:t>
            </a:r>
          </a:p>
          <a:p>
            <a:pPr marL="495577" lvl="1" indent="0">
              <a:spcBef>
                <a:spcPts val="0"/>
              </a:spcBef>
              <a:spcAft>
                <a:spcPts val="488"/>
              </a:spcAft>
              <a:buNone/>
            </a:pPr>
            <a:r>
              <a:rPr lang="en-US" sz="1626" i="1" dirty="0"/>
              <a:t>	</a:t>
            </a:r>
            <a:r>
              <a:rPr lang="en-US" sz="1138" i="1" dirty="0"/>
              <a:t>No contributions please. O-RAN officials will prepare a contribution</a:t>
            </a:r>
            <a:endParaRPr lang="en-US" sz="1626" i="1" dirty="0"/>
          </a:p>
          <a:p>
            <a:pPr marL="495577" lvl="1" indent="0">
              <a:spcBef>
                <a:spcPts val="0"/>
              </a:spcBef>
              <a:buNone/>
            </a:pPr>
            <a:r>
              <a:rPr lang="en-US" sz="1626" dirty="0"/>
              <a:t>3. Interaction and Collaboration between 3GPP and O-RAN</a:t>
            </a:r>
          </a:p>
          <a:p>
            <a:pPr marL="495577" lvl="1" indent="0">
              <a:spcBef>
                <a:spcPts val="0"/>
              </a:spcBef>
              <a:spcAft>
                <a:spcPts val="488"/>
              </a:spcAft>
              <a:buNone/>
            </a:pPr>
            <a:r>
              <a:rPr lang="en-US" sz="1138" i="1" dirty="0"/>
              <a:t>Up to one contribution led per company, covering detailed interaction and collaboration/cooperations between 3GPP and O-RAN (e.g., fronthaul, SMO, RIC, etc.; work plannings,  means of cooperations, etc.), etc., in order to establish a high-level understanding of the work split between 3GPP and O-RAN and to avoid any fragmentation or conflict.</a:t>
            </a:r>
            <a:endParaRPr lang="en-US" sz="1138" b="1" dirty="0"/>
          </a:p>
          <a:p>
            <a:pPr marL="495577" lvl="1" indent="0">
              <a:spcBef>
                <a:spcPts val="0"/>
              </a:spcBef>
              <a:buNone/>
            </a:pPr>
            <a:r>
              <a:rPr lang="en-US" sz="1626" dirty="0"/>
              <a:t>4. Summary</a:t>
            </a:r>
          </a:p>
          <a:p>
            <a:pPr marL="495577" lvl="1" indent="0">
              <a:spcBef>
                <a:spcPts val="0"/>
              </a:spcBef>
              <a:spcAft>
                <a:spcPts val="488"/>
              </a:spcAft>
              <a:buNone/>
            </a:pPr>
            <a:r>
              <a:rPr lang="en-US" sz="976" i="1" dirty="0"/>
              <a:t>	</a:t>
            </a:r>
            <a:r>
              <a:rPr lang="en-US" sz="1138" i="1" dirty="0"/>
              <a:t>No contributions please. 3GPP and O-RAN officials will prepare a summary document</a:t>
            </a:r>
          </a:p>
          <a:p>
            <a:pPr marL="495577" lvl="1" indent="0">
              <a:spcBef>
                <a:spcPts val="0"/>
              </a:spcBef>
              <a:buNone/>
            </a:pPr>
            <a:r>
              <a:rPr lang="en-US" sz="1463" dirty="0"/>
              <a:t>5 . </a:t>
            </a:r>
            <a:r>
              <a:rPr lang="en-US" sz="1626" dirty="0"/>
              <a:t>Closing (no later than 4:00pm, Friday, April 25, 2025)</a:t>
            </a:r>
          </a:p>
          <a:p>
            <a:pPr marL="495577" lvl="1" indent="0">
              <a:spcBef>
                <a:spcPts val="0"/>
              </a:spcBef>
              <a:buNone/>
            </a:pPr>
            <a:endParaRPr lang="en-US" sz="1626" dirty="0"/>
          </a:p>
          <a:p>
            <a:r>
              <a:rPr lang="en-US" sz="2383" b="1" dirty="0"/>
              <a:t>High-Level Guidance</a:t>
            </a:r>
          </a:p>
          <a:p>
            <a:pPr marL="495577" lvl="1" indent="0">
              <a:buNone/>
            </a:pPr>
            <a:r>
              <a:rPr lang="en-US" sz="1301" i="1" dirty="0"/>
              <a:t>Note: Limited contributions may be selected for online presentation due to time constraints. Contributions co-sourced by multiple companies are welcome. </a:t>
            </a:r>
          </a:p>
          <a:p>
            <a:pPr marL="0" indent="0">
              <a:buNone/>
            </a:pPr>
            <a:endParaRPr lang="en-US" sz="2276" dirty="0"/>
          </a:p>
        </p:txBody>
      </p:sp>
    </p:spTree>
    <p:extLst>
      <p:ext uri="{BB962C8B-B14F-4D97-AF65-F5344CB8AC3E}">
        <p14:creationId xmlns:p14="http://schemas.microsoft.com/office/powerpoint/2010/main" val="229908073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2EFC1-EE73-CEEA-F10C-8CF351D09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2F31DC-A13C-9FFC-9E24-00ADDB90A015}"/>
              </a:ext>
            </a:extLst>
          </p:cNvPr>
          <p:cNvSpPr>
            <a:spLocks noGrp="1"/>
          </p:cNvSpPr>
          <p:nvPr>
            <p:ph type="title"/>
          </p:nvPr>
        </p:nvSpPr>
        <p:spPr>
          <a:xfrm>
            <a:off x="270586" y="306408"/>
            <a:ext cx="11474601" cy="571349"/>
          </a:xfrm>
        </p:spPr>
        <p:txBody>
          <a:bodyPr/>
          <a:lstStyle/>
          <a:p>
            <a:r>
              <a:rPr lang="en-US" sz="3200" dirty="0"/>
              <a:t>3GPP &amp; O-RAN ALLIANCE Joint Workshop: Tentative </a:t>
            </a:r>
            <a:r>
              <a:rPr lang="en-US" sz="3200" dirty="0" err="1"/>
              <a:t>Timeplan</a:t>
            </a:r>
            <a:endParaRPr lang="en-US" sz="3200" dirty="0"/>
          </a:p>
        </p:txBody>
      </p:sp>
      <p:graphicFrame>
        <p:nvGraphicFramePr>
          <p:cNvPr id="5" name="Table 4">
            <a:extLst>
              <a:ext uri="{FF2B5EF4-FFF2-40B4-BE49-F238E27FC236}">
                <a16:creationId xmlns:a16="http://schemas.microsoft.com/office/drawing/2014/main" id="{B6712314-CDC5-4AE2-0D4A-54696DCCFDE9}"/>
              </a:ext>
            </a:extLst>
          </p:cNvPr>
          <p:cNvGraphicFramePr>
            <a:graphicFrameLocks noGrp="1"/>
          </p:cNvGraphicFramePr>
          <p:nvPr>
            <p:extLst>
              <p:ext uri="{D42A27DB-BD31-4B8C-83A1-F6EECF244321}">
                <p14:modId xmlns:p14="http://schemas.microsoft.com/office/powerpoint/2010/main" val="3198600160"/>
              </p:ext>
            </p:extLst>
          </p:nvPr>
        </p:nvGraphicFramePr>
        <p:xfrm>
          <a:off x="1123627" y="1294108"/>
          <a:ext cx="9616480" cy="4664988"/>
        </p:xfrm>
        <a:graphic>
          <a:graphicData uri="http://schemas.openxmlformats.org/drawingml/2006/table">
            <a:tbl>
              <a:tblPr firstRow="1" firstCol="1" bandRow="1"/>
              <a:tblGrid>
                <a:gridCol w="3245909">
                  <a:extLst>
                    <a:ext uri="{9D8B030D-6E8A-4147-A177-3AD203B41FA5}">
                      <a16:colId xmlns:a16="http://schemas.microsoft.com/office/drawing/2014/main" val="569205650"/>
                    </a:ext>
                  </a:extLst>
                </a:gridCol>
                <a:gridCol w="3386296">
                  <a:extLst>
                    <a:ext uri="{9D8B030D-6E8A-4147-A177-3AD203B41FA5}">
                      <a16:colId xmlns:a16="http://schemas.microsoft.com/office/drawing/2014/main" val="706758892"/>
                    </a:ext>
                  </a:extLst>
                </a:gridCol>
                <a:gridCol w="2984275">
                  <a:extLst>
                    <a:ext uri="{9D8B030D-6E8A-4147-A177-3AD203B41FA5}">
                      <a16:colId xmlns:a16="http://schemas.microsoft.com/office/drawing/2014/main" val="4026385077"/>
                    </a:ext>
                  </a:extLst>
                </a:gridCol>
              </a:tblGrid>
              <a:tr h="517906">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gn="ctr">
                        <a:lnSpc>
                          <a:spcPct val="107000"/>
                        </a:lnSpc>
                        <a:spcAft>
                          <a:spcPts val="0"/>
                        </a:spcAft>
                      </a:pPr>
                      <a:r>
                        <a:rPr lang="en-GB" sz="1500" dirty="0">
                          <a:effectLst/>
                          <a:latin typeface="Calibri" panose="020F0502020204030204" pitchFamily="34" charset="0"/>
                          <a:ea typeface="Calibri" panose="020F0502020204030204" pitchFamily="34" charset="0"/>
                          <a:cs typeface="Times New Roman" panose="02020603050405020304" pitchFamily="18" charset="0"/>
                        </a:rPr>
                        <a:t>Time</a:t>
                      </a:r>
                    </a:p>
                  </a:txBody>
                  <a:tcPr marL="74345" marR="19137" marT="29738" marB="29738"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gn="ctr">
                        <a:lnSpc>
                          <a:spcPct val="107000"/>
                        </a:lnSpc>
                        <a:spcAft>
                          <a:spcPts val="0"/>
                        </a:spcAft>
                      </a:pPr>
                      <a:r>
                        <a:rPr lang="en-GB" sz="1500" dirty="0">
                          <a:effectLst/>
                          <a:latin typeface="Calibri" panose="020F0502020204030204" pitchFamily="34" charset="0"/>
                          <a:ea typeface="Calibri" panose="020F0502020204030204" pitchFamily="34" charset="0"/>
                          <a:cs typeface="Times New Roman" panose="02020603050405020304" pitchFamily="18" charset="0"/>
                        </a:rPr>
                        <a:t>Thursday April 24</a:t>
                      </a:r>
                      <a:r>
                        <a:rPr lang="en-GB" sz="1500" baseline="30000" dirty="0">
                          <a:effectLst/>
                          <a:latin typeface="Calibri" panose="020F0502020204030204" pitchFamily="34" charset="0"/>
                          <a:ea typeface="Calibri" panose="020F0502020204030204" pitchFamily="34" charset="0"/>
                          <a:cs typeface="Times New Roman" panose="02020603050405020304" pitchFamily="18" charset="0"/>
                        </a:rPr>
                        <a:t>th</a:t>
                      </a:r>
                    </a:p>
                  </a:txBody>
                  <a:tcPr marL="74345" marR="19137" marT="29738" marB="29738"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gn="ctr">
                        <a:lnSpc>
                          <a:spcPct val="107000"/>
                        </a:lnSpc>
                        <a:spcAft>
                          <a:spcPts val="0"/>
                        </a:spcAft>
                      </a:pPr>
                      <a:r>
                        <a:rPr lang="en-GB" sz="1500" dirty="0">
                          <a:effectLst/>
                          <a:latin typeface="Calibri" panose="020F0502020204030204" pitchFamily="34" charset="0"/>
                          <a:ea typeface="Calibri" panose="020F0502020204030204" pitchFamily="34" charset="0"/>
                          <a:cs typeface="Times New Roman" panose="02020603050405020304" pitchFamily="18" charset="0"/>
                        </a:rPr>
                        <a:t>Friday April 25</a:t>
                      </a:r>
                      <a:r>
                        <a:rPr lang="en-GB" sz="1500" baseline="30000" dirty="0">
                          <a:effectLst/>
                          <a:latin typeface="Calibri" panose="020F0502020204030204" pitchFamily="34" charset="0"/>
                          <a:ea typeface="Calibri" panose="020F0502020204030204" pitchFamily="34" charset="0"/>
                          <a:cs typeface="Times New Roman" panose="02020603050405020304" pitchFamily="18" charset="0"/>
                        </a:rPr>
                        <a:t>th</a:t>
                      </a:r>
                    </a:p>
                  </a:txBody>
                  <a:tcPr marL="74345" marR="19137" marT="29738" marB="29738"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3816350020"/>
                  </a:ext>
                </a:extLst>
              </a:tr>
              <a:tr h="917052">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1</a:t>
                      </a:r>
                      <a:r>
                        <a:rPr lang="en-US" sz="1500" b="1" i="0" u="none" strike="noStrike" cap="none" baseline="30000" dirty="0">
                          <a:solidFill>
                            <a:schemeClr val="lt1"/>
                          </a:solidFill>
                          <a:effectLst/>
                          <a:latin typeface="+mn-lt"/>
                          <a:ea typeface="+mn-ea"/>
                          <a:cs typeface="+mn-cs"/>
                          <a:sym typeface="Arial"/>
                        </a:rPr>
                        <a:t>st</a:t>
                      </a:r>
                      <a:r>
                        <a:rPr lang="en-US" sz="1500" b="1" i="0" u="none" strike="noStrike" cap="none" dirty="0">
                          <a:solidFill>
                            <a:schemeClr val="lt1"/>
                          </a:solidFill>
                          <a:effectLst/>
                          <a:latin typeface="+mn-lt"/>
                          <a:ea typeface="+mn-ea"/>
                          <a:cs typeface="+mn-cs"/>
                          <a:sym typeface="Arial"/>
                        </a:rPr>
                        <a:t> session (09:00 – 10:30)</a:t>
                      </a:r>
                    </a:p>
                  </a:txBody>
                  <a:tcPr marL="74345" marR="19137" marT="29738" marB="29738"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1: Opening</a:t>
                      </a:r>
                    </a:p>
                    <a:p>
                      <a:pPr>
                        <a:lnSpc>
                          <a:spcPct val="107000"/>
                        </a:lnSpc>
                        <a:spcAft>
                          <a:spcPts val="0"/>
                        </a:spcAft>
                      </a:pPr>
                      <a:r>
                        <a:rPr lang="en-US" sz="1500" b="1" i="0" u="none" strike="noStrike" cap="none" dirty="0">
                          <a:solidFill>
                            <a:schemeClr val="dk1"/>
                          </a:solidFill>
                          <a:effectLst/>
                          <a:latin typeface="Calibri"/>
                          <a:ea typeface="+mn-ea"/>
                          <a:cs typeface="+mn-cs"/>
                          <a:sym typeface="Arial"/>
                        </a:rPr>
                        <a:t>AI 2: Introduction</a:t>
                      </a:r>
                    </a:p>
                    <a:p>
                      <a:pPr lvl="0" algn="l">
                        <a:lnSpc>
                          <a:spcPct val="100000"/>
                        </a:lnSpc>
                        <a:spcBef>
                          <a:spcPts val="0"/>
                        </a:spcBef>
                        <a:spcAft>
                          <a:spcPts val="0"/>
                        </a:spcAft>
                        <a:buNone/>
                      </a:pPr>
                      <a:endParaRPr lang="en-US" sz="1500" b="0" i="0" u="none" strike="noStrike" cap="none" noProof="0" dirty="0">
                        <a:solidFill>
                          <a:srgbClr val="000000"/>
                        </a:solidFill>
                        <a:effectLst/>
                        <a:latin typeface="Calibri"/>
                      </a:endParaRPr>
                    </a:p>
                  </a:txBody>
                  <a:tcPr marL="74345" marR="19137" marT="29738" marB="29738"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3: Interaction and Collaboration between 3GPP and O-RAN – Cont’d</a:t>
                      </a:r>
                    </a:p>
                  </a:txBody>
                  <a:tcPr marL="74345" marR="19137" marT="29738" marB="29738"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4280545556"/>
                  </a:ext>
                </a:extLst>
              </a:tr>
              <a:tr h="345947">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Morning break (10:30 – 11:00)</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marL="0" marR="0" lvl="0" indent="0" algn="ctr" defTabSz="914400" rtl="0" eaLnBrk="1" fontAlgn="auto" latinLnBrk="0" hangingPunct="1">
                        <a:lnSpc>
                          <a:spcPct val="107000"/>
                        </a:lnSpc>
                        <a:spcBef>
                          <a:spcPts val="0"/>
                        </a:spcBef>
                        <a:spcAft>
                          <a:spcPts val="0"/>
                        </a:spcAft>
                        <a:buClr>
                          <a:srgbClr val="000000"/>
                        </a:buClr>
                        <a:buSzTx/>
                        <a:buFont typeface="Arial"/>
                        <a:buNone/>
                        <a:tabLst/>
                        <a:defRPr/>
                      </a:pPr>
                      <a:r>
                        <a:rPr lang="en-US" sz="1500" b="0" i="1" u="none" strike="noStrike" cap="none" dirty="0">
                          <a:solidFill>
                            <a:srgbClr val="FF0000"/>
                          </a:solidFill>
                          <a:effectLst/>
                          <a:latin typeface="Calibri"/>
                          <a:ea typeface="+mn-ea"/>
                          <a:cs typeface="+mn-cs"/>
                          <a:sym typeface="Arial"/>
                        </a:rPr>
                        <a:t>Morning break</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gn="ctr">
                        <a:lnSpc>
                          <a:spcPct val="107000"/>
                        </a:lnSpc>
                        <a:spcAft>
                          <a:spcPts val="0"/>
                        </a:spcAft>
                      </a:pPr>
                      <a:r>
                        <a:rPr lang="en-US" sz="1500" b="0" i="1" u="none" strike="noStrike" cap="none" dirty="0">
                          <a:solidFill>
                            <a:srgbClr val="FF0000"/>
                          </a:solidFill>
                          <a:effectLst/>
                          <a:latin typeface="Calibri"/>
                          <a:ea typeface="+mn-ea"/>
                          <a:cs typeface="+mn-cs"/>
                          <a:sym typeface="Arial"/>
                        </a:rPr>
                        <a:t>Morning break</a:t>
                      </a:r>
                      <a:endParaRPr lang="en-GB" sz="1500" b="0" i="1" u="none" strike="noStrike" cap="none" dirty="0">
                        <a:solidFill>
                          <a:srgbClr val="FF0000"/>
                        </a:solidFill>
                        <a:effectLst/>
                        <a:latin typeface="Calibri"/>
                        <a:ea typeface="+mn-ea"/>
                        <a:cs typeface="+mn-cs"/>
                        <a:sym typeface="Arial"/>
                      </a:endParaRP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843991527"/>
                  </a:ext>
                </a:extLst>
              </a:tr>
              <a:tr h="923121">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2</a:t>
                      </a:r>
                      <a:r>
                        <a:rPr lang="en-US" sz="1500" b="1" i="0" u="none" strike="noStrike" cap="none" baseline="30000" dirty="0">
                          <a:solidFill>
                            <a:schemeClr val="lt1"/>
                          </a:solidFill>
                          <a:effectLst/>
                          <a:latin typeface="+mn-lt"/>
                          <a:ea typeface="+mn-ea"/>
                          <a:cs typeface="+mn-cs"/>
                          <a:sym typeface="Arial"/>
                        </a:rPr>
                        <a:t>nd</a:t>
                      </a:r>
                      <a:r>
                        <a:rPr lang="en-US" sz="1500" b="1" i="0" u="none" strike="noStrike" cap="none" dirty="0">
                          <a:solidFill>
                            <a:schemeClr val="lt1"/>
                          </a:solidFill>
                          <a:effectLst/>
                          <a:latin typeface="+mn-lt"/>
                          <a:ea typeface="+mn-ea"/>
                          <a:cs typeface="+mn-cs"/>
                          <a:sym typeface="Arial"/>
                        </a:rPr>
                        <a:t> session (11:00 - 12:30)</a:t>
                      </a:r>
                      <a:endParaRPr lang="en-GB" sz="1500" b="1" i="0" u="none" strike="noStrike" cap="none" dirty="0">
                        <a:solidFill>
                          <a:schemeClr val="lt1"/>
                        </a:solidFill>
                        <a:effectLst/>
                        <a:latin typeface="+mn-lt"/>
                        <a:ea typeface="+mn-ea"/>
                        <a:cs typeface="+mn-cs"/>
                        <a:sym typeface="Arial"/>
                      </a:endParaRP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marL="0" marR="0" lvl="0" indent="0" algn="l" defTabSz="1219133" rtl="0" eaLnBrk="1" fontAlgn="auto" latinLnBrk="0" hangingPunct="1">
                        <a:lnSpc>
                          <a:spcPct val="107000"/>
                        </a:lnSpc>
                        <a:spcBef>
                          <a:spcPts val="0"/>
                        </a:spcBef>
                        <a:spcAft>
                          <a:spcPts val="0"/>
                        </a:spcAft>
                        <a:buClrTx/>
                        <a:buSzTx/>
                        <a:buFontTx/>
                        <a:buNone/>
                        <a:tabLst/>
                        <a:defRPr/>
                      </a:pPr>
                      <a:r>
                        <a:rPr lang="en-US" sz="1500" b="1" i="0" u="none" strike="noStrike" cap="none" dirty="0">
                          <a:solidFill>
                            <a:schemeClr val="dk1"/>
                          </a:solidFill>
                          <a:effectLst/>
                          <a:latin typeface="Calibri"/>
                          <a:ea typeface="+mn-ea"/>
                          <a:cs typeface="+mn-cs"/>
                          <a:sym typeface="Arial"/>
                        </a:rPr>
                        <a:t>AI 2: Introduction – Cont’d</a:t>
                      </a:r>
                    </a:p>
                    <a:p>
                      <a:pPr>
                        <a:lnSpc>
                          <a:spcPct val="107000"/>
                        </a:lnSpc>
                        <a:spcAft>
                          <a:spcPts val="0"/>
                        </a:spcAft>
                      </a:pPr>
                      <a:r>
                        <a:rPr lang="en-US" sz="1500" b="1" i="0" u="none" strike="noStrike" cap="none" dirty="0">
                          <a:solidFill>
                            <a:schemeClr val="dk1"/>
                          </a:solidFill>
                          <a:effectLst/>
                          <a:latin typeface="Calibri"/>
                          <a:ea typeface="+mn-ea"/>
                          <a:cs typeface="+mn-cs"/>
                          <a:sym typeface="Arial"/>
                        </a:rPr>
                        <a:t>AI 3: Interaction and Collaboration between 3GPP and O-RAN</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3: Interaction and Collaboration between 3GPP and O-RAN – Cont’d</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16807827"/>
                  </a:ext>
                </a:extLst>
              </a:tr>
              <a:tr h="345947">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GB" sz="1500" b="1" i="0" u="none" strike="noStrike" cap="none" dirty="0">
                          <a:solidFill>
                            <a:schemeClr val="lt1"/>
                          </a:solidFill>
                          <a:effectLst/>
                          <a:latin typeface="+mn-lt"/>
                          <a:ea typeface="+mn-ea"/>
                          <a:cs typeface="+mn-cs"/>
                          <a:sym typeface="Arial"/>
                        </a:rPr>
                        <a:t>Lunch break (12:30 – 14:00)</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gn="ctr">
                        <a:lnSpc>
                          <a:spcPct val="107000"/>
                        </a:lnSpc>
                        <a:spcAft>
                          <a:spcPts val="0"/>
                        </a:spcAft>
                      </a:pPr>
                      <a:r>
                        <a:rPr lang="en-GB" sz="1500" b="0" i="1" u="none" strike="noStrike" cap="none" dirty="0">
                          <a:solidFill>
                            <a:srgbClr val="FF0000"/>
                          </a:solidFill>
                          <a:effectLst/>
                          <a:latin typeface="Calibri"/>
                          <a:ea typeface="+mn-ea"/>
                          <a:cs typeface="+mn-cs"/>
                          <a:sym typeface="Arial"/>
                        </a:rPr>
                        <a:t>Lunch</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gn="ctr">
                        <a:lnSpc>
                          <a:spcPct val="107000"/>
                        </a:lnSpc>
                        <a:spcAft>
                          <a:spcPts val="0"/>
                        </a:spcAft>
                      </a:pPr>
                      <a:r>
                        <a:rPr lang="en-GB" sz="1500" b="0" i="1" u="none" strike="noStrike" cap="none" dirty="0">
                          <a:solidFill>
                            <a:srgbClr val="FF0000"/>
                          </a:solidFill>
                          <a:effectLst/>
                          <a:latin typeface="Calibri"/>
                          <a:ea typeface="+mn-ea"/>
                          <a:cs typeface="+mn-cs"/>
                          <a:sym typeface="Arial"/>
                        </a:rPr>
                        <a:t>Lunch</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5315827"/>
                  </a:ext>
                </a:extLst>
              </a:tr>
              <a:tr h="634534">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3</a:t>
                      </a:r>
                      <a:r>
                        <a:rPr lang="en-US" sz="1500" b="1" i="0" u="none" strike="noStrike" cap="none" baseline="30000" dirty="0">
                          <a:solidFill>
                            <a:schemeClr val="lt1"/>
                          </a:solidFill>
                          <a:effectLst/>
                          <a:latin typeface="+mn-lt"/>
                          <a:ea typeface="+mn-ea"/>
                          <a:cs typeface="+mn-cs"/>
                          <a:sym typeface="Arial"/>
                        </a:rPr>
                        <a:t>rd</a:t>
                      </a:r>
                      <a:r>
                        <a:rPr lang="en-US" sz="1500" b="1" i="0" u="none" strike="noStrike" cap="none" dirty="0">
                          <a:solidFill>
                            <a:schemeClr val="lt1"/>
                          </a:solidFill>
                          <a:effectLst/>
                          <a:latin typeface="+mn-lt"/>
                          <a:ea typeface="+mn-ea"/>
                          <a:cs typeface="+mn-cs"/>
                          <a:sym typeface="Arial"/>
                        </a:rPr>
                        <a:t> session (14:00 – 15:30)</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3: Interaction and Collaboration between 3GPP and O-RAN – Cont’d</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tc rowSpan="3">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4: Summary </a:t>
                      </a:r>
                    </a:p>
                    <a:p>
                      <a:pPr>
                        <a:lnSpc>
                          <a:spcPct val="107000"/>
                        </a:lnSpc>
                        <a:spcAft>
                          <a:spcPts val="0"/>
                        </a:spcAft>
                      </a:pPr>
                      <a:r>
                        <a:rPr lang="en-US" sz="1500" b="1" i="0" u="none" strike="noStrike" cap="none" dirty="0">
                          <a:solidFill>
                            <a:schemeClr val="dk1"/>
                          </a:solidFill>
                          <a:effectLst/>
                          <a:latin typeface="Calibri"/>
                          <a:ea typeface="+mn-ea"/>
                          <a:cs typeface="+mn-cs"/>
                          <a:sym typeface="Arial"/>
                        </a:rPr>
                        <a:t>AI 5: </a:t>
                      </a:r>
                      <a:r>
                        <a:rPr lang="en-US" sz="1300" b="1" dirty="0"/>
                        <a:t>Closing (</a:t>
                      </a:r>
                      <a:r>
                        <a:rPr lang="en-US" sz="1300" b="1" dirty="0">
                          <a:solidFill>
                            <a:srgbClr val="FF0000"/>
                          </a:solidFill>
                        </a:rPr>
                        <a:t>no later than 4:00pm</a:t>
                      </a:r>
                      <a:r>
                        <a:rPr lang="en-US" sz="1300" b="1" dirty="0"/>
                        <a:t>) </a:t>
                      </a:r>
                      <a:endParaRPr lang="en-US" sz="1500" b="1" i="0" u="none" strike="noStrike" cap="none" dirty="0">
                        <a:solidFill>
                          <a:schemeClr val="dk1"/>
                        </a:solidFill>
                        <a:effectLst/>
                        <a:latin typeface="Calibri"/>
                        <a:ea typeface="+mn-ea"/>
                        <a:cs typeface="+mn-cs"/>
                        <a:sym typeface="Arial"/>
                      </a:endParaRPr>
                    </a:p>
                  </a:txBody>
                  <a:tcPr marL="74345" marR="19137" marT="29738" marB="29738">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934308429"/>
                  </a:ext>
                </a:extLst>
              </a:tr>
              <a:tr h="345947">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Afternoon break (15:30 – 16:00) </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marL="0" marR="0" lvl="0" indent="0" algn="ctr" defTabSz="914400" rtl="0" eaLnBrk="1" fontAlgn="auto" latinLnBrk="0" hangingPunct="1">
                        <a:lnSpc>
                          <a:spcPct val="107000"/>
                        </a:lnSpc>
                        <a:spcBef>
                          <a:spcPts val="0"/>
                        </a:spcBef>
                        <a:spcAft>
                          <a:spcPts val="0"/>
                        </a:spcAft>
                        <a:buClr>
                          <a:srgbClr val="000000"/>
                        </a:buClr>
                        <a:buSzTx/>
                        <a:buFont typeface="Arial"/>
                        <a:buNone/>
                        <a:tabLst/>
                        <a:defRPr/>
                      </a:pPr>
                      <a:r>
                        <a:rPr lang="en-GB" sz="1500" b="0" i="1" u="none" strike="noStrike" cap="none" dirty="0">
                          <a:solidFill>
                            <a:srgbClr val="FF0000"/>
                          </a:solidFill>
                          <a:effectLst/>
                          <a:latin typeface="Calibri"/>
                          <a:ea typeface="+mn-ea"/>
                          <a:cs typeface="+mn-cs"/>
                          <a:sym typeface="Arial"/>
                        </a:rPr>
                        <a:t>Afternoon break</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tc vMerge="1">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gn="ctr">
                        <a:lnSpc>
                          <a:spcPct val="107000"/>
                        </a:lnSpc>
                        <a:spcAft>
                          <a:spcPts val="0"/>
                        </a:spcAft>
                      </a:pPr>
                      <a:endParaRPr lang="en-GB" sz="1800" b="0" i="0" u="none" strike="noStrike" cap="none" dirty="0">
                        <a:solidFill>
                          <a:srgbClr val="FF0000"/>
                        </a:solidFill>
                        <a:effectLst/>
                        <a:latin typeface="Calibri"/>
                        <a:ea typeface="+mn-ea"/>
                        <a:cs typeface="+mn-cs"/>
                        <a:sym typeface="Arial"/>
                      </a:endParaRPr>
                    </a:p>
                  </a:txBody>
                  <a:tcPr marR="23537" marT="36576" marB="36576"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734005661"/>
                  </a:ext>
                </a:extLst>
              </a:tr>
              <a:tr h="634534">
                <a:tc>
                  <a:txBody>
                    <a:bodyPr/>
                    <a:lstStyle>
                      <a:lvl1pPr marL="0" algn="l" defTabSz="1219133" rtl="0" eaLnBrk="1" latinLnBrk="0" hangingPunct="1">
                        <a:defRPr sz="2400" b="1" kern="1200">
                          <a:solidFill>
                            <a:schemeClr val="lt1"/>
                          </a:solidFill>
                          <a:latin typeface="Arial"/>
                        </a:defRPr>
                      </a:lvl1pPr>
                      <a:lvl2pPr marL="609566" algn="l" defTabSz="1219133" rtl="0" eaLnBrk="1" latinLnBrk="0" hangingPunct="1">
                        <a:defRPr sz="2400" b="1" kern="1200">
                          <a:solidFill>
                            <a:schemeClr val="lt1"/>
                          </a:solidFill>
                          <a:latin typeface="Arial"/>
                        </a:defRPr>
                      </a:lvl2pPr>
                      <a:lvl3pPr marL="1219133" algn="l" defTabSz="1219133" rtl="0" eaLnBrk="1" latinLnBrk="0" hangingPunct="1">
                        <a:defRPr sz="2400" b="1" kern="1200">
                          <a:solidFill>
                            <a:schemeClr val="lt1"/>
                          </a:solidFill>
                          <a:latin typeface="Arial"/>
                        </a:defRPr>
                      </a:lvl3pPr>
                      <a:lvl4pPr marL="1828697" algn="l" defTabSz="1219133" rtl="0" eaLnBrk="1" latinLnBrk="0" hangingPunct="1">
                        <a:defRPr sz="2400" b="1" kern="1200">
                          <a:solidFill>
                            <a:schemeClr val="lt1"/>
                          </a:solidFill>
                          <a:latin typeface="Arial"/>
                        </a:defRPr>
                      </a:lvl4pPr>
                      <a:lvl5pPr marL="2438263" algn="l" defTabSz="1219133" rtl="0" eaLnBrk="1" latinLnBrk="0" hangingPunct="1">
                        <a:defRPr sz="2400" b="1" kern="1200">
                          <a:solidFill>
                            <a:schemeClr val="lt1"/>
                          </a:solidFill>
                          <a:latin typeface="Arial"/>
                        </a:defRPr>
                      </a:lvl5pPr>
                      <a:lvl6pPr marL="3047830" algn="l" defTabSz="1219133" rtl="0" eaLnBrk="1" latinLnBrk="0" hangingPunct="1">
                        <a:defRPr sz="2400" b="1" kern="1200">
                          <a:solidFill>
                            <a:schemeClr val="lt1"/>
                          </a:solidFill>
                          <a:latin typeface="Arial"/>
                        </a:defRPr>
                      </a:lvl6pPr>
                      <a:lvl7pPr marL="3657396" algn="l" defTabSz="1219133" rtl="0" eaLnBrk="1" latinLnBrk="0" hangingPunct="1">
                        <a:defRPr sz="2400" b="1" kern="1200">
                          <a:solidFill>
                            <a:schemeClr val="lt1"/>
                          </a:solidFill>
                          <a:latin typeface="Arial"/>
                        </a:defRPr>
                      </a:lvl7pPr>
                      <a:lvl8pPr marL="4266963" algn="l" defTabSz="1219133" rtl="0" eaLnBrk="1" latinLnBrk="0" hangingPunct="1">
                        <a:defRPr sz="2400" b="1" kern="1200">
                          <a:solidFill>
                            <a:schemeClr val="lt1"/>
                          </a:solidFill>
                          <a:latin typeface="Arial"/>
                        </a:defRPr>
                      </a:lvl8pPr>
                      <a:lvl9pPr marL="4876529" algn="l" defTabSz="1219133" rtl="0" eaLnBrk="1" latinLnBrk="0" hangingPunct="1">
                        <a:defRPr sz="2400" b="1" kern="1200">
                          <a:solidFill>
                            <a:schemeClr val="lt1"/>
                          </a:solidFill>
                          <a:latin typeface="Arial"/>
                        </a:defRPr>
                      </a:lvl9pPr>
                    </a:lstStyle>
                    <a:p>
                      <a:pPr>
                        <a:lnSpc>
                          <a:spcPct val="107000"/>
                        </a:lnSpc>
                        <a:spcAft>
                          <a:spcPts val="0"/>
                        </a:spcAft>
                      </a:pPr>
                      <a:r>
                        <a:rPr lang="en-US" sz="1500" b="1" i="0" u="none" strike="noStrike" cap="none" dirty="0">
                          <a:solidFill>
                            <a:schemeClr val="lt1"/>
                          </a:solidFill>
                          <a:effectLst/>
                          <a:latin typeface="+mn-lt"/>
                          <a:ea typeface="+mn-ea"/>
                          <a:cs typeface="+mn-cs"/>
                          <a:sym typeface="Arial"/>
                        </a:rPr>
                        <a:t>4</a:t>
                      </a:r>
                      <a:r>
                        <a:rPr lang="en-US" sz="1500" b="1" i="0" u="none" strike="noStrike" cap="none" baseline="30000" dirty="0">
                          <a:solidFill>
                            <a:schemeClr val="lt1"/>
                          </a:solidFill>
                          <a:effectLst/>
                          <a:latin typeface="+mn-lt"/>
                          <a:ea typeface="+mn-ea"/>
                          <a:cs typeface="+mn-cs"/>
                          <a:sym typeface="Arial"/>
                        </a:rPr>
                        <a:t>th</a:t>
                      </a:r>
                      <a:r>
                        <a:rPr lang="en-US" sz="1500" b="1" i="0" u="none" strike="noStrike" cap="none" dirty="0">
                          <a:solidFill>
                            <a:schemeClr val="lt1"/>
                          </a:solidFill>
                          <a:effectLst/>
                          <a:latin typeface="+mn-lt"/>
                          <a:ea typeface="+mn-ea"/>
                          <a:cs typeface="+mn-cs"/>
                          <a:sym typeface="Arial"/>
                        </a:rPr>
                        <a:t> session (16:00 – 17:30)</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solidFill>
                  </a:tcPr>
                </a:tc>
                <a:tc>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r>
                        <a:rPr lang="en-US" sz="1500" b="1" i="0" u="none" strike="noStrike" cap="none" dirty="0">
                          <a:solidFill>
                            <a:schemeClr val="dk1"/>
                          </a:solidFill>
                          <a:effectLst/>
                          <a:latin typeface="Calibri"/>
                          <a:ea typeface="+mn-ea"/>
                          <a:cs typeface="+mn-cs"/>
                          <a:sym typeface="Arial"/>
                        </a:rPr>
                        <a:t>AI 3: Interaction and Collaboration between 3GPP and O-RAN – Cont’d</a:t>
                      </a:r>
                    </a:p>
                  </a:txBody>
                  <a:tcPr marL="74345" marR="19137" marT="29738" marB="29738"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tc vMerge="1">
                  <a:txBody>
                    <a:bodyPr/>
                    <a:lstStyle>
                      <a:lvl1pPr marL="0" algn="l" defTabSz="1219133" rtl="0" eaLnBrk="1" latinLnBrk="0" hangingPunct="1">
                        <a:defRPr sz="2400" kern="1200">
                          <a:solidFill>
                            <a:schemeClr val="dk1"/>
                          </a:solidFill>
                          <a:latin typeface="Arial"/>
                        </a:defRPr>
                      </a:lvl1pPr>
                      <a:lvl2pPr marL="609566" algn="l" defTabSz="1219133" rtl="0" eaLnBrk="1" latinLnBrk="0" hangingPunct="1">
                        <a:defRPr sz="2400" kern="1200">
                          <a:solidFill>
                            <a:schemeClr val="dk1"/>
                          </a:solidFill>
                          <a:latin typeface="Arial"/>
                        </a:defRPr>
                      </a:lvl2pPr>
                      <a:lvl3pPr marL="1219133" algn="l" defTabSz="1219133" rtl="0" eaLnBrk="1" latinLnBrk="0" hangingPunct="1">
                        <a:defRPr sz="2400" kern="1200">
                          <a:solidFill>
                            <a:schemeClr val="dk1"/>
                          </a:solidFill>
                          <a:latin typeface="Arial"/>
                        </a:defRPr>
                      </a:lvl3pPr>
                      <a:lvl4pPr marL="1828697" algn="l" defTabSz="1219133" rtl="0" eaLnBrk="1" latinLnBrk="0" hangingPunct="1">
                        <a:defRPr sz="2400" kern="1200">
                          <a:solidFill>
                            <a:schemeClr val="dk1"/>
                          </a:solidFill>
                          <a:latin typeface="Arial"/>
                        </a:defRPr>
                      </a:lvl4pPr>
                      <a:lvl5pPr marL="2438263" algn="l" defTabSz="1219133" rtl="0" eaLnBrk="1" latinLnBrk="0" hangingPunct="1">
                        <a:defRPr sz="2400" kern="1200">
                          <a:solidFill>
                            <a:schemeClr val="dk1"/>
                          </a:solidFill>
                          <a:latin typeface="Arial"/>
                        </a:defRPr>
                      </a:lvl5pPr>
                      <a:lvl6pPr marL="3047830" algn="l" defTabSz="1219133" rtl="0" eaLnBrk="1" latinLnBrk="0" hangingPunct="1">
                        <a:defRPr sz="2400" kern="1200">
                          <a:solidFill>
                            <a:schemeClr val="dk1"/>
                          </a:solidFill>
                          <a:latin typeface="Arial"/>
                        </a:defRPr>
                      </a:lvl6pPr>
                      <a:lvl7pPr marL="3657396" algn="l" defTabSz="1219133" rtl="0" eaLnBrk="1" latinLnBrk="0" hangingPunct="1">
                        <a:defRPr sz="2400" kern="1200">
                          <a:solidFill>
                            <a:schemeClr val="dk1"/>
                          </a:solidFill>
                          <a:latin typeface="Arial"/>
                        </a:defRPr>
                      </a:lvl7pPr>
                      <a:lvl8pPr marL="4266963" algn="l" defTabSz="1219133" rtl="0" eaLnBrk="1" latinLnBrk="0" hangingPunct="1">
                        <a:defRPr sz="2400" kern="1200">
                          <a:solidFill>
                            <a:schemeClr val="dk1"/>
                          </a:solidFill>
                          <a:latin typeface="Arial"/>
                        </a:defRPr>
                      </a:lvl8pPr>
                      <a:lvl9pPr marL="4876529" algn="l" defTabSz="1219133" rtl="0" eaLnBrk="1" latinLnBrk="0" hangingPunct="1">
                        <a:defRPr sz="2400" kern="1200">
                          <a:solidFill>
                            <a:schemeClr val="dk1"/>
                          </a:solidFill>
                          <a:latin typeface="Arial"/>
                        </a:defRPr>
                      </a:lvl9pPr>
                    </a:lstStyle>
                    <a:p>
                      <a:pPr>
                        <a:lnSpc>
                          <a:spcPct val="107000"/>
                        </a:lnSpc>
                        <a:spcAft>
                          <a:spcPts val="0"/>
                        </a:spcAft>
                      </a:pPr>
                      <a:endParaRPr lang="en-US" sz="1800" b="1" i="0" u="none" strike="noStrike" cap="none" dirty="0">
                        <a:solidFill>
                          <a:schemeClr val="dk1"/>
                        </a:solidFill>
                        <a:effectLst/>
                        <a:latin typeface="Calibri"/>
                        <a:ea typeface="+mn-ea"/>
                        <a:cs typeface="+mn-cs"/>
                        <a:sym typeface="Arial"/>
                      </a:endParaRPr>
                    </a:p>
                  </a:txBody>
                  <a:tcPr marR="23537" marT="36576" marB="36576"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84681407"/>
                  </a:ext>
                </a:extLst>
              </a:tr>
            </a:tbl>
          </a:graphicData>
        </a:graphic>
      </p:graphicFrame>
    </p:spTree>
    <p:extLst>
      <p:ext uri="{BB962C8B-B14F-4D97-AF65-F5344CB8AC3E}">
        <p14:creationId xmlns:p14="http://schemas.microsoft.com/office/powerpoint/2010/main" val="2664865194"/>
      </p:ext>
    </p:extLst>
  </p:cSld>
  <p:clrMapOvr>
    <a:masterClrMapping/>
  </p:clrMapOvr>
  <p:transition spd="slow"/>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6b85689de342f917fa1496256cffb8df">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f90c17ef47a347154e719feafb81c330"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1CAB7F-CE2F-452A-A740-76C04B15B7C0}">
  <ds:schemaRefs>
    <ds:schemaRef ds:uri="http://schemas.microsoft.com/sharepoint/v3/contenttype/forms"/>
  </ds:schemaRefs>
</ds:datastoreItem>
</file>

<file path=customXml/itemProps2.xml><?xml version="1.0" encoding="utf-8"?>
<ds:datastoreItem xmlns:ds="http://schemas.openxmlformats.org/officeDocument/2006/customXml" ds:itemID="{EC90C7EC-2BC4-48C8-A54B-2D34BE94A9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8B41B4-59F2-41CD-9393-3870078F4CFA}">
  <ds:schemaRefs>
    <ds:schemaRef ds:uri="cc9c437c-ae0c-4066-8d90-a0f7de786127"/>
    <ds:schemaRef ds:uri="http://schemas.openxmlformats.org/package/2006/metadata/core-properties"/>
    <ds:schemaRef ds:uri="http://www.w3.org/XML/1998/namespace"/>
    <ds:schemaRef ds:uri="ba37140e-f4c5-4a6c-a9b4-20a691ce6c8a"/>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 ds:uri="http://purl.org/dc/te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75198</TotalTime>
  <Words>1043</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6</vt:i4>
      </vt:variant>
    </vt:vector>
  </HeadingPairs>
  <TitlesOfParts>
    <vt:vector size="17" baseType="lpstr">
      <vt:lpstr>DengXian</vt:lpstr>
      <vt:lpstr>Aptos</vt: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3GPP &amp; O-RAN ALLIANCE Joint Workshop on 6G Coordination: Agenda and Details</vt:lpstr>
      <vt:lpstr>3GPP &amp; O-RAN ALLIANCE Joint Workshop on 6G Coordination </vt:lpstr>
      <vt:lpstr>3GPP &amp; O-RAN ALLIANCE Joint Workshop: Additional Details 1/2</vt:lpstr>
      <vt:lpstr>3GPP &amp; O-RAN ALLIANCE Joint Workshop: Additional Details 2/2</vt:lpstr>
      <vt:lpstr>3GPP &amp; O-RAN ALLIANCE Joint Workshop: Draft Agenda</vt:lpstr>
      <vt:lpstr>3GPP &amp; O-RAN ALLIANCE Joint Workshop: Tentative Timeplan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Jain, Puneet</cp:lastModifiedBy>
  <cp:revision>760</cp:revision>
  <dcterms:created xsi:type="dcterms:W3CDTF">2018-05-24T11:49:12Z</dcterms:created>
  <dcterms:modified xsi:type="dcterms:W3CDTF">2025-01-28T15:25:17Z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0x010100EB28163D68FE8E4D9361964FDD814FC4</vt:lpwstr>
  </property>
</Properties>
</file>