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1" r:id="rId3"/>
    <p:sldId id="283" r:id="rId4"/>
    <p:sldId id="286" r:id="rId5"/>
    <p:sldId id="263" r:id="rId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980" y="64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AVES Benoit INNOV/NET" userId="573afaf1-2089-4b1e-b77f-06fd3250c509" providerId="ADAL" clId="{32BF3FC4-DED1-444E-A251-4EF29B8CCD66}"/>
    <pc:docChg chg="modSld">
      <pc:chgData name="GRAVES Benoit INNOV/NET" userId="573afaf1-2089-4b1e-b77f-06fd3250c509" providerId="ADAL" clId="{32BF3FC4-DED1-444E-A251-4EF29B8CCD66}" dt="2025-04-17T07:13:24.096" v="2" actId="20577"/>
      <pc:docMkLst>
        <pc:docMk/>
      </pc:docMkLst>
      <pc:sldChg chg="modSp mod">
        <pc:chgData name="GRAVES Benoit INNOV/NET" userId="573afaf1-2089-4b1e-b77f-06fd3250c509" providerId="ADAL" clId="{32BF3FC4-DED1-444E-A251-4EF29B8CCD66}" dt="2025-04-17T07:13:24.096" v="2" actId="20577"/>
        <pc:sldMkLst>
          <pc:docMk/>
          <pc:sldMk cId="8923814" sldId="286"/>
        </pc:sldMkLst>
        <pc:spChg chg="mod">
          <ac:chgData name="GRAVES Benoit INNOV/NET" userId="573afaf1-2089-4b1e-b77f-06fd3250c509" providerId="ADAL" clId="{32BF3FC4-DED1-444E-A251-4EF29B8CCD66}" dt="2025-04-17T07:13:24.096" v="2" actId="20577"/>
          <ac:spMkLst>
            <pc:docMk/>
            <pc:sldMk cId="8923814" sldId="286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2025/4/17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2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2025/4/17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2025/4/17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2025/4/17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2025/4/17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2025/4/17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2025/4/17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2025/4/17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2025/4/17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2025/4/17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2025/4/17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2025/4/17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2025/4/17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5154" y="1653648"/>
            <a:ext cx="8159294" cy="1710190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latin typeface="+mn-lt"/>
                <a:cs typeface="Arial" panose="020B0604020202020204" pitchFamily="34" charset="0"/>
              </a:rPr>
              <a:t>Orange view on 3GPP – O-RAN cooperation</a:t>
            </a:r>
            <a:endParaRPr lang="zh-CN" altLang="en-US" sz="2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525856"/>
            <a:ext cx="6400800" cy="846094"/>
          </a:xfrm>
        </p:spPr>
        <p:txBody>
          <a:bodyPr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Arial" panose="020B0604020202020204" pitchFamily="34" charset="0"/>
              </a:rPr>
              <a:t>Orange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7" y="141480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effectLst/>
                <a:ea typeface="Times New Roman" panose="02020603050405020304" pitchFamily="18" charset="0"/>
              </a:rPr>
              <a:t>3GPP &amp; O-RAN ALLIANCE Joint Workshop</a:t>
            </a:r>
            <a:r>
              <a:rPr lang="en-GB" altLang="zh-CN" sz="2000" dirty="0"/>
              <a:t>	</a:t>
            </a:r>
          </a:p>
          <a:p>
            <a:r>
              <a:rPr lang="en-US" sz="1800" b="1" dirty="0">
                <a:effectLst/>
                <a:ea typeface="Times New Roman" panose="02020603050405020304" pitchFamily="18" charset="0"/>
              </a:rPr>
              <a:t>Sophia Antipolis, France, April 24 – 25, 2025</a:t>
            </a:r>
            <a:endParaRPr lang="en-US" altLang="zh-CN" sz="2000" dirty="0"/>
          </a:p>
          <a:p>
            <a:r>
              <a:rPr lang="en-US" altLang="ja-JP" sz="1600" b="1" dirty="0">
                <a:cs typeface="Arial" panose="020B0604020202020204" pitchFamily="34" charset="0"/>
              </a:rPr>
              <a:t>Agenda Item #3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6041132" y="173273"/>
            <a:ext cx="27073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 </a:t>
            </a:r>
            <a:r>
              <a:rPr lang="en-US" altLang="zh-CN" b="1" dirty="0">
                <a:cs typeface="Arial" panose="020B0604020202020204" pitchFamily="34" charset="0"/>
              </a:rPr>
              <a:t>3ORW-250008</a:t>
            </a:r>
            <a:endParaRPr lang="en-US" altLang="zh-CN" sz="2000" b="1" dirty="0">
              <a:cs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76064"/>
          </a:xfrm>
        </p:spPr>
        <p:txBody>
          <a:bodyPr>
            <a:noAutofit/>
          </a:bodyPr>
          <a:lstStyle/>
          <a:p>
            <a:r>
              <a:rPr lang="en-US" altLang="zh-CN" sz="2400" b="1" dirty="0"/>
              <a:t>General views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771549"/>
            <a:ext cx="8496944" cy="3995713"/>
          </a:xfrm>
        </p:spPr>
        <p:txBody>
          <a:bodyPr>
            <a:noAutofit/>
          </a:bodyPr>
          <a:lstStyle/>
          <a:p>
            <a:pPr marL="252000" indent="-252000"/>
            <a:r>
              <a:rPr lang="en-US" altLang="zh-CN" sz="1800" dirty="0"/>
              <a:t>Open RAN is now a commercial reality in a growing number of networks</a:t>
            </a:r>
          </a:p>
          <a:p>
            <a:pPr marL="252000" indent="-252000"/>
            <a:r>
              <a:rPr lang="en-US" altLang="zh-CN" sz="1800" dirty="0"/>
              <a:t>The O-RAN Alliance is the undisputed reference for Open RAN specific standardization work, acting as a complement to 3GPP</a:t>
            </a:r>
          </a:p>
          <a:p>
            <a:pPr marL="252000" indent="-252000"/>
            <a:r>
              <a:rPr lang="en-US" altLang="zh-CN" sz="1800" dirty="0"/>
              <a:t>Mutual recognition and tighter relationship between the 2 SDOs is deemed essential, and a new cooperation model is seen critical by Orange with the start of 6G standardization work, i.e.</a:t>
            </a:r>
          </a:p>
          <a:p>
            <a:pPr marL="652050" lvl="1" indent="-252000"/>
            <a:r>
              <a:rPr lang="en-US" altLang="zh-CN" sz="1600" dirty="0"/>
              <a:t>On specific areas, greater convergence on specifications will be welcome (see next slides)</a:t>
            </a:r>
          </a:p>
          <a:p>
            <a:pPr marL="652050" lvl="1" indent="-252000"/>
            <a:r>
              <a:rPr lang="en-US" altLang="zh-CN" sz="1600" dirty="0"/>
              <a:t>Better alignment on roadmap cycles is needed</a:t>
            </a:r>
          </a:p>
          <a:p>
            <a:pPr marL="1052100" lvl="2" indent="-252000"/>
            <a:r>
              <a:rPr lang="en-US" altLang="zh-CN" sz="1400" dirty="0"/>
              <a:t>Specific interest to align as much as possible on release dates and scope consistency, especially for the first 6G release</a:t>
            </a:r>
          </a:p>
          <a:p>
            <a:pPr marL="652050" lvl="1" indent="-252000"/>
            <a:r>
              <a:rPr lang="en-US" altLang="zh-CN" sz="1600" dirty="0"/>
              <a:t>Closer cooperation will be beneficial by means of </a:t>
            </a:r>
          </a:p>
          <a:p>
            <a:pPr marL="1052100" lvl="2" indent="-252000"/>
            <a:r>
              <a:rPr lang="en-US" altLang="zh-CN" sz="1400" dirty="0"/>
              <a:t>Liaison Statements</a:t>
            </a:r>
          </a:p>
          <a:p>
            <a:pPr marL="1052100" lvl="2" indent="-252000"/>
            <a:r>
              <a:rPr lang="en-US" altLang="zh-CN" sz="1400" dirty="0"/>
              <a:t>Regular workshops, e.g. initially twice a year during the specification phase of 6G, preferably in remote</a:t>
            </a:r>
          </a:p>
          <a:p>
            <a:pPr marL="400050" lvl="1" indent="0">
              <a:buNone/>
            </a:pPr>
            <a:endParaRPr lang="en-US" altLang="zh-CN" sz="1400" dirty="0"/>
          </a:p>
          <a:p>
            <a:pPr marL="0" indent="0">
              <a:buNone/>
            </a:pPr>
            <a:endParaRPr lang="en-US" altLang="zh-CN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708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76064"/>
          </a:xfrm>
        </p:spPr>
        <p:txBody>
          <a:bodyPr>
            <a:noAutofit/>
          </a:bodyPr>
          <a:lstStyle/>
          <a:p>
            <a:r>
              <a:rPr lang="en-US" altLang="zh-CN" sz="2400" b="1" dirty="0"/>
              <a:t>Areas of cooperation (1/2)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771550"/>
            <a:ext cx="8496944" cy="3600400"/>
          </a:xfrm>
        </p:spPr>
        <p:txBody>
          <a:bodyPr>
            <a:noAutofit/>
          </a:bodyPr>
          <a:lstStyle/>
          <a:p>
            <a:pPr marL="252000" indent="-252000"/>
            <a:r>
              <a:rPr lang="en-US" altLang="zh-CN" sz="1800" dirty="0"/>
              <a:t>Open Fronthaul / Low Layer Split</a:t>
            </a:r>
          </a:p>
          <a:p>
            <a:pPr marL="652050" lvl="1" indent="-252000"/>
            <a:r>
              <a:rPr lang="en-US" altLang="zh-CN" sz="1600" dirty="0"/>
              <a:t>O-RAN Alliance to remain the standardization body for Open Fronthaul specifications</a:t>
            </a:r>
          </a:p>
          <a:p>
            <a:pPr marL="652050" lvl="1" indent="-252000"/>
            <a:r>
              <a:rPr lang="en-US" altLang="zh-CN" sz="1600" dirty="0"/>
              <a:t>3GPP	</a:t>
            </a:r>
          </a:p>
          <a:p>
            <a:pPr marL="1052100" lvl="2" indent="-252000"/>
            <a:r>
              <a:rPr lang="en-US" altLang="zh-CN" sz="1400" dirty="0"/>
              <a:t>Fronthaul or equivalent Low Layer Split not in the scope of 3GPP </a:t>
            </a:r>
          </a:p>
          <a:p>
            <a:pPr marL="1052100" lvl="2" indent="-252000"/>
            <a:r>
              <a:rPr lang="en-US" altLang="zh-CN" sz="1400" dirty="0"/>
              <a:t>3GPP to make explicit reference to publicly available ETSI specifications</a:t>
            </a:r>
          </a:p>
          <a:p>
            <a:pPr marL="1509300" lvl="3" indent="-252000"/>
            <a:r>
              <a:rPr lang="en-US" altLang="zh-CN" sz="1400" dirty="0"/>
              <a:t>Particular interest for consideration in 3GPP studies, e.g. highlighting potential impact to existing Open Fronthaul specifications if any</a:t>
            </a:r>
          </a:p>
          <a:p>
            <a:pPr marL="1257300" lvl="3" indent="0">
              <a:buNone/>
            </a:pPr>
            <a:endParaRPr lang="en-US" altLang="zh-CN" sz="1800" dirty="0"/>
          </a:p>
          <a:p>
            <a:pPr marL="252000" indent="-252000"/>
            <a:r>
              <a:rPr lang="en-US" altLang="zh-CN" sz="1800" dirty="0"/>
              <a:t>Cloud Orchestration</a:t>
            </a:r>
          </a:p>
          <a:p>
            <a:pPr marL="652050" lvl="1" indent="-252000"/>
            <a:r>
              <a:rPr lang="en-US" altLang="zh-CN" sz="1600" dirty="0"/>
              <a:t>O-RAN Alliance to remain prime on Cloud Orchestration specifications, i.e. O-Cloud</a:t>
            </a:r>
          </a:p>
          <a:p>
            <a:pPr marL="652050" lvl="1" indent="-252000"/>
            <a:r>
              <a:rPr lang="en-US" altLang="zh-CN" sz="1600" dirty="0"/>
              <a:t>3GPP specifications to be agnostic of the implementation choice (cloud infra HW or purpose-built HW)</a:t>
            </a:r>
          </a:p>
          <a:p>
            <a:pPr marL="0" indent="0">
              <a:buNone/>
            </a:pPr>
            <a:endParaRPr lang="en-US" altLang="zh-CN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475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76064"/>
          </a:xfrm>
        </p:spPr>
        <p:txBody>
          <a:bodyPr>
            <a:noAutofit/>
          </a:bodyPr>
          <a:lstStyle/>
          <a:p>
            <a:r>
              <a:rPr lang="en-US" altLang="zh-CN" sz="2400" b="1" dirty="0"/>
              <a:t>Areas of cooperation (2/2)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771549"/>
            <a:ext cx="8496944" cy="4269557"/>
          </a:xfrm>
        </p:spPr>
        <p:txBody>
          <a:bodyPr>
            <a:noAutofit/>
          </a:bodyPr>
          <a:lstStyle/>
          <a:p>
            <a:pPr marL="252000" indent="-252000"/>
            <a:r>
              <a:rPr lang="en-US" altLang="zh-CN" sz="1800" dirty="0"/>
              <a:t>SMO &amp; AIML</a:t>
            </a:r>
          </a:p>
          <a:p>
            <a:pPr marL="652050" lvl="1" indent="-252000"/>
            <a:r>
              <a:rPr lang="en-US" altLang="zh-CN" sz="1600" dirty="0"/>
              <a:t>Both organization to align tightly on a consistent architecture and evolution path, with an initial gap analysis to be performed between existing 3GPP &amp; O-RAN Alliance specifications </a:t>
            </a:r>
          </a:p>
          <a:p>
            <a:pPr marL="652050" lvl="1" indent="-252000"/>
            <a:r>
              <a:rPr lang="en-US" altLang="zh-CN" sz="1600" dirty="0"/>
              <a:t>3GPP to adopt the main architecture principles defined in O-RAN </a:t>
            </a:r>
            <a:r>
              <a:rPr lang="en-US" altLang="zh-CN" sz="1600" dirty="0" err="1"/>
              <a:t>wrt</a:t>
            </a:r>
            <a:r>
              <a:rPr lang="en-US" altLang="zh-CN" sz="1600" dirty="0"/>
              <a:t>. to decoupled SMO for the management of the RAN &amp; the AIML framework, i.e.</a:t>
            </a:r>
          </a:p>
          <a:p>
            <a:pPr marL="1052100" lvl="2" indent="-252000"/>
            <a:r>
              <a:rPr lang="en-US" altLang="zh-CN" sz="1400" dirty="0"/>
              <a:t>Decoupled SMO architecture building blocks</a:t>
            </a:r>
          </a:p>
          <a:p>
            <a:pPr marL="1052100" lvl="2" indent="-252000"/>
            <a:r>
              <a:rPr lang="en-US" altLang="zh-CN" sz="1400" dirty="0"/>
              <a:t>AIML framework inc. Non-RT RIC as an evolution of C-SON</a:t>
            </a:r>
          </a:p>
          <a:p>
            <a:pPr marL="1052100" lvl="2" indent="-252000"/>
            <a:r>
              <a:rPr lang="en-US" altLang="zh-CN" sz="1400" dirty="0"/>
              <a:t>Open O1 interface towards RAN elements</a:t>
            </a:r>
          </a:p>
          <a:p>
            <a:pPr marL="652050" lvl="1" indent="-252000"/>
            <a:r>
              <a:rPr lang="en-US" altLang="zh-CN" sz="1600" dirty="0"/>
              <a:t>O-RAN Alliance to complement 3GPP specifications on SMO for RAN, if necessary, e.g. O2 interface towards O-Cloud</a:t>
            </a:r>
          </a:p>
          <a:p>
            <a:pPr marL="652050" lvl="1" indent="-252000"/>
            <a:r>
              <a:rPr lang="en-US" altLang="zh-CN" sz="1600" dirty="0"/>
              <a:t>3GPP to remain the prime standardization body for the management of the Core Network</a:t>
            </a:r>
          </a:p>
          <a:p>
            <a:pPr marL="0" indent="0">
              <a:buNone/>
            </a:pPr>
            <a:endParaRPr lang="en-US" altLang="zh-CN" sz="1800" dirty="0"/>
          </a:p>
          <a:p>
            <a:pPr marL="400050" lvl="1" indent="0">
              <a:buNone/>
            </a:pPr>
            <a:endParaRPr lang="en-US" altLang="zh-CN" sz="1600" dirty="0"/>
          </a:p>
          <a:p>
            <a:pPr marL="0" indent="0">
              <a:buNone/>
            </a:pPr>
            <a:endParaRPr lang="en-US" altLang="zh-CN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3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1825246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ea typeface="微软雅黑" pitchFamily="34" charset="-122"/>
              </a:rPr>
              <a:t>Thanks!</a:t>
            </a:r>
            <a:endParaRPr lang="zh-CN" altLang="en-US" sz="5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e6c818a6-e1a0-4a6e-a969-20d857c5dc62}" enabled="1" method="Standard" siteId="{90c7a20a-f34b-40bf-bc48-b9253b6f5d2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6092</TotalTime>
  <Words>412</Words>
  <Application>Microsoft Office PowerPoint</Application>
  <PresentationFormat>On-screen Show (16:9)</PresentationFormat>
  <Paragraphs>43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微软雅黑</vt:lpstr>
      <vt:lpstr>Arial</vt:lpstr>
      <vt:lpstr>Calibri</vt:lpstr>
      <vt:lpstr>Times New Roman</vt:lpstr>
      <vt:lpstr>Office 主题</vt:lpstr>
      <vt:lpstr>Orange view on 3GPP – O-RAN cooperation</vt:lpstr>
      <vt:lpstr>General views</vt:lpstr>
      <vt:lpstr>Areas of cooperation (1/2)</vt:lpstr>
      <vt:lpstr>Areas of cooperation (2/2)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GRAVES Benoit INNOV/NET</cp:lastModifiedBy>
  <cp:revision>392</cp:revision>
  <dcterms:created xsi:type="dcterms:W3CDTF">2018-11-27T07:36:46Z</dcterms:created>
  <dcterms:modified xsi:type="dcterms:W3CDTF">2025-04-17T07:13:33Z</dcterms:modified>
</cp:coreProperties>
</file>