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98" r:id="rId5"/>
  </p:sldMasterIdLst>
  <p:notesMasterIdLst>
    <p:notesMasterId r:id="rId12"/>
  </p:notesMasterIdLst>
  <p:handoutMasterIdLst>
    <p:handoutMasterId r:id="rId13"/>
  </p:handoutMasterIdLst>
  <p:sldIdLst>
    <p:sldId id="550" r:id="rId6"/>
    <p:sldId id="1157" r:id="rId7"/>
    <p:sldId id="1150" r:id="rId8"/>
    <p:sldId id="1149" r:id="rId9"/>
    <p:sldId id="1158" r:id="rId10"/>
    <p:sldId id="1142" r:id="rId11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01943C-5AE8-8A9C-5282-288EC4662E8C}" name="Diogo Martins, Vodafone" initials="DV" userId="S::diogo.martins@vodafone.com::05bb3809-d0fa-468e-89fe-7c07150cfdfc" providerId="AD"/>
  <p188:author id="{18CD2655-C5B6-6230-2A71-66E61B77CCED}" name="Chris Pudney, Vodafone" initials="CV" userId="S::chris.pudney@vodafone.com::a9292186-02d3-4a1b-9f06-7a4f13759ed3" providerId="AD"/>
  <p188:author id="{B0F8CDCD-A5C3-1655-A336-93B8325C73C8}" name="Alexey Kulakov, Vodafone" initials="AK" userId="S::Alexey.Kulakov1@vodafone.com::a9499e6f-d631-4cd6-9b8c-d11b1e0c36ff" providerId="AD"/>
  <p188:author id="{ECFB3CD9-5BA9-5328-82EB-19E0B9D16305}" name="Alexey Kulakov, Vodafone" initials="AV" userId="S::alexey.kulakov1@vodafone.com::a9499e6f-d631-4cd6-9b8c-d11b1e0c36f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82B"/>
    <a:srgbClr val="820000"/>
    <a:srgbClr val="00B0CA"/>
    <a:srgbClr val="5E2750"/>
    <a:srgbClr val="EB9700"/>
    <a:srgbClr val="FECB00"/>
    <a:srgbClr val="A8B400"/>
    <a:srgbClr val="007C92"/>
    <a:srgbClr val="9C2AA0"/>
    <a:srgbClr val="5457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867" autoAdjust="0"/>
  </p:normalViewPr>
  <p:slideViewPr>
    <p:cSldViewPr snapToGrid="0">
      <p:cViewPr varScale="1">
        <p:scale>
          <a:sx n="93" d="100"/>
          <a:sy n="93" d="100"/>
        </p:scale>
        <p:origin x="116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10"/>
        <p:guide pos="214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10/04/2025</a:t>
            </a:fld>
            <a:endParaRPr lang="en-GB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10/04/2025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965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spcAft>
                <a:spcPts val="600"/>
              </a:spcAft>
            </a:pPr>
            <a:endParaRPr lang="en-AU" dirty="0">
              <a:latin typeface="Vodafone Rg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24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8F652B9-0097-B27E-1027-BA20C7AF72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3491969"/>
            <a:ext cx="4213226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07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5B3401-932C-0F41-B328-1E2E01655F7D}" type="datetime4">
              <a:rPr lang="en-GB" smtClean="0"/>
              <a:t>10 April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186831-9186-1A46-8C51-DF0C6926CA7C}" type="datetime4">
              <a:rPr lang="en-GB" smtClean="0"/>
              <a:t>10 April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BC4EAA-71C0-7847-9938-ACF78B628920}" type="datetime4">
              <a:rPr lang="en-GB" smtClean="0"/>
              <a:t>10 April 2025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C3112-9319-574E-965C-D7DBF43EF039}" type="datetime4">
              <a:rPr lang="en-GB" smtClean="0"/>
              <a:t>10 April 2025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0F0E956-AEC0-6E47-82BA-82F9A6FC1D28}" type="datetime4">
              <a:rPr lang="en-GB" smtClean="0"/>
              <a:t>10 April 2025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68F5-E43E-7644-B2C0-CD46918E1917}" type="datetime4">
              <a:rPr lang="en-GB" smtClean="0"/>
              <a:t>10 April 2025</a:t>
            </a:fld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20E4CCE-5AAE-AE4C-B060-0037F2F4F0B0}" type="datetime4">
              <a:rPr lang="en-GB" smtClean="0"/>
              <a:t>10 April 2025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Diagramm durch Klicken auf Symbol hinzufügen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6B66AD2-306D-7A4A-BE64-03A187C68A13}" type="datetime4">
              <a:rPr lang="en-GB" smtClean="0"/>
              <a:t>10 April 2025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4x3 video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61F83-7858-3B44-A5D2-D6202632A1FB}" type="datetime4">
              <a:rPr lang="en-GB" smtClean="0"/>
              <a:t>10 April 2025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5" y="285207"/>
            <a:ext cx="4051844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3A24C7-5D61-6547-A9A0-D8782A3844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98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16x9 video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39C1523-9997-0346-BA33-5767E91BED4D}" type="datetime4">
              <a:rPr lang="en-GB" smtClean="0"/>
              <a:t>10 April 2025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gether we can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5C59AC-A296-DF4D-9A1F-F2DE00C680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9200" y="2158950"/>
            <a:ext cx="1625600" cy="98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116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gether we can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5C59AC-A296-DF4D-9A1F-F2DE00C680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9200" y="2158950"/>
            <a:ext cx="1625600" cy="98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71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0876" y="2180956"/>
            <a:ext cx="782248" cy="78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0876" y="2180956"/>
            <a:ext cx="782248" cy="78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201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4230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3174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734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D39B86-6FC0-A150-B851-CBC5E39E0D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0327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6065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6504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10 April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022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10 April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0074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10 April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180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10 April 2025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0769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10 April 2025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9081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10 April 2025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133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10 April 2025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3083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10 April 2025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660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EAA0AA-2015-EC44-70E9-E107F2C120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3491969"/>
            <a:ext cx="3227221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1825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10 April 2025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Diagramm durch Klicken auf Symbol hinzufügen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49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10 April 2025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84184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19768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10 April 2025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4536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10 April 2025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924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28292661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317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8109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1854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08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EAA0AA-2015-EC44-70E9-E107F2C120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3491969"/>
            <a:ext cx="3227221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0901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3" y="285207"/>
            <a:ext cx="4055169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D39B86-6FC0-A150-B851-CBC5E39E0D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23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EAA0AA-2015-EC44-70E9-E107F2C120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5" y="3491969"/>
            <a:ext cx="3529804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4089551"/>
            <a:ext cx="2087880" cy="682887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27677F-9ACC-0288-3B09-DDD6FF277B2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652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7D6856-E1EE-D36D-0CE2-7ED33229D6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025244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988F21-9976-B1D4-75D9-94A69F17FD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113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038E09-3872-BD4D-8339-0283C2F5BB7F}" type="datetime4">
              <a:rPr lang="en-GB" smtClean="0"/>
              <a:t>10 April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21336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BDDBAA49-6CB8-054C-996A-16DA1E81284C}" type="datetime4">
              <a:rPr lang="en-GB" smtClean="0"/>
              <a:pPr/>
              <a:t>10 April 2025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49" r:id="rId2"/>
    <p:sldLayoutId id="2147483768" r:id="rId3"/>
    <p:sldLayoutId id="2147483769" r:id="rId4"/>
    <p:sldLayoutId id="2147483771" r:id="rId5"/>
    <p:sldLayoutId id="2147483789" r:id="rId6"/>
    <p:sldLayoutId id="2147483794" r:id="rId7"/>
    <p:sldLayoutId id="2147483797" r:id="rId8"/>
    <p:sldLayoutId id="2147483675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650" r:id="rId15"/>
    <p:sldLayoutId id="2147483709" r:id="rId16"/>
    <p:sldLayoutId id="2147483654" r:id="rId17"/>
    <p:sldLayoutId id="2147483660" r:id="rId18"/>
    <p:sldLayoutId id="2147483666" r:id="rId19"/>
    <p:sldLayoutId id="2147483667" r:id="rId20"/>
    <p:sldLayoutId id="2147483708" r:id="rId21"/>
    <p:sldLayoutId id="2147483763" r:id="rId22"/>
    <p:sldLayoutId id="2147483764" r:id="rId23"/>
    <p:sldLayoutId id="2147483701" r:id="rId24"/>
    <p:sldLayoutId id="2147483765" r:id="rId25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10 April 2025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839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  <p:sldLayoutId id="2147483817" r:id="rId19"/>
    <p:sldLayoutId id="2147483818" r:id="rId20"/>
    <p:sldLayoutId id="2147483819" r:id="rId21"/>
    <p:sldLayoutId id="2147483820" r:id="rId22"/>
    <p:sldLayoutId id="2147483821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6413" y="191379"/>
            <a:ext cx="4735534" cy="72126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3GPP &amp; O-RAN Alliance Workshop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8453" y="716075"/>
            <a:ext cx="2914406" cy="682887"/>
          </a:xfrm>
        </p:spPr>
        <p:txBody>
          <a:bodyPr vert="horz" lIns="0" tIns="0" rIns="0" bIns="0" rtlCol="0" anchor="t" anchorCtr="0">
            <a:noAutofit/>
          </a:bodyPr>
          <a:lstStyle/>
          <a:p>
            <a:endParaRPr lang="en-GB" sz="2000" b="1" dirty="0">
              <a:solidFill>
                <a:schemeClr val="tx1"/>
              </a:solidFill>
              <a:latin typeface="Vodafone Lt"/>
            </a:endParaRPr>
          </a:p>
          <a:p>
            <a:r>
              <a:rPr lang="en-GB" sz="2000" b="1" dirty="0">
                <a:solidFill>
                  <a:schemeClr val="tx1"/>
                </a:solidFill>
                <a:latin typeface="Vodafone Lt"/>
              </a:rPr>
              <a:t>Vodafone</a:t>
            </a:r>
            <a:br>
              <a:rPr lang="en-GB" sz="2000" b="1" dirty="0">
                <a:solidFill>
                  <a:schemeClr val="tx1"/>
                </a:solidFill>
                <a:latin typeface="Vodafone Lt"/>
              </a:rPr>
            </a:br>
            <a:r>
              <a:rPr lang="en-GB" sz="2000" b="1" dirty="0">
                <a:solidFill>
                  <a:schemeClr val="tx1"/>
                </a:solidFill>
                <a:latin typeface="Vodafone Lt"/>
              </a:rPr>
              <a:t>24-25th of April 2025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CDFB76D-11A3-2E3A-9047-7F5B0438216F}"/>
              </a:ext>
            </a:extLst>
          </p:cNvPr>
          <p:cNvSpPr txBox="1"/>
          <p:nvPr/>
        </p:nvSpPr>
        <p:spPr>
          <a:xfrm>
            <a:off x="6763266" y="69717"/>
            <a:ext cx="231483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600" b="1" dirty="0">
                <a:latin typeface="Vodafone Rg"/>
                <a:ea typeface="+mj-ea"/>
              </a:rPr>
              <a:t>3ORW-250006</a:t>
            </a:r>
          </a:p>
        </p:txBody>
      </p:sp>
    </p:spTree>
    <p:extLst>
      <p:ext uri="{BB962C8B-B14F-4D97-AF65-F5344CB8AC3E}">
        <p14:creationId xmlns:p14="http://schemas.microsoft.com/office/powerpoint/2010/main" val="249398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D8363-7D80-B580-7E7F-082D47597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FCF1031-439A-22F7-CE3D-56DF8FD1413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EAB007-334B-2B90-E1A2-8ABDC540ED0D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6197689" y="4820358"/>
            <a:ext cx="1567900" cy="238889"/>
          </a:xfrm>
        </p:spPr>
        <p:txBody>
          <a:bodyPr/>
          <a:lstStyle/>
          <a:p>
            <a:fld id="{AE7B89AC-F697-9C4E-A7D8-C177B3B47A01}" type="datetime4">
              <a:rPr lang="en-GB" smtClean="0"/>
              <a:t>10 April 2025</a:t>
            </a:fld>
            <a:endParaRPr lang="en-GB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A91F09D-8338-CD64-C8F4-696B1C91373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258823" y="536793"/>
            <a:ext cx="5564197" cy="4553074"/>
          </a:xfrm>
        </p:spPr>
        <p:txBody>
          <a:bodyPr/>
          <a:lstStyle/>
          <a:p>
            <a:pPr marL="0" indent="0">
              <a:buNone/>
            </a:pPr>
            <a:r>
              <a:rPr lang="en-AU" sz="1400" dirty="0">
                <a:latin typeface="Vodafone Rg"/>
              </a:rPr>
              <a:t>3GPP Release 20 will include 6G Study. The outcome of this study is expected by Middle of 2027</a:t>
            </a:r>
          </a:p>
          <a:p>
            <a:pPr marL="0" indent="0">
              <a:buNone/>
            </a:pPr>
            <a:r>
              <a:rPr lang="en-AU" sz="1400" dirty="0">
                <a:latin typeface="Vodafone Rg"/>
              </a:rPr>
              <a:t>3GPP Release 21 will include 6G normative specification. The first specification is </a:t>
            </a:r>
            <a:r>
              <a:rPr lang="en-US" sz="1400" dirty="0">
                <a:latin typeface="Vodafone Rg"/>
              </a:rPr>
              <a:t>projected no earlier than March 2029</a:t>
            </a:r>
          </a:p>
          <a:p>
            <a:pPr marL="0" indent="0">
              <a:buNone/>
            </a:pPr>
            <a:r>
              <a:rPr lang="en-US" sz="1400" dirty="0">
                <a:latin typeface="Vodafone Rg"/>
              </a:rPr>
              <a:t>Vodafone expects that the first 6G product that will comply with 3GPP standard will also comply with O-RAN Alliance standard for the relevant key open interfaces</a:t>
            </a:r>
          </a:p>
          <a:p>
            <a:pPr marL="0" indent="0">
              <a:buNone/>
            </a:pPr>
            <a:r>
              <a:rPr lang="en-AU" sz="1400" dirty="0">
                <a:latin typeface="Vodafone Rg"/>
              </a:rPr>
              <a:t>O-RAN Alliance is responsible for Open FH Interface and other key open interfaces</a:t>
            </a:r>
          </a:p>
          <a:p>
            <a:pPr marL="0" indent="0">
              <a:buNone/>
            </a:pPr>
            <a:r>
              <a:rPr lang="en-AU" sz="1400" dirty="0">
                <a:latin typeface="Vodafone Rg"/>
              </a:rPr>
              <a:t>3GPP is responsible for overall architecture design: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AU" dirty="0">
                <a:latin typeface="Vodafone Rg"/>
              </a:rPr>
              <a:t>Defines interfaces &amp; functions which will be standardised for 6G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AU" sz="1400" dirty="0">
                <a:latin typeface="Vodafone Rg"/>
              </a:rPr>
              <a:t>6G has to work well in the Upper 6 GHz band and existing bands and</a:t>
            </a:r>
          </a:p>
          <a:p>
            <a:pPr lvl="2" indent="0">
              <a:buNone/>
            </a:pPr>
            <a:r>
              <a:rPr lang="en-AU" dirty="0">
                <a:latin typeface="Vodafone Rg"/>
              </a:rPr>
              <a:t>     </a:t>
            </a:r>
            <a:r>
              <a:rPr lang="en-AU" sz="1400" dirty="0">
                <a:latin typeface="Vodafone Rg"/>
              </a:rPr>
              <a:t>provide significant performance benefits</a:t>
            </a:r>
          </a:p>
          <a:p>
            <a:pPr marL="0" indent="0">
              <a:buNone/>
            </a:pPr>
            <a:r>
              <a:rPr lang="en-AU" sz="1400" dirty="0">
                <a:latin typeface="Vodafone Rg"/>
              </a:rPr>
              <a:t>Any changes leading to adaptations in open FH design shall be known to         O-RAN Alliance</a:t>
            </a:r>
          </a:p>
          <a:p>
            <a:pPr marL="0" indent="0" algn="ctr">
              <a:buNone/>
            </a:pPr>
            <a:r>
              <a:rPr lang="en-AU" sz="1400" b="1" dirty="0">
                <a:solidFill>
                  <a:srgbClr val="FF0000"/>
                </a:solidFill>
                <a:latin typeface="Vodafone Rg"/>
              </a:rPr>
              <a:t>The first 3GPP release (rel.21) shall be aligned technically and timely with the first O-RAN Alliance release supporting 6G </a:t>
            </a:r>
          </a:p>
          <a:p>
            <a:pPr marL="0" indent="0">
              <a:spcAft>
                <a:spcPts val="0"/>
              </a:spcAft>
              <a:buNone/>
            </a:pPr>
            <a:endParaRPr lang="en-AU" sz="1400" b="1" dirty="0">
              <a:latin typeface="Vodafone Rg"/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4F8BB85F-62F4-6A67-709C-66F3FD516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341" y="48973"/>
            <a:ext cx="8635526" cy="667479"/>
          </a:xfrm>
        </p:spPr>
        <p:txBody>
          <a:bodyPr/>
          <a:lstStyle/>
          <a:p>
            <a:pPr marL="0" indent="0">
              <a:buNone/>
            </a:pPr>
            <a:r>
              <a:rPr lang="en-AU" u="sng" dirty="0">
                <a:solidFill>
                  <a:srgbClr val="FF0000"/>
                </a:solidFill>
                <a:latin typeface="Vodafone Rg"/>
              </a:rPr>
              <a:t>6G Time has started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F52E350-1126-017C-E409-7E892C5FF53C}"/>
              </a:ext>
            </a:extLst>
          </p:cNvPr>
          <p:cNvSpPr txBox="1"/>
          <p:nvPr/>
        </p:nvSpPr>
        <p:spPr>
          <a:xfrm>
            <a:off x="6531551" y="4318326"/>
            <a:ext cx="2153484" cy="19575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AU" sz="11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t>Assumptions on the time schedule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951DAA-F7B2-9682-0A70-30620B123408}"/>
              </a:ext>
            </a:extLst>
          </p:cNvPr>
          <p:cNvSpPr txBox="1"/>
          <p:nvPr/>
        </p:nvSpPr>
        <p:spPr>
          <a:xfrm>
            <a:off x="7379594" y="257577"/>
            <a:ext cx="1614065" cy="2838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endParaRPr lang="en-GB">
              <a:latin typeface="Vodafone Rg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AD124-4315-9E1D-5AE2-320CC95F2F62}"/>
              </a:ext>
            </a:extLst>
          </p:cNvPr>
          <p:cNvSpPr txBox="1"/>
          <p:nvPr/>
        </p:nvSpPr>
        <p:spPr>
          <a:xfrm>
            <a:off x="7229475" y="48973"/>
            <a:ext cx="914400" cy="91440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endParaRPr lang="en-GB">
              <a:latin typeface="Vodafone Rg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09E36ED-5C9F-94E3-AFF8-9CDBD49F0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974" y="2370493"/>
            <a:ext cx="2574778" cy="1860689"/>
          </a:xfrm>
          <a:prstGeom prst="rect">
            <a:avLst/>
          </a:prstGeom>
        </p:spPr>
      </p:pic>
      <p:pic>
        <p:nvPicPr>
          <p:cNvPr id="9" name="Bildplatzhalter 9" descr="Ein Bild, das Fahrzeug, Auto, Person, Landfahrzeug enthält.&#10;&#10;KI-generierte Inhalte können fehlerhaft sein.">
            <a:extLst>
              <a:ext uri="{FF2B5EF4-FFF2-40B4-BE49-F238E27FC236}">
                <a16:creationId xmlns:a16="http://schemas.microsoft.com/office/drawing/2014/main" id="{9E8A8FE5-2CA6-C923-D829-464BF96FCBF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t="7234" b="7234"/>
          <a:stretch/>
        </p:blipFill>
        <p:spPr>
          <a:xfrm>
            <a:off x="6197690" y="335515"/>
            <a:ext cx="2487346" cy="2034978"/>
          </a:xfrm>
        </p:spPr>
      </p:pic>
    </p:spTree>
    <p:extLst>
      <p:ext uri="{BB962C8B-B14F-4D97-AF65-F5344CB8AC3E}">
        <p14:creationId xmlns:p14="http://schemas.microsoft.com/office/powerpoint/2010/main" val="33248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DB9C998-2466-3180-0648-182D244E525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4572360" y="4704853"/>
            <a:ext cx="413410" cy="238889"/>
          </a:xfrm>
        </p:spPr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0AB8EC8-85A9-D837-2017-B7BB799E862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10 April 2025</a:t>
            </a:fld>
            <a:endParaRPr lang="en-GB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E55DB59-F1C5-E61E-871F-981BC39615D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222295" y="526424"/>
            <a:ext cx="4763475" cy="4542093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AU" sz="1400" b="1" dirty="0">
                <a:latin typeface="Vodafone Rg"/>
              </a:rPr>
              <a:t>3GPP is responsible for overall architecture design including:</a:t>
            </a:r>
          </a:p>
          <a:p>
            <a:pPr marL="0" indent="0">
              <a:spcAft>
                <a:spcPts val="0"/>
              </a:spcAft>
              <a:buNone/>
            </a:pPr>
            <a:endParaRPr lang="en-AU" sz="1400" b="1" dirty="0">
              <a:latin typeface="Vodafone Rg"/>
            </a:endParaRPr>
          </a:p>
          <a:p>
            <a:pPr lvl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Air Interface</a:t>
            </a:r>
          </a:p>
          <a:p>
            <a:pPr lvl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Interfaces between Base stations</a:t>
            </a:r>
          </a:p>
          <a:p>
            <a:pPr lvl="2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3GPP shall decide on existence of new Interfaces (e.g. DU to DU)  </a:t>
            </a:r>
          </a:p>
          <a:p>
            <a:pPr lvl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Interface between Base stations and the Core Network</a:t>
            </a:r>
          </a:p>
          <a:p>
            <a:pPr marL="0" indent="0">
              <a:spcAft>
                <a:spcPts val="0"/>
              </a:spcAft>
              <a:buNone/>
            </a:pPr>
            <a:endParaRPr lang="en-AU" sz="1400" dirty="0">
              <a:latin typeface="Vodafone Rg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AU" sz="1400" b="1" dirty="0">
                <a:latin typeface="Vodafone Rg"/>
              </a:rPr>
              <a:t>Special attention has to be taken on Management interfaces: </a:t>
            </a:r>
          </a:p>
          <a:p>
            <a:pPr marL="0" indent="0">
              <a:spcAft>
                <a:spcPts val="0"/>
              </a:spcAft>
              <a:buNone/>
            </a:pPr>
            <a:endParaRPr lang="en-AU" sz="1400" dirty="0">
              <a:latin typeface="Vodafone Rg"/>
            </a:endParaRPr>
          </a:p>
          <a:p>
            <a:pPr lvl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O1: Configuration, fault and performance management</a:t>
            </a:r>
          </a:p>
          <a:p>
            <a:pPr lvl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O2: RAN Cloudification and Infrastructure, </a:t>
            </a:r>
            <a:r>
              <a:rPr lang="de-DE" sz="1200" dirty="0">
                <a:latin typeface="Vodafone Rg"/>
              </a:rPr>
              <a:t>Accelerator Abstraction Layer</a:t>
            </a:r>
            <a:endParaRPr lang="en-AU" sz="1200" dirty="0">
              <a:latin typeface="Vodafone Rg"/>
            </a:endParaRPr>
          </a:p>
          <a:p>
            <a:pPr marL="0" indent="0">
              <a:spcAft>
                <a:spcPts val="0"/>
              </a:spcAft>
              <a:buNone/>
            </a:pPr>
            <a:endParaRPr lang="en-AU" sz="1400" dirty="0">
              <a:latin typeface="Vodafone Rg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AU" sz="1400" b="1" dirty="0">
                <a:latin typeface="Vodafone Rg"/>
              </a:rPr>
              <a:t>AI/ML Framework:</a:t>
            </a:r>
          </a:p>
          <a:p>
            <a:pPr marL="0" indent="0">
              <a:spcAft>
                <a:spcPts val="0"/>
              </a:spcAft>
              <a:buNone/>
            </a:pPr>
            <a:endParaRPr lang="en-AU" sz="1400" dirty="0">
              <a:latin typeface="Vodafone Rg"/>
            </a:endParaRPr>
          </a:p>
          <a:p>
            <a:pPr lvl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AI/ML architectures should be aligned as much as possible between 3GPP and O-RAN Alliance</a:t>
            </a:r>
          </a:p>
          <a:p>
            <a:pPr lvl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Should consider different time scales (short-term, mid-term, and long-term actions) for different optimisations in radio network</a:t>
            </a:r>
          </a:p>
          <a:p>
            <a:pPr lvl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Should consider multi</a:t>
            </a:r>
            <a:r>
              <a:rPr lang="en-AU" sz="1200" dirty="0">
                <a:solidFill>
                  <a:schemeClr val="accent4"/>
                </a:solidFill>
                <a:latin typeface="Vodafone Rg"/>
              </a:rPr>
              <a:t>-</a:t>
            </a:r>
            <a:r>
              <a:rPr lang="en-AU" sz="1200" dirty="0">
                <a:latin typeface="Vodafone Rg"/>
              </a:rPr>
              <a:t>RAT operation</a:t>
            </a:r>
          </a:p>
          <a:p>
            <a:pPr>
              <a:spcAft>
                <a:spcPts val="0"/>
              </a:spcAft>
              <a:buFontTx/>
              <a:buChar char="-"/>
            </a:pPr>
            <a:endParaRPr lang="en-AU" sz="1400" dirty="0">
              <a:latin typeface="Vodafone Rg"/>
            </a:endParaRPr>
          </a:p>
          <a:p>
            <a:pPr marL="0" indent="0">
              <a:spcAft>
                <a:spcPts val="0"/>
              </a:spcAft>
              <a:buNone/>
            </a:pPr>
            <a:endParaRPr lang="en-AU" sz="1400" dirty="0">
              <a:latin typeface="Vodafone Rg"/>
            </a:endParaRPr>
          </a:p>
          <a:p>
            <a:pPr marL="0" indent="0">
              <a:buNone/>
            </a:pPr>
            <a:endParaRPr lang="en-US" sz="1600" b="1" dirty="0">
              <a:latin typeface="+mj-lt"/>
            </a:endParaRPr>
          </a:p>
          <a:p>
            <a:pPr marL="347345" lvl="1" indent="-147320">
              <a:buFont typeface="Arial,Sans-Serif"/>
              <a:buChar char="•"/>
            </a:pPr>
            <a:endParaRPr lang="en-AU" sz="1200" dirty="0">
              <a:latin typeface="Vodafone Rg"/>
            </a:endParaRPr>
          </a:p>
          <a:p>
            <a:pPr marL="347345" lvl="1" indent="-147320">
              <a:buFont typeface="Arial,Sans-Serif"/>
              <a:buChar char="•"/>
            </a:pPr>
            <a:endParaRPr lang="en-US" sz="1200" dirty="0">
              <a:solidFill>
                <a:srgbClr val="444444"/>
              </a:solidFill>
              <a:latin typeface="Vodafone Rg"/>
            </a:endParaRPr>
          </a:p>
          <a:p>
            <a:pPr marL="137795" lvl="1" indent="-137795">
              <a:spcAft>
                <a:spcPts val="600"/>
              </a:spcAft>
              <a:buFont typeface="Arial" pitchFamily="34" charset="0"/>
              <a:buChar char="•"/>
            </a:pPr>
            <a:endParaRPr lang="de-DE" sz="1800" dirty="0">
              <a:latin typeface="+mj-lt"/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6F38EFEB-F5D6-7A90-3519-4E8420E6A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64" y="74983"/>
            <a:ext cx="8635526" cy="667479"/>
          </a:xfrm>
        </p:spPr>
        <p:txBody>
          <a:bodyPr/>
          <a:lstStyle/>
          <a:p>
            <a:pPr marL="0" indent="0">
              <a:buNone/>
            </a:pPr>
            <a:r>
              <a:rPr lang="en-AU" b="1" u="sng" dirty="0">
                <a:solidFill>
                  <a:srgbClr val="FF0000"/>
                </a:solidFill>
                <a:latin typeface="Vodafone Rg"/>
              </a:rPr>
              <a:t>Duplication of work shall be avoided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EE1E034-A229-7E18-730A-6D949F033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9225" y="653934"/>
            <a:ext cx="3682065" cy="3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270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4C5BC01-0C58-EA62-B222-78015A7E403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B668632-FAB5-934F-B8B3-574DF571CE0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10 April 2025</a:t>
            </a:fld>
            <a:endParaRPr lang="en-GB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058AFF1-0095-800B-A5D8-512E8D3C046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106080" y="572262"/>
            <a:ext cx="4795104" cy="3800370"/>
          </a:xfrm>
        </p:spPr>
        <p:txBody>
          <a:bodyPr/>
          <a:lstStyle/>
          <a:p>
            <a:pPr marL="200025" lvl="1" indent="0">
              <a:buNone/>
            </a:pPr>
            <a:r>
              <a:rPr lang="en-AU" b="1" dirty="0">
                <a:latin typeface="Vodafone Rg"/>
              </a:rPr>
              <a:t>Specific coordination is needed between 3GPP and O-RAN Alliance: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AU" sz="800" dirty="0">
              <a:latin typeface="Vodafone Rg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Between SA5 and O-RAN Groups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 for Management/O1 interface aspects (WG10)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for RAN cloudification and acceleration aspects (WG6)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AI-ML Framework and structure including responsibility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Impacts on Open FH from the study of 6G Physical layer in 3GPP</a:t>
            </a:r>
          </a:p>
          <a:p>
            <a:pPr marL="200025" lvl="1" indent="0">
              <a:buNone/>
            </a:pPr>
            <a:endParaRPr lang="en-AU" b="1" dirty="0">
              <a:latin typeface="Vodafone Rg"/>
            </a:endParaRPr>
          </a:p>
          <a:p>
            <a:pPr marL="200025" lvl="1" indent="0">
              <a:buNone/>
            </a:pPr>
            <a:r>
              <a:rPr lang="en-AU" b="1" dirty="0">
                <a:latin typeface="Vodafone Rg"/>
              </a:rPr>
              <a:t>Coordination can be based on:</a:t>
            </a:r>
          </a:p>
          <a:p>
            <a:pPr marL="200025" lvl="1" indent="0">
              <a:buNone/>
            </a:pPr>
            <a:endParaRPr lang="en-AU" b="1" dirty="0">
              <a:latin typeface="Vodafone Rg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Direct liaison statements between the groups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1200" dirty="0">
                <a:latin typeface="Vodafone Rg"/>
              </a:rPr>
              <a:t>Virtual or physical common meetings on a need basis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AU" dirty="0">
              <a:solidFill>
                <a:srgbClr val="FF0000"/>
              </a:solidFill>
              <a:highlight>
                <a:srgbClr val="FFFF00"/>
              </a:highlight>
              <a:latin typeface="Vodafone Rg"/>
            </a:endParaRPr>
          </a:p>
          <a:p>
            <a:pPr marL="200025" lvl="1" indent="0">
              <a:buNone/>
            </a:pPr>
            <a:endParaRPr lang="en-AU" dirty="0">
              <a:latin typeface="Vodafone Rg"/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B0ABC15C-4F69-7D7B-B2CA-2E55C2446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80" y="87474"/>
            <a:ext cx="8635526" cy="386980"/>
          </a:xfrm>
        </p:spPr>
        <p:txBody>
          <a:bodyPr/>
          <a:lstStyle/>
          <a:p>
            <a:r>
              <a:rPr lang="en-US" u="sng" dirty="0">
                <a:latin typeface="Vodafone Rg"/>
              </a:rPr>
              <a:t>How to proceed</a:t>
            </a:r>
          </a:p>
        </p:txBody>
      </p:sp>
      <p:pic>
        <p:nvPicPr>
          <p:cNvPr id="1026" name="Picture 2" descr="Thumbnail Image A picture including &quot;next steps&quot; as a word">
            <a:extLst>
              <a:ext uri="{FF2B5EF4-FFF2-40B4-BE49-F238E27FC236}">
                <a16:creationId xmlns:a16="http://schemas.microsoft.com/office/drawing/2014/main" id="{BB53415A-0028-D9CC-FF15-1FE20E68A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517" y="351064"/>
            <a:ext cx="3541416" cy="354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494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602E176-2102-5C2D-C7AD-2F8B628C29E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A3BCBC-B3ED-F0F3-6CFB-213F8BDA88D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10 April 2025</a:t>
            </a:fld>
            <a:endParaRPr lang="en-GB" dirty="0"/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595597C4-8E55-114F-469D-97553BF1172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1028" r="11028"/>
          <a:stretch>
            <a:fillRect/>
          </a:stretch>
        </p:blipFill>
        <p:spPr>
          <a:xfrm>
            <a:off x="4778705" y="502414"/>
            <a:ext cx="4035782" cy="3451856"/>
          </a:xfrm>
        </p:spPr>
      </p:pic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16E1307-B117-00D1-F3BF-968C378F00C9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AU" sz="1200" dirty="0"/>
              <a:t>Clear split of responsibilities is a must to avoid duplications</a:t>
            </a:r>
          </a:p>
          <a:p>
            <a:r>
              <a:rPr lang="en-AU" sz="1200" dirty="0"/>
              <a:t>Impact from 3GPP design e.g. to Open FH and Management interfaces shall be known in advance</a:t>
            </a:r>
          </a:p>
          <a:p>
            <a:r>
              <a:rPr lang="en-AU" sz="1200" dirty="0"/>
              <a:t>First 3GPP compliant products shall support corresponding Open FH specification and other key O-RAN Interfaces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AU" sz="1200" dirty="0"/>
              <a:t>It is desirable that O-RAN Alliance build a release plan for Open FH, O1 and O2 interfaces which would allow first 6G 3gpp products to include O-RAN Interfaces</a:t>
            </a:r>
          </a:p>
          <a:p>
            <a:r>
              <a:rPr lang="en-AU" sz="1200" dirty="0"/>
              <a:t>Agree on how the coordination between 3GPP and O-RAN Alliance will happen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0D684A83-D099-CF2A-8EAB-B0DC5EB46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3" y="87453"/>
            <a:ext cx="8635526" cy="667479"/>
          </a:xfrm>
        </p:spPr>
        <p:txBody>
          <a:bodyPr/>
          <a:lstStyle/>
          <a:p>
            <a:r>
              <a:rPr lang="de-DE" u="sng" dirty="0" err="1"/>
              <a:t>Lets</a:t>
            </a:r>
            <a:r>
              <a:rPr lang="de-DE" u="sng" dirty="0"/>
              <a:t> </a:t>
            </a:r>
            <a:r>
              <a:rPr lang="de-DE" u="sng" dirty="0" err="1"/>
              <a:t>work</a:t>
            </a:r>
            <a:r>
              <a:rPr lang="de-DE" u="sng" dirty="0"/>
              <a:t> </a:t>
            </a:r>
            <a:r>
              <a:rPr lang="de-DE" u="sng" dirty="0" err="1"/>
              <a:t>together</a:t>
            </a:r>
            <a:endParaRPr lang="de-DE" u="sng" dirty="0"/>
          </a:p>
        </p:txBody>
      </p:sp>
    </p:spTree>
    <p:extLst>
      <p:ext uri="{BB962C8B-B14F-4D97-AF65-F5344CB8AC3E}">
        <p14:creationId xmlns:p14="http://schemas.microsoft.com/office/powerpoint/2010/main" val="134104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A83A2B-3358-44F8-83A0-4598795D8FB5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odafone Lt" panose="020B0606040202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odafone Lt" panose="020B060604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Together_we_can_MasterPPT_Template_2022.pptx" id="{89E019E1-2352-4701-BD29-5347F6A215BB}" vid="{F6A68486-FEE6-4DFA-A5DE-DD24A6C1711D}"/>
    </a:ext>
  </a:extLst>
</a:theme>
</file>

<file path=ppt/theme/theme2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4AE645448EAF4AA857901A80BE47EF" ma:contentTypeVersion="13" ma:contentTypeDescription="Create a new document." ma:contentTypeScope="" ma:versionID="e1d2605c46f6ddc65adc203e49a92269">
  <xsd:schema xmlns:xsd="http://www.w3.org/2001/XMLSchema" xmlns:xs="http://www.w3.org/2001/XMLSchema" xmlns:p="http://schemas.microsoft.com/office/2006/metadata/properties" xmlns:ns3="9f70af92-37e0-488f-8417-a5d7411d1942" xmlns:ns4="3bb304e3-d164-42e8-8feb-f449c6e00d11" targetNamespace="http://schemas.microsoft.com/office/2006/metadata/properties" ma:root="true" ma:fieldsID="afd02ef4d9956591acba5f1b0286e473" ns3:_="" ns4:_="">
    <xsd:import namespace="9f70af92-37e0-488f-8417-a5d7411d1942"/>
    <xsd:import namespace="3bb304e3-d164-42e8-8feb-f449c6e00d1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70af92-37e0-488f-8417-a5d7411d1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b304e3-d164-42e8-8feb-f449c6e00d1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7DC444-F298-4F4C-B9FF-94D7902BA083}">
  <ds:schemaRefs>
    <ds:schemaRef ds:uri="9f70af92-37e0-488f-8417-a5d7411d1942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3bb304e3-d164-42e8-8feb-f449c6e00d11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DD7F666A-0839-415E-9E88-587E7F831B4D}">
  <ds:schemaRefs>
    <ds:schemaRef ds:uri="3bb304e3-d164-42e8-8feb-f449c6e00d11"/>
    <ds:schemaRef ds:uri="9f70af92-37e0-488f-8417-a5d7411d194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E9FF5FE-91B0-42AB-A9EB-068B03B8F9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VF_PowerPoint_Template_2022</Template>
  <TotalTime>0</TotalTime>
  <Words>472</Words>
  <Application>Microsoft Office PowerPoint</Application>
  <PresentationFormat>Bildschirmpräsentation (16:9)</PresentationFormat>
  <Paragraphs>70</Paragraphs>
  <Slides>6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Arial,Sans-Serif</vt:lpstr>
      <vt:lpstr>Calibri</vt:lpstr>
      <vt:lpstr>Vodafone Lt</vt:lpstr>
      <vt:lpstr>Vodafone Rg</vt:lpstr>
      <vt:lpstr>Vodafone</vt:lpstr>
      <vt:lpstr>Vodafone Business</vt:lpstr>
      <vt:lpstr>3GPP &amp; O-RAN Alliance Workshop</vt:lpstr>
      <vt:lpstr>6G Time has started</vt:lpstr>
      <vt:lpstr>Duplication of work shall be avoided</vt:lpstr>
      <vt:lpstr>How to proceed</vt:lpstr>
      <vt:lpstr>Lets work together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Alexey Kulakov, Vodafone</dc:creator>
  <cp:keywords/>
  <dc:description/>
  <cp:lastModifiedBy>Nadja Kulakova</cp:lastModifiedBy>
  <cp:revision>19</cp:revision>
  <cp:lastPrinted>2011-08-30T12:20:26Z</cp:lastPrinted>
  <dcterms:created xsi:type="dcterms:W3CDTF">2025-02-05T21:37:17Z</dcterms:created>
  <dcterms:modified xsi:type="dcterms:W3CDTF">2025-04-10T03:45:02Z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0x0101005B4AE645448EAF4AA857901A80BE47EF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2025-02-05T22:02:03Z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b823b72b-7689-40e3-8dfe-b090987b6682</vt:lpwstr>
  </property>
  <property fmtid="{D5CDD505-2E9C-101B-9397-08002B2CF9AE}" pid="10" name="MSIP_Label_17da11e7-ad83-4459-98c6-12a88e2eac78_ContentBits">
    <vt:lpwstr>0</vt:lpwstr>
  </property>
</Properties>
</file>