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8"/>
  </p:notesMasterIdLst>
  <p:sldIdLst>
    <p:sldId id="434" r:id="rId3"/>
    <p:sldId id="2147480965" r:id="rId4"/>
    <p:sldId id="2147480937" r:id="rId5"/>
    <p:sldId id="2147480935" r:id="rId6"/>
    <p:sldId id="21474809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6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7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6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1C7CC-1238-454C-88DA-18EFC4F522B9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84659-B89C-43AB-82B2-9E3786229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91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53650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68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698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026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45920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2051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72473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2368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86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12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955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97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6518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594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96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g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575430" y="648194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778372" y="661715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schemeClr val="bg1">
                    <a:lumMod val="65000"/>
                  </a:schemeClr>
                </a:solidFill>
              </a:rPr>
              <a:t>© 3GPP 2025</a:t>
            </a:r>
          </a:p>
        </p:txBody>
      </p:sp>
    </p:spTree>
    <p:extLst>
      <p:ext uri="{BB962C8B-B14F-4D97-AF65-F5344CB8AC3E}">
        <p14:creationId xmlns:p14="http://schemas.microsoft.com/office/powerpoint/2010/main" val="308844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FF0F84-3493-E1FC-C1EB-310316523608}"/>
              </a:ext>
            </a:extLst>
          </p:cNvPr>
          <p:cNvSpPr/>
          <p:nvPr userDrawn="1"/>
        </p:nvSpPr>
        <p:spPr bwMode="auto">
          <a:xfrm>
            <a:off x="11698755" y="6499877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pic>
        <p:nvPicPr>
          <p:cNvPr id="7" name="Picture 10" descr="3GPP_TM_RD.jpg">
            <a:extLst>
              <a:ext uri="{FF2B5EF4-FFF2-40B4-BE49-F238E27FC236}">
                <a16:creationId xmlns:a16="http://schemas.microsoft.com/office/drawing/2014/main" id="{95003C86-9965-7F41-9886-E9548AE5E1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20" y="259052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2A499641-636B-5B64-AEE7-4FB59B3236E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778372" y="661715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schemeClr val="bg1">
                    <a:lumMod val="65000"/>
                  </a:schemeClr>
                </a:solidFill>
              </a:rPr>
              <a:t>© 3GPP 2025</a:t>
            </a:r>
          </a:p>
        </p:txBody>
      </p:sp>
    </p:spTree>
    <p:extLst>
      <p:ext uri="{BB962C8B-B14F-4D97-AF65-F5344CB8AC3E}">
        <p14:creationId xmlns:p14="http://schemas.microsoft.com/office/powerpoint/2010/main" val="298028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ransition spd="slow"/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69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FontTx/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92D05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workshop/2024-05-08_3GPP_Stage1_IMT2030_UC_WS/Docs/" TargetMode="External"/><Relationship Id="rId13" Type="http://schemas.openxmlformats.org/officeDocument/2006/relationships/hyperlink" Target="https://www.3gpp.org/ftp/tsg_sa/TSG_SA/TSGS_105_Melbourne_2024-09/Docs/SP-241391.zip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www.3gpp.org/ftp/workshop/2024-05-08_3GPP_Stage1_IMT2030_UC_WS/Docs/SWS-240025.zip" TargetMode="External"/><Relationship Id="rId12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sv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5" Type="http://schemas.openxmlformats.org/officeDocument/2006/relationships/hyperlink" Target="http://www.3gpp.org/ftp/tsg_ran/TSG_RAN/TSGR_106/Docs/RP-243327.zip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6.svg"/><Relationship Id="rId9" Type="http://schemas.openxmlformats.org/officeDocument/2006/relationships/image" Target="../media/image9.png"/><Relationship Id="rId14" Type="http://schemas.openxmlformats.org/officeDocument/2006/relationships/hyperlink" Target="http://www.3gpp.org/ftp/tsg_ran/TSG_RAN/TSGR_106/Docs/RP-243292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0345" y="1646868"/>
            <a:ext cx="8677585" cy="1195193"/>
          </a:xfrm>
        </p:spPr>
        <p:txBody>
          <a:bodyPr/>
          <a:lstStyle/>
          <a:p>
            <a:pPr algn="ctr"/>
            <a:r>
              <a:rPr lang="en-US" sz="5400" dirty="0">
                <a:solidFill>
                  <a:srgbClr val="C00000"/>
                </a:solidFill>
              </a:rPr>
              <a:t>3GPP 6G workplan and timelines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8722" y="4529416"/>
            <a:ext cx="8394556" cy="128938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b="1" dirty="0"/>
              <a:t>Puneet Jain (TSG SA Chair)</a:t>
            </a:r>
          </a:p>
          <a:p>
            <a:pPr>
              <a:spcBef>
                <a:spcPts val="600"/>
              </a:spcBef>
            </a:pPr>
            <a:r>
              <a:rPr lang="en-US" sz="2000" b="1" dirty="0"/>
              <a:t>Peter Schmitt (TSG CT Chair)</a:t>
            </a:r>
          </a:p>
          <a:p>
            <a:pPr>
              <a:spcBef>
                <a:spcPts val="600"/>
              </a:spcBef>
            </a:pPr>
            <a:r>
              <a:rPr lang="en-US" sz="2000" b="1" dirty="0"/>
              <a:t>Ronald </a:t>
            </a:r>
            <a:r>
              <a:rPr lang="en-US" sz="2000" b="1" dirty="0" err="1"/>
              <a:t>Borsato</a:t>
            </a:r>
            <a:r>
              <a:rPr lang="en-US" sz="2000" b="1" dirty="0"/>
              <a:t> (TSG RAN Vice Chair)</a:t>
            </a:r>
            <a:endParaRPr lang="en-US" sz="2000" dirty="0"/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F547689D-20D3-B6CA-5A19-F70D3C28E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677" y="3082321"/>
            <a:ext cx="2108920" cy="1186268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7987CF6D-402B-5900-7D57-6D28011AC4D9}"/>
              </a:ext>
            </a:extLst>
          </p:cNvPr>
          <p:cNvSpPr txBox="1">
            <a:spLocks/>
          </p:cNvSpPr>
          <p:nvPr/>
        </p:nvSpPr>
        <p:spPr bwMode="auto">
          <a:xfrm>
            <a:off x="10067365" y="215153"/>
            <a:ext cx="1721223" cy="80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US" sz="2000" b="1" kern="0" dirty="0"/>
              <a:t>6GWS-250240</a:t>
            </a:r>
          </a:p>
          <a:p>
            <a:pPr algn="l">
              <a:spcBef>
                <a:spcPts val="600"/>
              </a:spcBef>
            </a:pPr>
            <a:r>
              <a:rPr lang="en-US" sz="2000" b="1" kern="0" dirty="0"/>
              <a:t>AI#2</a:t>
            </a:r>
            <a:endParaRPr lang="en-US" sz="2000" kern="0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C5BF98F4-C5DD-C7D4-00A3-8E2010882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3" y="6366937"/>
            <a:ext cx="6169025" cy="393457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EBEB81-8D2C-EA01-E1B4-70E3D2BFB451}"/>
              </a:ext>
            </a:extLst>
          </p:cNvPr>
          <p:cNvSpPr txBox="1"/>
          <p:nvPr/>
        </p:nvSpPr>
        <p:spPr>
          <a:xfrm>
            <a:off x="723626" y="6471137"/>
            <a:ext cx="5766951" cy="337125"/>
          </a:xfrm>
          <a:prstGeom prst="rect">
            <a:avLst/>
          </a:prstGeom>
          <a:noFill/>
        </p:spPr>
        <p:txBody>
          <a:bodyPr anchor="ctr">
            <a:normAutofit fontScale="77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dirty="0">
                <a:solidFill>
                  <a:schemeClr val="bg1"/>
                </a:solidFill>
              </a:rPr>
              <a:t>6GWS-250240, 3GPP workshop on 6G, Incheon, Korea, 10 - 11 Mar 2025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9466" y="220728"/>
            <a:ext cx="7284279" cy="922763"/>
          </a:xfrm>
        </p:spPr>
        <p:txBody>
          <a:bodyPr/>
          <a:lstStyle/>
          <a:p>
            <a:r>
              <a:rPr lang="en-GB" dirty="0">
                <a:latin typeface="Montserrat" panose="00000500000000000000" pitchFamily="2" charset="0"/>
              </a:rPr>
              <a:t>Overall 3GPP 6G Workplan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DC7A7-372E-68CB-5856-6DBEC8760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382432"/>
            <a:ext cx="11184467" cy="4830233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GB" dirty="0"/>
              <a:t> </a:t>
            </a:r>
          </a:p>
          <a:p>
            <a:pPr>
              <a:buBlip>
                <a:blip r:embed="rId2"/>
              </a:buBlip>
            </a:pPr>
            <a:endParaRPr lang="en-GB" dirty="0"/>
          </a:p>
          <a:p>
            <a:pPr>
              <a:buBlip>
                <a:blip r:embed="rId2"/>
              </a:buBlip>
            </a:pPr>
            <a:endParaRPr lang="en-GB"/>
          </a:p>
          <a:p>
            <a:pPr>
              <a:buBlip>
                <a:blip r:embed="rId2"/>
              </a:buBlip>
            </a:pP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A3791E-7201-0E53-FC67-E151A2200D04}"/>
              </a:ext>
            </a:extLst>
          </p:cNvPr>
          <p:cNvSpPr/>
          <p:nvPr/>
        </p:nvSpPr>
        <p:spPr>
          <a:xfrm>
            <a:off x="571370" y="1282014"/>
            <a:ext cx="11010900" cy="1224162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 descr="Meeting">
            <a:extLst>
              <a:ext uri="{FF2B5EF4-FFF2-40B4-BE49-F238E27FC236}">
                <a16:creationId xmlns:a16="http://schemas.microsoft.com/office/drawing/2014/main" id="{D0864BD2-FF58-96A9-3DA6-4F8718C21C3A}"/>
              </a:ext>
            </a:extLst>
          </p:cNvPr>
          <p:cNvSpPr/>
          <p:nvPr/>
        </p:nvSpPr>
        <p:spPr>
          <a:xfrm>
            <a:off x="862195" y="1498331"/>
            <a:ext cx="528774" cy="528774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C1D5485-A08E-0B87-6B7F-9BF6A03BB495}"/>
              </a:ext>
            </a:extLst>
          </p:cNvPr>
          <p:cNvSpPr/>
          <p:nvPr/>
        </p:nvSpPr>
        <p:spPr>
          <a:xfrm>
            <a:off x="1681795" y="1282014"/>
            <a:ext cx="4755581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Stage-1 workshop on IMT2030 use cases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3EC80-8112-3EB5-8D3B-DBE20C26D665}"/>
              </a:ext>
            </a:extLst>
          </p:cNvPr>
          <p:cNvSpPr/>
          <p:nvPr/>
        </p:nvSpPr>
        <p:spPr>
          <a:xfrm>
            <a:off x="570283" y="2716896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B130AC5-3E72-8256-70DB-4BCBF8227351}"/>
              </a:ext>
            </a:extLst>
          </p:cNvPr>
          <p:cNvSpPr/>
          <p:nvPr/>
        </p:nvSpPr>
        <p:spPr>
          <a:xfrm>
            <a:off x="1681795" y="2465182"/>
            <a:ext cx="4954905" cy="111251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First 3GPP TSG-wide 6G Workshop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402F7C-2FBB-ADFB-7A10-319A0B259D81}"/>
              </a:ext>
            </a:extLst>
          </p:cNvPr>
          <p:cNvSpPr/>
          <p:nvPr/>
        </p:nvSpPr>
        <p:spPr>
          <a:xfrm>
            <a:off x="7102724" y="2828482"/>
            <a:ext cx="3968930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R="0" lvl="0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Montserrat" panose="00000500000000000000" pitchFamily="2" charset="0"/>
              </a:rPr>
              <a:t>To discuss vision &amp; priorities for next generation radio technology, system architecture, core networks and protocols.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E0F29F-E151-39B2-3D2F-DDB436BDEF3A}"/>
              </a:ext>
            </a:extLst>
          </p:cNvPr>
          <p:cNvSpPr/>
          <p:nvPr/>
        </p:nvSpPr>
        <p:spPr>
          <a:xfrm>
            <a:off x="571370" y="3775270"/>
            <a:ext cx="11010900" cy="1090076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E45F5F-302F-D8B2-313C-3E97FF7FCE10}"/>
              </a:ext>
            </a:extLst>
          </p:cNvPr>
          <p:cNvSpPr/>
          <p:nvPr/>
        </p:nvSpPr>
        <p:spPr>
          <a:xfrm>
            <a:off x="1681795" y="3963804"/>
            <a:ext cx="4954905" cy="69587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Studies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7DA3A5D-ED13-57F6-EABD-A27BA71F0371}"/>
              </a:ext>
            </a:extLst>
          </p:cNvPr>
          <p:cNvSpPr/>
          <p:nvPr/>
        </p:nvSpPr>
        <p:spPr>
          <a:xfrm>
            <a:off x="4490250" y="3971900"/>
            <a:ext cx="2146450" cy="6958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from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Release 20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EFE5E-35BD-58A8-9087-6AB72F0E94F5}"/>
              </a:ext>
            </a:extLst>
          </p:cNvPr>
          <p:cNvSpPr/>
          <p:nvPr/>
        </p:nvSpPr>
        <p:spPr>
          <a:xfrm>
            <a:off x="571370" y="5088417"/>
            <a:ext cx="11010900" cy="1370082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 descr="Books">
            <a:extLst>
              <a:ext uri="{FF2B5EF4-FFF2-40B4-BE49-F238E27FC236}">
                <a16:creationId xmlns:a16="http://schemas.microsoft.com/office/drawing/2014/main" id="{5466BA00-F8E7-6776-CB6B-E440F7224209}"/>
              </a:ext>
            </a:extLst>
          </p:cNvPr>
          <p:cNvSpPr/>
          <p:nvPr/>
        </p:nvSpPr>
        <p:spPr>
          <a:xfrm>
            <a:off x="959734" y="4197111"/>
            <a:ext cx="353805" cy="350679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E99BEAE-AD1C-170A-B990-E9395B44F9BF}"/>
              </a:ext>
            </a:extLst>
          </p:cNvPr>
          <p:cNvSpPr/>
          <p:nvPr/>
        </p:nvSpPr>
        <p:spPr>
          <a:xfrm>
            <a:off x="1681795" y="5442774"/>
            <a:ext cx="4954905" cy="53876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Normative work for 6G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7F300C-B361-E27B-D012-7BD22E029657}"/>
              </a:ext>
            </a:extLst>
          </p:cNvPr>
          <p:cNvSpPr/>
          <p:nvPr/>
        </p:nvSpPr>
        <p:spPr>
          <a:xfrm>
            <a:off x="4521579" y="5432712"/>
            <a:ext cx="1915797" cy="53876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from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Release 21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BC9C7AE-DC69-774A-DD51-C509B842C512}"/>
              </a:ext>
            </a:extLst>
          </p:cNvPr>
          <p:cNvSpPr/>
          <p:nvPr/>
        </p:nvSpPr>
        <p:spPr>
          <a:xfrm>
            <a:off x="1701436" y="1870428"/>
            <a:ext cx="4339614" cy="4087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Rotterdam, Netherland, May 8 – 10, 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10BA2-0203-956B-9377-697F5C516533}"/>
              </a:ext>
            </a:extLst>
          </p:cNvPr>
          <p:cNvSpPr txBox="1"/>
          <p:nvPr/>
        </p:nvSpPr>
        <p:spPr>
          <a:xfrm>
            <a:off x="7545897" y="1349996"/>
            <a:ext cx="3274330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7"/>
              </a:rPr>
              <a:t>SWS-240025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8"/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0EFDC3-40D9-EC13-3B29-4D1573805122}"/>
              </a:ext>
            </a:extLst>
          </p:cNvPr>
          <p:cNvSpPr/>
          <p:nvPr/>
        </p:nvSpPr>
        <p:spPr>
          <a:xfrm>
            <a:off x="1681795" y="3212988"/>
            <a:ext cx="4339614" cy="3435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Incheon, S. Korea, March 10  – 11, 2025</a:t>
            </a:r>
            <a:endParaRPr kumimoji="0" lang="en-US" sz="200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pic>
        <p:nvPicPr>
          <p:cNvPr id="26" name="Picture 25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6BAFAD7A-AA98-97FB-4219-DE7CF81BD0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99141"/>
            <a:ext cx="617952" cy="547751"/>
          </a:xfrm>
          <a:prstGeom prst="rect">
            <a:avLst/>
          </a:prstGeom>
        </p:spPr>
      </p:pic>
      <p:pic>
        <p:nvPicPr>
          <p:cNvPr id="27" name="Picture 26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0EE1B7E6-8BAA-2EB2-97F7-199F846F3E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65" y="4013622"/>
            <a:ext cx="368254" cy="326419"/>
          </a:xfrm>
          <a:prstGeom prst="rect">
            <a:avLst/>
          </a:prstGeom>
        </p:spPr>
      </p:pic>
      <p:pic>
        <p:nvPicPr>
          <p:cNvPr id="29" name="Picture 28" descr="A blue and black logo&#10;&#10;Description automatically generated">
            <a:extLst>
              <a:ext uri="{FF2B5EF4-FFF2-40B4-BE49-F238E27FC236}">
                <a16:creationId xmlns:a16="http://schemas.microsoft.com/office/drawing/2014/main" id="{77BE5D8D-E706-5AED-0534-9EEB87C51CA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15" y="5520980"/>
            <a:ext cx="769121" cy="43263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929F8F-C6FF-2536-EC19-25B64ABEC391}"/>
              </a:ext>
            </a:extLst>
          </p:cNvPr>
          <p:cNvSpPr txBox="1"/>
          <p:nvPr/>
        </p:nvSpPr>
        <p:spPr>
          <a:xfrm>
            <a:off x="802177" y="1888605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WG SA1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2FEDDB-CE64-9DD3-A3C0-053CB5C22F85}"/>
              </a:ext>
            </a:extLst>
          </p:cNvPr>
          <p:cNvSpPr txBox="1"/>
          <p:nvPr/>
        </p:nvSpPr>
        <p:spPr>
          <a:xfrm>
            <a:off x="687539" y="3246892"/>
            <a:ext cx="891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TSGs#107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AD6CFE-7BCA-E248-072F-3ED950F39E25}"/>
              </a:ext>
            </a:extLst>
          </p:cNvPr>
          <p:cNvSpPr/>
          <p:nvPr/>
        </p:nvSpPr>
        <p:spPr>
          <a:xfrm>
            <a:off x="230735" y="1581856"/>
            <a:ext cx="280615" cy="460225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5099-F758-BAFC-8519-0F956F9AA690}"/>
              </a:ext>
            </a:extLst>
          </p:cNvPr>
          <p:cNvSpPr txBox="1"/>
          <p:nvPr/>
        </p:nvSpPr>
        <p:spPr>
          <a:xfrm>
            <a:off x="81273" y="128509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2024</a:t>
            </a:r>
          </a:p>
        </p:txBody>
      </p:sp>
      <p:pic>
        <p:nvPicPr>
          <p:cNvPr id="8" name="Picture 7" descr="A blue and black logo&#10;&#10;Description automatically generated">
            <a:extLst>
              <a:ext uri="{FF2B5EF4-FFF2-40B4-BE49-F238E27FC236}">
                <a16:creationId xmlns:a16="http://schemas.microsoft.com/office/drawing/2014/main" id="{EAF4A5A6-CEE9-C777-EB26-DF1696F89E5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504" y="173065"/>
            <a:ext cx="1364884" cy="76774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6C87831-A35D-67BF-2DF4-2E501F1007FD}"/>
              </a:ext>
            </a:extLst>
          </p:cNvPr>
          <p:cNvSpPr txBox="1"/>
          <p:nvPr/>
        </p:nvSpPr>
        <p:spPr>
          <a:xfrm>
            <a:off x="7090548" y="2012593"/>
            <a:ext cx="4405881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latin typeface="Montserrat" panose="00000500000000000000" pitchFamily="2" charset="0"/>
                <a:hlinkClick r:id="rId13"/>
              </a:rPr>
              <a:t>SP-241391</a:t>
            </a:r>
            <a:r>
              <a:rPr lang="en-GB" sz="1200" b="1" dirty="0">
                <a:latin typeface="Montserrat" panose="00000500000000000000" pitchFamily="2" charset="0"/>
              </a:rPr>
              <a:t> </a:t>
            </a:r>
            <a:r>
              <a:rPr lang="en-GB" sz="1200" dirty="0">
                <a:latin typeface="Montserrat" panose="00000500000000000000" pitchFamily="2" charset="0"/>
              </a:rPr>
              <a:t>: SA1 6G study item on </a:t>
            </a:r>
            <a:r>
              <a:rPr lang="en-US" sz="1200" dirty="0">
                <a:latin typeface="Montserrat" panose="00000500000000000000" pitchFamily="2" charset="0"/>
              </a:rPr>
              <a:t>use cases and service requirements </a:t>
            </a:r>
            <a:r>
              <a:rPr lang="en-GB" sz="1200" dirty="0">
                <a:latin typeface="Montserrat" panose="00000500000000000000" pitchFamily="2" charset="0"/>
              </a:rPr>
              <a:t>(FS_6G_REQ) </a:t>
            </a:r>
            <a:r>
              <a:rPr lang="en-US" sz="1200" b="1" dirty="0">
                <a:latin typeface="Montserrat" panose="00000500000000000000" pitchFamily="2" charset="0"/>
              </a:rPr>
              <a:t>approved</a:t>
            </a:r>
            <a:r>
              <a:rPr lang="en-US" sz="1200" dirty="0">
                <a:latin typeface="Montserrat" panose="00000500000000000000" pitchFamily="2" charset="0"/>
              </a:rPr>
              <a:t> at </a:t>
            </a:r>
            <a:r>
              <a:rPr lang="en-GB" sz="1200" dirty="0">
                <a:latin typeface="Montserrat" panose="00000500000000000000" pitchFamily="2" charset="0"/>
              </a:rPr>
              <a:t>TSG SA#105.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31D446B-8BDF-D521-0FA2-84C5C51E6AE8}"/>
              </a:ext>
            </a:extLst>
          </p:cNvPr>
          <p:cNvSpPr txBox="1"/>
          <p:nvPr/>
        </p:nvSpPr>
        <p:spPr>
          <a:xfrm>
            <a:off x="6929220" y="3936253"/>
            <a:ext cx="4673340" cy="7232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71450" lvl="2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200" b="1" dirty="0">
                <a:latin typeface="Montserrat" panose="00000500000000000000" pitchFamily="2" charset="0"/>
                <a:hlinkClick r:id="rId14"/>
              </a:rPr>
              <a:t>RP‑24</a:t>
            </a:r>
            <a:r>
              <a:rPr lang="en-US" sz="1200" b="1" dirty="0">
                <a:latin typeface="Montserrat" panose="00000500000000000000" pitchFamily="2" charset="0"/>
                <a:hlinkClick r:id="rId15"/>
              </a:rPr>
              <a:t>3327</a:t>
            </a:r>
            <a:r>
              <a:rPr lang="en-US" sz="1200" b="1" dirty="0">
                <a:latin typeface="Montserrat" panose="00000500000000000000" pitchFamily="2" charset="0"/>
              </a:rPr>
              <a:t> </a:t>
            </a:r>
            <a:r>
              <a:rPr lang="en-US" sz="1200" dirty="0">
                <a:latin typeface="Montserrat" panose="00000500000000000000" pitchFamily="2" charset="0"/>
              </a:rPr>
              <a:t>: The 6G RAN Study (part I: ITU focused) was approved at TSG RAN#106</a:t>
            </a:r>
          </a:p>
          <a:p>
            <a:pPr marL="171450" lvl="2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 </a:t>
            </a:r>
            <a:r>
              <a:rPr lang="en-US" sz="1200" b="1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See next slide for the 6G studies timelines</a:t>
            </a: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428C59-7411-9C82-DA04-15E7F30E5B75}"/>
              </a:ext>
            </a:extLst>
          </p:cNvPr>
          <p:cNvSpPr txBox="1"/>
          <p:nvPr/>
        </p:nvSpPr>
        <p:spPr>
          <a:xfrm>
            <a:off x="7156373" y="5111180"/>
            <a:ext cx="4241573" cy="13649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kern="1200" dirty="0">
                <a:latin typeface="Montserrat" panose="00000500000000000000" pitchFamily="2" charset="0"/>
              </a:rPr>
              <a:t>Release 21 is expected to produce the 1st set of 3GPP 6G technical specifications and will be the release for IMT-2030 submission before 2030 and is expected to be delivered with a single drop (i.e., a single code freeze).</a:t>
            </a:r>
          </a:p>
          <a:p>
            <a:pPr defTabSz="488950"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latin typeface="Montserrat" panose="00000500000000000000" pitchFamily="2" charset="0"/>
              </a:rPr>
              <a:t>Rel-21 timeline is to be decided no later than June 2026</a:t>
            </a:r>
          </a:p>
          <a:p>
            <a:pPr marL="171450" indent="-171450" defTabSz="48895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Montserrat" panose="00000500000000000000" pitchFamily="2" charset="0"/>
              </a:rPr>
              <a:t>However, ASN.1/</a:t>
            </a:r>
            <a:r>
              <a:rPr lang="en-US" sz="1000" dirty="0" err="1">
                <a:latin typeface="Montserrat" panose="00000500000000000000" pitchFamily="2" charset="0"/>
              </a:rPr>
              <a:t>OpenAPI</a:t>
            </a:r>
            <a:r>
              <a:rPr lang="en-US" sz="1000" dirty="0">
                <a:latin typeface="Montserrat" panose="00000500000000000000" pitchFamily="2" charset="0"/>
              </a:rPr>
              <a:t> freeze date is no earlier than March 2029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9F2395-9949-46B7-51C9-075B24F03783}"/>
              </a:ext>
            </a:extLst>
          </p:cNvPr>
          <p:cNvSpPr txBox="1"/>
          <p:nvPr/>
        </p:nvSpPr>
        <p:spPr>
          <a:xfrm>
            <a:off x="42905" y="6289195"/>
            <a:ext cx="54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2030</a:t>
            </a:r>
          </a:p>
        </p:txBody>
      </p:sp>
    </p:spTree>
    <p:extLst>
      <p:ext uri="{BB962C8B-B14F-4D97-AF65-F5344CB8AC3E}">
        <p14:creationId xmlns:p14="http://schemas.microsoft.com/office/powerpoint/2010/main" val="37427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1910" y="201528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4930" y="2015289"/>
            <a:ext cx="7846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4121" y="2015289"/>
            <a:ext cx="23829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0970" y="2062707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3990" y="201528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36985" y="2015289"/>
            <a:ext cx="70025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0030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95" name="Straight Connector 114">
            <a:extLst>
              <a:ext uri="{FF2B5EF4-FFF2-40B4-BE49-F238E27FC236}">
                <a16:creationId xmlns:a16="http://schemas.microsoft.com/office/drawing/2014/main" id="{2352004F-3081-FB14-E751-D8610A73D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7310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6070" y="201528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83797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76810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157925" y="2015289"/>
            <a:ext cx="11905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62850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5870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48890" y="201528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8BFFB8E-C75E-2163-D123-A91C5C560BE4}"/>
              </a:ext>
            </a:extLst>
          </p:cNvPr>
          <p:cNvSpPr/>
          <p:nvPr/>
        </p:nvSpPr>
        <p:spPr>
          <a:xfrm>
            <a:off x="98732" y="5813780"/>
            <a:ext cx="12062001" cy="7433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73432" y="133246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0195" y="1169483"/>
            <a:ext cx="69121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55935" y="1523247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#103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528540" y="1523247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#111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54128" y="1523247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#107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1304" y="1523247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#104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73738" y="1523247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#108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41993" y="1523247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#112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58206" y="1523247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#105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1155" y="1523247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#109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39984" y="1523247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1459" y="1523247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#106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12573" y="1523247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#110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12" y="1387498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318272" y="2891010"/>
            <a:ext cx="342813" cy="2927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4649" y="3158427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Workshop on 6G 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142776" y="520525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50274" y="1509701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23889" y="1509701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990" y="1527763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#115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7211" y="1733081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44092" y="1710502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531128" y="2058554"/>
            <a:ext cx="321992" cy="29372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127" y="2334752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0744" y="1523247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#116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06042" y="2055949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25502" y="2064834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36985" y="2426085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0755" y="2471453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25147" y="2914967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04121" y="4411791"/>
            <a:ext cx="5766983" cy="26188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03138" y="3466837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13785" y="519344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29796" y="132795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26559" y="1164970"/>
            <a:ext cx="670376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1320" y="1332474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28083" y="1169492"/>
            <a:ext cx="679994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23812" y="1318933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78051" y="1174014"/>
            <a:ext cx="67518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106672" y="3917981"/>
            <a:ext cx="1754414" cy="4954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5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125273" y="3450699"/>
            <a:ext cx="1258485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4245837" y="3964304"/>
            <a:ext cx="15985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10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10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50623" y="4796997"/>
            <a:ext cx="5672323" cy="28303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10134480" y="3464449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10701330" y="518725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5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10618992" y="5243817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5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0D8AD-275C-199D-B99A-DA3D057DF43E}"/>
              </a:ext>
            </a:extLst>
          </p:cNvPr>
          <p:cNvSpPr txBox="1">
            <a:spLocks/>
          </p:cNvSpPr>
          <p:nvPr/>
        </p:nvSpPr>
        <p:spPr>
          <a:xfrm>
            <a:off x="2676617" y="201348"/>
            <a:ext cx="8987229" cy="707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469" dirty="0">
                <a:solidFill>
                  <a:srgbClr val="C00000"/>
                </a:solidFill>
                <a:latin typeface="Montserrat" panose="00000500000000000000" pitchFamily="2" charset="0"/>
                <a:ea typeface="+mj-ea"/>
                <a:cs typeface="+mj-cs"/>
              </a:rPr>
              <a:t>Release 20: 6G Timeline</a:t>
            </a:r>
          </a:p>
          <a:p>
            <a:pPr marL="0" marR="0" lvl="0" indent="0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sym typeface="Helvetica"/>
            </a:endParaRPr>
          </a:p>
        </p:txBody>
      </p:sp>
      <p:sp>
        <p:nvSpPr>
          <p:cNvPr id="7" name="Chevron 60">
            <a:extLst>
              <a:ext uri="{FF2B5EF4-FFF2-40B4-BE49-F238E27FC236}">
                <a16:creationId xmlns:a16="http://schemas.microsoft.com/office/drawing/2014/main" id="{2158C7A4-C696-4D3E-9392-6387CDEE1083}"/>
              </a:ext>
            </a:extLst>
          </p:cNvPr>
          <p:cNvSpPr/>
          <p:nvPr/>
        </p:nvSpPr>
        <p:spPr bwMode="auto">
          <a:xfrm>
            <a:off x="10405654" y="5943744"/>
            <a:ext cx="1755079" cy="31540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proposals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DE698BE-1E64-4162-9FD3-D2922C9FE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84" y="5943744"/>
            <a:ext cx="512606" cy="520862"/>
          </a:xfrm>
          <a:prstGeom prst="rect">
            <a:avLst/>
          </a:prstGeom>
        </p:spPr>
      </p:pic>
      <p:sp>
        <p:nvSpPr>
          <p:cNvPr id="11" name="Chevron 60">
            <a:extLst>
              <a:ext uri="{FF2B5EF4-FFF2-40B4-BE49-F238E27FC236}">
                <a16:creationId xmlns:a16="http://schemas.microsoft.com/office/drawing/2014/main" id="{C93BA056-722A-420C-8C39-5FB3BE6E6DD3}"/>
              </a:ext>
            </a:extLst>
          </p:cNvPr>
          <p:cNvSpPr/>
          <p:nvPr/>
        </p:nvSpPr>
        <p:spPr bwMode="auto">
          <a:xfrm>
            <a:off x="976525" y="5957701"/>
            <a:ext cx="6744251" cy="31403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IMT-2030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Technical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Performance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Requirements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5BFDF589-4AD1-47DD-89B7-BAEAFEF8F9A7}"/>
              </a:ext>
            </a:extLst>
          </p:cNvPr>
          <p:cNvSpPr/>
          <p:nvPr/>
        </p:nvSpPr>
        <p:spPr bwMode="auto">
          <a:xfrm>
            <a:off x="9446931" y="5994110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42025CAC-0C24-4ACB-9E0B-6D6F8C97759A}"/>
              </a:ext>
            </a:extLst>
          </p:cNvPr>
          <p:cNvSpPr/>
          <p:nvPr/>
        </p:nvSpPr>
        <p:spPr bwMode="auto">
          <a:xfrm>
            <a:off x="7328833" y="5952768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2B2D820C-9C93-4AB9-A7E8-040BF4FE21DE}"/>
              </a:ext>
            </a:extLst>
          </p:cNvPr>
          <p:cNvSpPr/>
          <p:nvPr/>
        </p:nvSpPr>
        <p:spPr bwMode="auto">
          <a:xfrm>
            <a:off x="10402105" y="5968411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E8142E9E-247C-456C-95F4-E26A1D48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658" y="5874279"/>
            <a:ext cx="1298173" cy="6463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Requirements, evaluation criteria and submission templates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045C3E92-97E8-425C-8081-6C6F4DF84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3466" y="6234769"/>
            <a:ext cx="1519762" cy="3693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Workshop on technology proposals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pic>
        <p:nvPicPr>
          <p:cNvPr id="19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EF465F59-F9C8-862E-1521-BF7B42C43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450" y="207063"/>
            <a:ext cx="1502268" cy="8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462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4135449" y="1460065"/>
            <a:ext cx="3873342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Items(s) - RAN Plenary 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4144955" y="2108112"/>
            <a:ext cx="3873342" cy="2203757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RAN Plenary (RP) work is split into an ITU-focused SI and General RAN SI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IMT-2030 discussion is expected in RAN from Sep 2024 to Dec 2024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RP SI Rel-20 focusing on ITU– IMT-2030:  approval Dec 2024 until June 2025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RP SI Rel-20 focusing on 6G General: approval Mar 2025 (after 6G WS), until June 2026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9D80F0E-7D80-0C1B-7E7F-0CEE73C8D065}"/>
              </a:ext>
            </a:extLst>
          </p:cNvPr>
          <p:cNvSpPr/>
          <p:nvPr/>
        </p:nvSpPr>
        <p:spPr>
          <a:xfrm>
            <a:off x="4135449" y="4431681"/>
            <a:ext cx="3873342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Item(s) – RAN WGs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14AB86-851B-4115-ECEC-A10F064CBE69}"/>
              </a:ext>
            </a:extLst>
          </p:cNvPr>
          <p:cNvSpPr/>
          <p:nvPr/>
        </p:nvSpPr>
        <p:spPr>
          <a:xfrm>
            <a:off x="4135449" y="5070779"/>
            <a:ext cx="3873342" cy="1184098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RAN WGs: 21 months 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RAN WG SI package approval June 2025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RAN1 SI starts in June 2025 until Mar 2027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RAN2/3/4 SI start in Sep 2025 until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2803057" y="336680"/>
            <a:ext cx="7365470" cy="783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defTabSz="6096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469" dirty="0">
                <a:solidFill>
                  <a:srgbClr val="C00000"/>
                </a:solidFill>
                <a:latin typeface="Montserrat" panose="00000500000000000000" pitchFamily="2" charset="0"/>
                <a:ea typeface="+mj-ea"/>
                <a:cs typeface="+mj-cs"/>
              </a:rPr>
              <a:t>Release 20: 6G Study Item (SI)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05F038B-7232-0572-A3C8-EA3F37DB95C6}"/>
              </a:ext>
            </a:extLst>
          </p:cNvPr>
          <p:cNvSpPr/>
          <p:nvPr/>
        </p:nvSpPr>
        <p:spPr>
          <a:xfrm>
            <a:off x="296228" y="1436955"/>
            <a:ext cx="3506161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Item(s) – TSG SA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052EF04-0B9D-C091-5771-069C241AB292}"/>
              </a:ext>
            </a:extLst>
          </p:cNvPr>
          <p:cNvSpPr/>
          <p:nvPr/>
        </p:nvSpPr>
        <p:spPr>
          <a:xfrm>
            <a:off x="296228" y="2085003"/>
            <a:ext cx="3506161" cy="4186536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SA SI Approval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nb-NO" sz="12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SA1 SI approval: TSG#105 (Sept 2024)</a:t>
            </a: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nb-NO" sz="12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SA2 SI approval: TSG#108 (Jun 2025) </a:t>
            </a: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har char="•"/>
            </a:pPr>
            <a:r>
              <a:rPr lang="en-US" sz="12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Other SA WG (SA3, SA4, SA5, SA6) SI approval: TBD at future TSG meeting</a:t>
            </a:r>
          </a:p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SA SI completion (18/21 months)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SA1 6G SI completion: Mar 2026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SA2 6G SI completion: Dec 2026 or Mar 2027 (To be confirmed at future TSG meeting)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77D61C9-AC79-B3C5-530C-50F48DCA8BB7}"/>
              </a:ext>
            </a:extLst>
          </p:cNvPr>
          <p:cNvSpPr/>
          <p:nvPr/>
        </p:nvSpPr>
        <p:spPr>
          <a:xfrm>
            <a:off x="8373410" y="1477776"/>
            <a:ext cx="3493546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Item(s) – TSG CT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517CF38-41A8-6E70-0803-A02DBEA15D67}"/>
              </a:ext>
            </a:extLst>
          </p:cNvPr>
          <p:cNvSpPr/>
          <p:nvPr/>
        </p:nvSpPr>
        <p:spPr>
          <a:xfrm>
            <a:off x="8378163" y="2109162"/>
            <a:ext cx="3484040" cy="414571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CT WGs: at least 9 months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Discussion on 6G studies will start in Q4 2025 in CT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CT WG 6G SI is expected to be approved in Mar 2026 (or Dec 2025).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CF480C99-1FA3-473C-2B02-C3083EB41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450" y="207063"/>
            <a:ext cx="1502268" cy="8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2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0B772FD-A21B-5144-C5B3-9FA6CE6E8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881" y="1704818"/>
            <a:ext cx="6911788" cy="36347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745AC1-12B0-2944-257D-50E0F96DC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392385"/>
          </a:xfrm>
        </p:spPr>
        <p:txBody>
          <a:bodyPr/>
          <a:lstStyle/>
          <a:p>
            <a:r>
              <a:rPr lang="en-GB" dirty="0">
                <a:solidFill>
                  <a:srgbClr val="C00000"/>
                </a:solidFill>
              </a:rPr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C589A-1B85-57D8-BFB5-13C87A554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www.3gpp.org</a:t>
            </a:r>
          </a:p>
          <a:p>
            <a:endParaRPr lang="en-GB" dirty="0"/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63FC7C2A-1936-094A-7FBB-2AA81A358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316" y="109699"/>
            <a:ext cx="1502268" cy="8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2748</TotalTime>
  <Words>678</Words>
  <Application>Microsoft Office PowerPoint</Application>
  <PresentationFormat>Widescreen</PresentationFormat>
  <Paragraphs>113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Helvetica Neue</vt:lpstr>
      <vt:lpstr>Intel Clear Light</vt:lpstr>
      <vt:lpstr>IntelOne Display Light</vt:lpstr>
      <vt:lpstr>Montserrat</vt:lpstr>
      <vt:lpstr>Office Theme</vt:lpstr>
      <vt:lpstr>2_Office Theme</vt:lpstr>
      <vt:lpstr>3GPP 6G workplan and timelines</vt:lpstr>
      <vt:lpstr>Overall 3GPP 6G Workplan</vt:lpstr>
      <vt:lpstr>PowerPoint Presentation</vt:lpstr>
      <vt:lpstr>PowerPoint Presentation</vt:lpstr>
      <vt:lpstr>Thank you!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Flynn</dc:creator>
  <cp:lastModifiedBy>Jain, Puneet</cp:lastModifiedBy>
  <cp:revision>73</cp:revision>
  <dcterms:created xsi:type="dcterms:W3CDTF">2024-04-09T22:59:43Z</dcterms:created>
  <dcterms:modified xsi:type="dcterms:W3CDTF">2025-02-27T22:09:48Z</dcterms:modified>
</cp:coreProperties>
</file>