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026819601" r:id="rId2"/>
    <p:sldId id="310" r:id="rId3"/>
    <p:sldId id="2026819654" r:id="rId4"/>
    <p:sldId id="2026819763" r:id="rId5"/>
    <p:sldId id="2026819649" r:id="rId6"/>
    <p:sldId id="2026819761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8DD5"/>
    <a:srgbClr val="2776BE"/>
    <a:srgbClr val="D0EE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139"/>
    <p:restoredTop sz="96327"/>
  </p:normalViewPr>
  <p:slideViewPr>
    <p:cSldViewPr snapToGrid="0" snapToObjects="1">
      <p:cViewPr varScale="1">
        <p:scale>
          <a:sx n="160" d="100"/>
          <a:sy n="160" d="100"/>
        </p:scale>
        <p:origin x="248" y="46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960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A0527D-1349-8A4B-9337-A3D1DCF108C3}" type="datetimeFigureOut">
              <a:rPr lang="en-US" smtClean="0"/>
              <a:t>2/13/25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59233-0BBB-124A-8A4B-4270D4FC5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7789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4715D2-61EE-2D41-A6F1-F84505F91794}" type="datetimeFigureOut">
              <a:rPr lang="en-US" smtClean="0"/>
              <a:t>2/13/25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4FEC72-C9EC-F242-9569-EF47957350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54628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FEC72-C9EC-F242-9569-EF47957350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635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55BDF0-5C0F-BB54-C517-68A7ABEAD0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3F71E2-A8FA-583D-10FD-76C0497310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>
                <a:extLst>
                  <a:ext uri="{FF2B5EF4-FFF2-40B4-BE49-F238E27FC236}">
                    <a16:creationId xmlns:a16="http://schemas.microsoft.com/office/drawing/2014/main" id="{4C386C8E-ED23-F11F-784E-CE61FF10C72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sz="1800" dirty="0"/>
                  <a:t>Constructed by selecting a T-F block of size</a:t>
                </a:r>
              </a:p>
              <a:p>
                <a:pPr marL="285750" indent="-228600">
                  <a:buClr>
                    <a:schemeClr val="tx1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𝑇</m:t>
                        </m:r>
                      </m:e>
                      <m:sub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𝑏𝑙𝑜𝑐𝑘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𝑖</m:t>
                        </m:r>
                      </m:sub>
                    </m:sSub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Verdan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𝑛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𝐺𝐸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𝑇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𝑖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𝐺𝐸</m:t>
                        </m:r>
                      </m:sub>
                    </m:sSub>
                  </m:oMath>
                </a14:m>
                <a:endParaRPr lang="en-US" sz="1700" dirty="0">
                  <a:latin typeface="Cambria Math" panose="02040503050406030204" pitchFamily="18" charset="0"/>
                </a:endParaRPr>
              </a:p>
              <a:p>
                <a:pPr marL="285750" indent="-228600">
                  <a:buClr>
                    <a:schemeClr val="tx1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𝐵𝑊</m:t>
                        </m:r>
                      </m:e>
                      <m:sub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𝑏𝑙𝑜𝑐𝑘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𝑖</m:t>
                        </m:r>
                      </m:sub>
                    </m:sSub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Verdan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𝑛</m:t>
                        </m:r>
                      </m:e>
                      <m:sub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𝑅𝐵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𝑖</m:t>
                        </m:r>
                      </m:sub>
                    </m:sSub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Verdana" panose="020B0604030504040204" pitchFamily="34" charset="0"/>
                        <a:cs typeface="Tahoma" panose="020B0604030504040204" pitchFamily="34" charset="0"/>
                      </a:rPr>
                      <m:t>∙</m:t>
                    </m:r>
                    <m:sSub>
                      <m:sSub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𝐵𝑊</m:t>
                        </m:r>
                      </m:e>
                      <m:sub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𝑅𝐵</m:t>
                        </m:r>
                      </m:sub>
                    </m:sSub>
                  </m:oMath>
                </a14:m>
                <a:endParaRPr lang="en-US" sz="2000" dirty="0"/>
              </a:p>
              <a:p>
                <a:pPr marL="285750" indent="-228600">
                  <a:buClr>
                    <a:schemeClr val="tx1"/>
                  </a:buClr>
                  <a:buFont typeface="Arial" panose="020B0604020202020204" pitchFamily="34" charset="0"/>
                  <a:buChar char="•"/>
                </a:pPr>
                <a:endParaRPr lang="en-US" sz="2000" dirty="0"/>
              </a:p>
              <a:p>
                <a:pPr marL="57150" indent="0">
                  <a:buClr>
                    <a:schemeClr val="tx1"/>
                  </a:buClr>
                  <a:buNone/>
                </a:pPr>
                <a:r>
                  <a:rPr lang="en-US" sz="2000" dirty="0"/>
                  <a:t>NOTE: Resource elements (REs) are defined in the delay-Doppler plane</a:t>
                </a:r>
              </a:p>
              <a:p>
                <a:pPr marL="57150" indent="0">
                  <a:buClr>
                    <a:schemeClr val="tx1"/>
                  </a:buClr>
                  <a:buNone/>
                </a:pPr>
                <a:endParaRPr lang="en-US" sz="2000" dirty="0"/>
              </a:p>
              <a:p>
                <a:pPr marL="57150" indent="0">
                  <a:buClr>
                    <a:schemeClr val="tx1"/>
                  </a:buClr>
                  <a:buNone/>
                </a:pPr>
                <a:r>
                  <a:rPr lang="en-US" sz="2000" dirty="0"/>
                  <a:t>Total number of REs of the block:</a:t>
                </a:r>
              </a:p>
              <a:p>
                <a:pPr marL="285750" lvl="0" indent="-228600">
                  <a:buClr>
                    <a:srgbClr val="595959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𝑅𝐸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𝑇</m:t>
                        </m:r>
                      </m:e>
                      <m:sub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𝑏𝑙𝑜𝑐𝑘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𝑖</m:t>
                        </m:r>
                      </m:sub>
                    </m:sSub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Verdana" panose="020B0604030504040204" pitchFamily="34" charset="0"/>
                        <a:cs typeface="Tahoma" panose="020B0604030504040204" pitchFamily="34" charset="0"/>
                      </a:rPr>
                      <m:t>∙</m:t>
                    </m:r>
                    <m:sSub>
                      <m:sSub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𝐵𝑊</m:t>
                        </m:r>
                      </m:e>
                      <m:sub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𝑏𝑙𝑜𝑐𝑘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Verdana" panose="020B0604030504040204" pitchFamily="34" charset="0"/>
                            <a:cs typeface="Tahoma" panose="020B0604030504040204" pitchFamily="34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sz="2000" dirty="0">
                  <a:ea typeface="Verdana" panose="020B0604030504040204" pitchFamily="34" charset="0"/>
                  <a:cs typeface="Tahoma" panose="020B0604030504040204" pitchFamily="34" charset="0"/>
                </a:endParaRPr>
              </a:p>
              <a:p>
                <a:pPr marL="685800" lvl="1" indent="-228600">
                  <a:buClr>
                    <a:srgbClr val="595959"/>
                  </a:buClr>
                  <a:buFont typeface="Arial" panose="020B0604020202020204" pitchFamily="34" charset="0"/>
                  <a:buChar char="•"/>
                </a:pPr>
                <a:r>
                  <a:rPr lang="en-US" sz="1800" dirty="0">
                    <a:ea typeface="Verdana" panose="020B0604030504040204" pitchFamily="34" charset="0"/>
                    <a:cs typeface="Tahoma" panose="020B0604030504040204" pitchFamily="34" charset="0"/>
                  </a:rPr>
                  <a:t>Proof in next slide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>
                <a:extLst>
                  <a:ext uri="{FF2B5EF4-FFF2-40B4-BE49-F238E27FC236}">
                    <a16:creationId xmlns:a16="http://schemas.microsoft.com/office/drawing/2014/main" id="{4C0CE030-7603-4729-04C3-8A1281F31E5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sz="1800" dirty="0"/>
                  <a:t>Constructed by selecting a T-F block of size</a:t>
                </a:r>
              </a:p>
              <a:p>
                <a:pPr marL="285750" indent="-228600">
                  <a:buClr>
                    <a:schemeClr val="tx1"/>
                  </a:buClr>
                  <a:buFont typeface="Arial" panose="020B0604020202020204" pitchFamily="34" charset="0"/>
                  <a:buChar char="•"/>
                </a:pPr>
                <a:r>
                  <a:rPr lang="en-US" sz="2000" i="0">
                    <a:effectLst/>
                    <a:latin typeface="Cambria Math" panose="02040503050406030204" pitchFamily="18" charset="0"/>
                    <a:ea typeface="Verdana" panose="020B0604030504040204" pitchFamily="34" charset="0"/>
                    <a:cs typeface="Tahoma" panose="020B0604030504040204" pitchFamily="34" charset="0"/>
                  </a:rPr>
                  <a:t>𝑇_(𝑏𝑙𝑜𝑐𝑘,𝑖)</a:t>
                </a:r>
                <a:r>
                  <a:rPr lang="en-US" sz="2000" b="0" i="0">
                    <a:effectLst/>
                    <a:latin typeface="Cambria Math" panose="02040503050406030204" pitchFamily="18" charset="0"/>
                    <a:ea typeface="Verdana" panose="020B0604030504040204" pitchFamily="34" charset="0"/>
                    <a:cs typeface="Tahoma" panose="020B0604030504040204" pitchFamily="34" charset="0"/>
                  </a:rPr>
                  <a:t>=</a:t>
                </a:r>
                <a:r>
                  <a:rPr lang="en-US" sz="2000" i="0">
                    <a:latin typeface="Cambria Math" panose="02040503050406030204" pitchFamily="18" charset="0"/>
                    <a:ea typeface="Verdana" panose="020B0604030504040204" pitchFamily="34" charset="0"/>
                    <a:cs typeface="Tahoma" panose="020B0604030504040204" pitchFamily="34" charset="0"/>
                  </a:rPr>
                  <a:t>𝑛_(</a:t>
                </a:r>
                <a:r>
                  <a:rPr lang="en-US" sz="2000" b="0" i="0">
                    <a:latin typeface="Cambria Math" panose="02040503050406030204" pitchFamily="18" charset="0"/>
                    <a:ea typeface="Verdana" panose="020B0604030504040204" pitchFamily="34" charset="0"/>
                    <a:cs typeface="Tahoma" panose="020B0604030504040204" pitchFamily="34" charset="0"/>
                  </a:rPr>
                  <a:t>𝐺𝐸,𝑇</a:t>
                </a:r>
                <a:r>
                  <a:rPr lang="en-US" sz="2000" i="0">
                    <a:latin typeface="Cambria Math" panose="02040503050406030204" pitchFamily="18" charset="0"/>
                    <a:ea typeface="Verdana" panose="020B0604030504040204" pitchFamily="34" charset="0"/>
                    <a:cs typeface="Tahoma" panose="020B0604030504040204" pitchFamily="34" charset="0"/>
                  </a:rPr>
                  <a:t>,𝑖)</a:t>
                </a:r>
                <a:r>
                  <a:rPr lang="en-US" sz="2000" i="0">
                    <a:latin typeface="Cambria Math" panose="02040503050406030204" pitchFamily="18" charset="0"/>
                  </a:rPr>
                  <a:t>∙𝑇_𝐺𝐸</a:t>
                </a:r>
                <a:endParaRPr lang="en-US" sz="1700" dirty="0">
                  <a:latin typeface="Cambria Math" panose="02040503050406030204" pitchFamily="18" charset="0"/>
                </a:endParaRPr>
              </a:p>
              <a:p>
                <a:pPr marL="285750" indent="-228600">
                  <a:buClr>
                    <a:schemeClr val="tx1"/>
                  </a:buClr>
                  <a:buFont typeface="Arial" panose="020B0604020202020204" pitchFamily="34" charset="0"/>
                  <a:buChar char="•"/>
                </a:pPr>
                <a:r>
                  <a:rPr lang="en-US" sz="2000" i="0">
                    <a:effectLst/>
                    <a:latin typeface="Cambria Math" panose="02040503050406030204" pitchFamily="18" charset="0"/>
                  </a:rPr>
                  <a:t>〖</a:t>
                </a:r>
                <a:r>
                  <a:rPr lang="en-US" sz="2000" i="0">
                    <a:effectLst/>
                    <a:latin typeface="Cambria Math" panose="02040503050406030204" pitchFamily="18" charset="0"/>
                    <a:ea typeface="Verdana" panose="020B0604030504040204" pitchFamily="34" charset="0"/>
                    <a:cs typeface="Tahoma" panose="020B0604030504040204" pitchFamily="34" charset="0"/>
                  </a:rPr>
                  <a:t>𝐵𝑊〗_(𝑏𝑙𝑜𝑐𝑘,𝑖)=𝑛_(𝑅𝐵,𝑖)∙</a:t>
                </a:r>
                <a:r>
                  <a:rPr lang="en-US" sz="2000" i="0">
                    <a:effectLst/>
                    <a:latin typeface="Cambria Math" panose="02040503050406030204" pitchFamily="18" charset="0"/>
                  </a:rPr>
                  <a:t>〖</a:t>
                </a:r>
                <a:r>
                  <a:rPr lang="en-US" sz="2000" i="0">
                    <a:effectLst/>
                    <a:latin typeface="Cambria Math" panose="02040503050406030204" pitchFamily="18" charset="0"/>
                    <a:ea typeface="Verdana" panose="020B0604030504040204" pitchFamily="34" charset="0"/>
                    <a:cs typeface="Tahoma" panose="020B0604030504040204" pitchFamily="34" charset="0"/>
                  </a:rPr>
                  <a:t>𝐵𝑊〗_𝑅𝐵</a:t>
                </a:r>
                <a:endParaRPr lang="en-US" sz="2000" dirty="0"/>
              </a:p>
              <a:p>
                <a:pPr marL="285750" indent="-228600">
                  <a:buClr>
                    <a:schemeClr val="tx1"/>
                  </a:buClr>
                  <a:buFont typeface="Arial" panose="020B0604020202020204" pitchFamily="34" charset="0"/>
                  <a:buChar char="•"/>
                </a:pPr>
                <a:endParaRPr lang="en-US" sz="2000" dirty="0"/>
              </a:p>
              <a:p>
                <a:pPr marL="57150" indent="0">
                  <a:buClr>
                    <a:schemeClr val="tx1"/>
                  </a:buClr>
                  <a:buNone/>
                </a:pPr>
                <a:r>
                  <a:rPr lang="en-US" sz="2000" dirty="0"/>
                  <a:t>NOTE: Resource elements (REs) are defined in the delay-Doppler plane</a:t>
                </a:r>
              </a:p>
              <a:p>
                <a:pPr marL="57150" indent="0">
                  <a:buClr>
                    <a:schemeClr val="tx1"/>
                  </a:buClr>
                  <a:buNone/>
                </a:pPr>
                <a:endParaRPr lang="en-US" sz="2000" dirty="0"/>
              </a:p>
              <a:p>
                <a:pPr marL="57150" indent="0">
                  <a:buClr>
                    <a:schemeClr val="tx1"/>
                  </a:buClr>
                  <a:buNone/>
                </a:pPr>
                <a:r>
                  <a:rPr lang="en-US" sz="2000" dirty="0"/>
                  <a:t>Total number of REs of the block:</a:t>
                </a:r>
              </a:p>
              <a:p>
                <a:pPr marL="285750" lvl="0" indent="-228600">
                  <a:buClr>
                    <a:srgbClr val="595959"/>
                  </a:buClr>
                  <a:buFont typeface="Arial" panose="020B0604020202020204" pitchFamily="34" charset="0"/>
                  <a:buChar char="•"/>
                </a:pPr>
                <a:r>
                  <a:rPr lang="en-US" sz="2000" i="0">
                    <a:latin typeface="Cambria Math" panose="02040503050406030204" pitchFamily="18" charset="0"/>
                  </a:rPr>
                  <a:t>𝑛_(𝑅𝐸,𝑖)=</a:t>
                </a:r>
                <a:r>
                  <a:rPr lang="en-US" sz="2000" i="0">
                    <a:effectLst/>
                    <a:latin typeface="Cambria Math" panose="02040503050406030204" pitchFamily="18" charset="0"/>
                    <a:ea typeface="Verdana" panose="020B0604030504040204" pitchFamily="34" charset="0"/>
                    <a:cs typeface="Tahoma" panose="020B0604030504040204" pitchFamily="34" charset="0"/>
                  </a:rPr>
                  <a:t>𝑇_(𝑏𝑙𝑜𝑐𝑘,𝑖)∙</a:t>
                </a:r>
                <a:r>
                  <a:rPr lang="en-US" sz="2000" i="0">
                    <a:effectLst/>
                    <a:latin typeface="Cambria Math" panose="02040503050406030204" pitchFamily="18" charset="0"/>
                  </a:rPr>
                  <a:t>〖</a:t>
                </a:r>
                <a:r>
                  <a:rPr lang="en-US" sz="2000" i="0">
                    <a:effectLst/>
                    <a:latin typeface="Cambria Math" panose="02040503050406030204" pitchFamily="18" charset="0"/>
                    <a:ea typeface="Verdana" panose="020B0604030504040204" pitchFamily="34" charset="0"/>
                    <a:cs typeface="Tahoma" panose="020B0604030504040204" pitchFamily="34" charset="0"/>
                  </a:rPr>
                  <a:t>𝐵𝑊〗_(𝑏𝑙𝑜𝑐𝑘,𝑖)</a:t>
                </a:r>
                <a:endParaRPr lang="en-US" sz="2000" dirty="0">
                  <a:ea typeface="Verdana" panose="020B0604030504040204" pitchFamily="34" charset="0"/>
                  <a:cs typeface="Tahoma" panose="020B0604030504040204" pitchFamily="34" charset="0"/>
                </a:endParaRPr>
              </a:p>
              <a:p>
                <a:pPr marL="685800" lvl="1" indent="-228600">
                  <a:buClr>
                    <a:srgbClr val="595959"/>
                  </a:buClr>
                  <a:buFont typeface="Arial" panose="020B0604020202020204" pitchFamily="34" charset="0"/>
                  <a:buChar char="•"/>
                </a:pPr>
                <a:r>
                  <a:rPr lang="en-US" sz="1800" dirty="0">
                    <a:ea typeface="Verdana" panose="020B0604030504040204" pitchFamily="34" charset="0"/>
                    <a:cs typeface="Tahoma" panose="020B0604030504040204" pitchFamily="34" charset="0"/>
                  </a:rPr>
                  <a:t>Proof in next slide</a:t>
                </a:r>
              </a:p>
              <a:p>
                <a:endParaRPr lang="en-US" dirty="0"/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0F9C7C-80BB-97C1-5228-3F28BEEAD0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FEC72-C9EC-F242-9569-EF47957350C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910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Colo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845892"/>
            <a:ext cx="3975652" cy="1521021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366913"/>
            <a:ext cx="3975652" cy="930504"/>
          </a:xfrm>
        </p:spPr>
        <p:txBody>
          <a:bodyPr/>
          <a:lstStyle>
            <a:lvl1pPr marL="0" indent="0" algn="l">
              <a:buNone/>
              <a:defRPr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8C4935-E0CF-A74C-B958-BA0EC3C066A5}"/>
              </a:ext>
            </a:extLst>
          </p:cNvPr>
          <p:cNvSpPr txBox="1">
            <a:spLocks/>
          </p:cNvSpPr>
          <p:nvPr userDrawn="1"/>
        </p:nvSpPr>
        <p:spPr>
          <a:xfrm>
            <a:off x="8790205" y="4881604"/>
            <a:ext cx="297103" cy="229982"/>
          </a:xfrm>
          <a:prstGeom prst="rect">
            <a:avLst/>
          </a:prstGeom>
        </p:spPr>
        <p:txBody>
          <a:bodyPr vert="horz" lIns="68562" tIns="34281" rIns="68562" bIns="34281" rtlCol="0" anchor="ctr"/>
          <a:lstStyle>
            <a:defPPr>
              <a:defRPr lang="en-US"/>
            </a:defPPr>
            <a:lvl1pPr marL="0" algn="r" defTabSz="737372" rtl="0" eaLnBrk="1" latinLnBrk="0" hangingPunct="1">
              <a:defRPr sz="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868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737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6058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74744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43430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1211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8080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49489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EAF9940-8E39-4DC9-A3AC-3342CC323E8A}" type="slidenum">
              <a:rPr lang="en-US" sz="600">
                <a:solidFill>
                  <a:prstClr val="white"/>
                </a:solidFill>
                <a:latin typeface="Calibri"/>
              </a:rPr>
              <a:pPr/>
              <a:t>‹#›</a:t>
            </a:fld>
            <a:endParaRPr lang="en-US" sz="60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30068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01601" y="4830415"/>
            <a:ext cx="812800" cy="26590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Roboto Regular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2616F1-B241-470C-8561-5DE84FEE4F7C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3CD46575-D608-4DF8-1DD1-E60228305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79365" y="4893146"/>
            <a:ext cx="2444488" cy="195599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</a:rPr>
              <a:t>©2024 Cohere Technologies, Inc.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144434-804D-5A9C-D4F4-25BF5549EFDB}"/>
              </a:ext>
            </a:extLst>
          </p:cNvPr>
          <p:cNvSpPr txBox="1">
            <a:spLocks/>
          </p:cNvSpPr>
          <p:nvPr userDrawn="1"/>
        </p:nvSpPr>
        <p:spPr>
          <a:xfrm>
            <a:off x="8790205" y="4881604"/>
            <a:ext cx="297103" cy="229982"/>
          </a:xfrm>
          <a:prstGeom prst="rect">
            <a:avLst/>
          </a:prstGeom>
        </p:spPr>
        <p:txBody>
          <a:bodyPr vert="horz" lIns="68562" tIns="34281" rIns="68562" bIns="34281" rtlCol="0" anchor="ctr"/>
          <a:lstStyle>
            <a:defPPr>
              <a:defRPr lang="en-US"/>
            </a:defPPr>
            <a:lvl1pPr marL="0" algn="r" defTabSz="737372" rtl="0" eaLnBrk="1" latinLnBrk="0" hangingPunct="1">
              <a:defRPr sz="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868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737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6058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74744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43430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1211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8080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49489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7373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AF9940-8E39-4DC9-A3AC-3342CC323E8A}" type="slidenum"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373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336A4F-BACB-A4DA-3337-762E0C103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205979"/>
            <a:ext cx="734865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638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01601" y="4830415"/>
            <a:ext cx="812800" cy="26590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Roboto Regular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2616F1-B241-470C-8561-5DE84FEE4F7C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C4912076-9497-9614-4D24-BBF5C828E8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79365" y="4893146"/>
            <a:ext cx="2444488" cy="195599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</a:rPr>
              <a:t>©2024 Cohere Technologies, Inc.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9E691516-BCD6-DCB7-E779-B476B74C0765}"/>
              </a:ext>
            </a:extLst>
          </p:cNvPr>
          <p:cNvSpPr txBox="1">
            <a:spLocks/>
          </p:cNvSpPr>
          <p:nvPr userDrawn="1"/>
        </p:nvSpPr>
        <p:spPr>
          <a:xfrm>
            <a:off x="8790205" y="4881604"/>
            <a:ext cx="297103" cy="229982"/>
          </a:xfrm>
          <a:prstGeom prst="rect">
            <a:avLst/>
          </a:prstGeom>
        </p:spPr>
        <p:txBody>
          <a:bodyPr vert="horz" lIns="68562" tIns="34281" rIns="68562" bIns="34281" rtlCol="0" anchor="ctr"/>
          <a:lstStyle>
            <a:defPPr>
              <a:defRPr lang="en-US"/>
            </a:defPPr>
            <a:lvl1pPr marL="0" algn="r" defTabSz="737372" rtl="0" eaLnBrk="1" latinLnBrk="0" hangingPunct="1">
              <a:defRPr sz="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868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737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6058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74744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43430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1211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8080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49489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7373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AF9940-8E39-4DC9-A3AC-3342CC323E8A}" type="slidenum"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373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6276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lu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0522" y="1597820"/>
            <a:ext cx="5367130" cy="1102519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80522" y="2726919"/>
            <a:ext cx="5367130" cy="674480"/>
          </a:xfrm>
        </p:spPr>
        <p:txBody>
          <a:bodyPr/>
          <a:lstStyle>
            <a:lvl1pPr marL="0" indent="0" algn="l">
              <a:buNone/>
              <a:defRPr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988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Blu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D7791-5C35-5FB6-F8B5-CDCDB5F979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80522" y="1597820"/>
            <a:ext cx="5367130" cy="1102519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0DE4FA-9C4E-50F2-BF34-61B73E689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80522" y="2726919"/>
            <a:ext cx="5367130" cy="674480"/>
          </a:xfrm>
        </p:spPr>
        <p:txBody>
          <a:bodyPr/>
          <a:lstStyle/>
          <a:p>
            <a:r>
              <a:rPr lang="en-US"/>
              <a:t>Click to edit Master subtitle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0375DC6-C916-8F66-1828-6FE27A0A7A75}"/>
              </a:ext>
            </a:extLst>
          </p:cNvPr>
          <p:cNvCxnSpPr/>
          <p:nvPr userDrawn="1"/>
        </p:nvCxnSpPr>
        <p:spPr>
          <a:xfrm>
            <a:off x="3288561" y="2569755"/>
            <a:ext cx="40076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0710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 Colo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0522" y="1597820"/>
            <a:ext cx="5367130" cy="1102519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80522" y="2726919"/>
            <a:ext cx="5367130" cy="674480"/>
          </a:xfrm>
        </p:spPr>
        <p:txBody>
          <a:bodyPr/>
          <a:lstStyle>
            <a:lvl1pPr marL="0" indent="0" algn="l">
              <a:buNone/>
              <a:defRPr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8C4935-E0CF-A74C-B958-BA0EC3C066A5}"/>
              </a:ext>
            </a:extLst>
          </p:cNvPr>
          <p:cNvSpPr txBox="1">
            <a:spLocks/>
          </p:cNvSpPr>
          <p:nvPr userDrawn="1"/>
        </p:nvSpPr>
        <p:spPr>
          <a:xfrm>
            <a:off x="8790205" y="4881604"/>
            <a:ext cx="297103" cy="229982"/>
          </a:xfrm>
          <a:prstGeom prst="rect">
            <a:avLst/>
          </a:prstGeom>
        </p:spPr>
        <p:txBody>
          <a:bodyPr vert="horz" lIns="68562" tIns="34281" rIns="68562" bIns="34281" rtlCol="0" anchor="ctr"/>
          <a:lstStyle>
            <a:defPPr>
              <a:defRPr lang="en-US"/>
            </a:defPPr>
            <a:lvl1pPr marL="0" algn="r" defTabSz="737372" rtl="0" eaLnBrk="1" latinLnBrk="0" hangingPunct="1">
              <a:defRPr sz="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868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737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6058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74744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43430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1211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8080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49489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EAF9940-8E39-4DC9-A3AC-3342CC323E8A}" type="slidenum">
              <a:rPr lang="en-US" sz="600">
                <a:solidFill>
                  <a:prstClr val="white"/>
                </a:solidFill>
                <a:latin typeface="Calibri"/>
              </a:rPr>
              <a:pPr/>
              <a:t>‹#›</a:t>
            </a:fld>
            <a:endParaRPr lang="en-US" sz="6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BA585A-92EA-1456-2055-CCDDFAA9F93B}"/>
              </a:ext>
            </a:extLst>
          </p:cNvPr>
          <p:cNvSpPr/>
          <p:nvPr userDrawn="1"/>
        </p:nvSpPr>
        <p:spPr>
          <a:xfrm>
            <a:off x="0" y="667961"/>
            <a:ext cx="81776" cy="260195"/>
          </a:xfrm>
          <a:prstGeom prst="rect">
            <a:avLst/>
          </a:prstGeom>
          <a:solidFill>
            <a:srgbClr val="D0EEF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924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Blu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BCE373B-E27C-F5C6-F2E6-8ADCF7DA8A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80522" y="1597820"/>
            <a:ext cx="5367130" cy="1102519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068F3DFC-6F9A-ADB7-B1A7-DEBAF53A4D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80522" y="2726919"/>
            <a:ext cx="5367130" cy="674480"/>
          </a:xfrm>
        </p:spPr>
        <p:txBody>
          <a:bodyPr/>
          <a:lstStyle/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D3384D0-124E-ADCB-9D66-8026CB1B138B}"/>
              </a:ext>
            </a:extLst>
          </p:cNvPr>
          <p:cNvCxnSpPr/>
          <p:nvPr userDrawn="1"/>
        </p:nvCxnSpPr>
        <p:spPr>
          <a:xfrm>
            <a:off x="3288561" y="2569755"/>
            <a:ext cx="40076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9446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bg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01601" y="4830415"/>
            <a:ext cx="812800" cy="26590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Roboto Regular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2616F1-B241-470C-8561-5DE84FEE4F7C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01601" y="4830415"/>
            <a:ext cx="812800" cy="26590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Roboto Regular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2616F1-B241-470C-8561-5DE84FEE4F7C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E1AA8FA-A981-1BA1-CDAD-991BA8A82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3391" y="1669257"/>
            <a:ext cx="6871322" cy="67196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4ACFD12-004D-0A7F-2F0A-1AB027FD04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23391" y="2341217"/>
            <a:ext cx="6871322" cy="41965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22F400-D519-847D-753C-57D65258CE98}"/>
              </a:ext>
            </a:extLst>
          </p:cNvPr>
          <p:cNvCxnSpPr/>
          <p:nvPr userDrawn="1"/>
        </p:nvCxnSpPr>
        <p:spPr>
          <a:xfrm>
            <a:off x="1709347" y="2713324"/>
            <a:ext cx="40076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ooter Placeholder 3">
            <a:extLst>
              <a:ext uri="{FF2B5EF4-FFF2-40B4-BE49-F238E27FC236}">
                <a16:creationId xmlns:a16="http://schemas.microsoft.com/office/drawing/2014/main" id="{80ABD4AE-959F-5110-8A2C-274A3752F2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79365" y="4893146"/>
            <a:ext cx="2444488" cy="195599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</a:rPr>
              <a:t>©2024 Cohere Technologies, Inc. </a:t>
            </a:r>
          </a:p>
        </p:txBody>
      </p:sp>
      <p:sp>
        <p:nvSpPr>
          <p:cNvPr id="22" name="Slide Number Placeholder 3">
            <a:extLst>
              <a:ext uri="{FF2B5EF4-FFF2-40B4-BE49-F238E27FC236}">
                <a16:creationId xmlns:a16="http://schemas.microsoft.com/office/drawing/2014/main" id="{3694B888-193C-3A9E-6C98-9857D45B382D}"/>
              </a:ext>
            </a:extLst>
          </p:cNvPr>
          <p:cNvSpPr txBox="1">
            <a:spLocks/>
          </p:cNvSpPr>
          <p:nvPr userDrawn="1"/>
        </p:nvSpPr>
        <p:spPr>
          <a:xfrm>
            <a:off x="8790205" y="4881604"/>
            <a:ext cx="297103" cy="229982"/>
          </a:xfrm>
          <a:prstGeom prst="rect">
            <a:avLst/>
          </a:prstGeom>
        </p:spPr>
        <p:txBody>
          <a:bodyPr vert="horz" lIns="68562" tIns="34281" rIns="68562" bIns="34281" rtlCol="0" anchor="ctr"/>
          <a:lstStyle>
            <a:defPPr>
              <a:defRPr lang="en-US"/>
            </a:defPPr>
            <a:lvl1pPr marL="0" algn="r" defTabSz="737372" rtl="0" eaLnBrk="1" latinLnBrk="0" hangingPunct="1">
              <a:defRPr sz="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868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737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6058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74744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43430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1211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8080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49489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7373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AF9940-8E39-4DC9-A3AC-3342CC323E8A}" type="slidenum"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373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DA4C78D-C9BF-3AF4-C274-77034AEB42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23391" y="2780367"/>
            <a:ext cx="6013450" cy="13049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8119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3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AE1AA8FA-A981-1BA1-CDAD-991BA8A82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3391" y="1669257"/>
            <a:ext cx="6871322" cy="67196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4ACFD12-004D-0A7F-2F0A-1AB027FD04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23391" y="2341217"/>
            <a:ext cx="6871322" cy="41965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22F400-D519-847D-753C-57D65258CE98}"/>
              </a:ext>
            </a:extLst>
          </p:cNvPr>
          <p:cNvCxnSpPr/>
          <p:nvPr userDrawn="1"/>
        </p:nvCxnSpPr>
        <p:spPr>
          <a:xfrm>
            <a:off x="1709347" y="2713324"/>
            <a:ext cx="40076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ooter Placeholder 3">
            <a:extLst>
              <a:ext uri="{FF2B5EF4-FFF2-40B4-BE49-F238E27FC236}">
                <a16:creationId xmlns:a16="http://schemas.microsoft.com/office/drawing/2014/main" id="{80ABD4AE-959F-5110-8A2C-274A3752F2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79365" y="4893146"/>
            <a:ext cx="2444488" cy="19559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r">
              <a:defRPr/>
            </a:pPr>
            <a:r>
              <a:rPr lang="en-US" sz="700" dirty="0"/>
              <a:t>©2024 Cohere Technologies, Inc. </a:t>
            </a:r>
          </a:p>
        </p:txBody>
      </p:sp>
      <p:sp>
        <p:nvSpPr>
          <p:cNvPr id="22" name="Slide Number Placeholder 3">
            <a:extLst>
              <a:ext uri="{FF2B5EF4-FFF2-40B4-BE49-F238E27FC236}">
                <a16:creationId xmlns:a16="http://schemas.microsoft.com/office/drawing/2014/main" id="{3694B888-193C-3A9E-6C98-9857D45B382D}"/>
              </a:ext>
            </a:extLst>
          </p:cNvPr>
          <p:cNvSpPr txBox="1">
            <a:spLocks/>
          </p:cNvSpPr>
          <p:nvPr userDrawn="1"/>
        </p:nvSpPr>
        <p:spPr>
          <a:xfrm>
            <a:off x="8790205" y="4881604"/>
            <a:ext cx="297103" cy="229982"/>
          </a:xfrm>
          <a:prstGeom prst="rect">
            <a:avLst/>
          </a:prstGeom>
        </p:spPr>
        <p:txBody>
          <a:bodyPr vert="horz" lIns="68562" tIns="34281" rIns="68562" bIns="34281" rtlCol="0" anchor="ctr"/>
          <a:lstStyle>
            <a:defPPr>
              <a:defRPr lang="en-US"/>
            </a:defPPr>
            <a:lvl1pPr marL="0" algn="r" defTabSz="737372" rtl="0" eaLnBrk="1" latinLnBrk="0" hangingPunct="1">
              <a:defRPr sz="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868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737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6058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74744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43430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1211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8080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49489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7373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AF9940-8E39-4DC9-A3AC-3342CC323E8A}" type="slidenum"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373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9240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01601" y="4830415"/>
            <a:ext cx="812800" cy="26590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Roboto Regular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2616F1-B241-470C-8561-5DE84FEE4F7C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AF8456-1926-BC87-2FA0-E4A807FF04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79365" y="4893146"/>
            <a:ext cx="2444488" cy="195599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</a:rPr>
              <a:t>©2024 Cohere Technologies, Inc. 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A633E6C-30B3-8A74-C41A-907383F40283}"/>
              </a:ext>
            </a:extLst>
          </p:cNvPr>
          <p:cNvSpPr txBox="1">
            <a:spLocks/>
          </p:cNvSpPr>
          <p:nvPr userDrawn="1"/>
        </p:nvSpPr>
        <p:spPr>
          <a:xfrm>
            <a:off x="8790205" y="4881604"/>
            <a:ext cx="297103" cy="229982"/>
          </a:xfrm>
          <a:prstGeom prst="rect">
            <a:avLst/>
          </a:prstGeom>
        </p:spPr>
        <p:txBody>
          <a:bodyPr vert="horz" lIns="68562" tIns="34281" rIns="68562" bIns="34281" rtlCol="0" anchor="ctr"/>
          <a:lstStyle>
            <a:defPPr>
              <a:defRPr lang="en-US"/>
            </a:defPPr>
            <a:lvl1pPr marL="0" algn="r" defTabSz="737372" rtl="0" eaLnBrk="1" latinLnBrk="0" hangingPunct="1">
              <a:defRPr sz="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868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737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6058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74744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43430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1211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8080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49489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7373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AF9940-8E39-4DC9-A3AC-3342CC323E8A}" type="slidenum"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373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51367A26-2B67-BC01-9CA1-B5EA3B1933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200149"/>
            <a:ext cx="8229600" cy="32937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4A2617-4EA2-57A5-F19E-F87912499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205979"/>
            <a:ext cx="734865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725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016" y="1200151"/>
            <a:ext cx="3980985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01601" y="4830415"/>
            <a:ext cx="812800" cy="26590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Roboto Regular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2616F1-B241-470C-8561-5DE84FEE4F7C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4" name="Content Placeholder 3"/>
          <p:cNvSpPr>
            <a:spLocks noGrp="1"/>
          </p:cNvSpPr>
          <p:nvPr>
            <p:ph sz="half" idx="10"/>
          </p:nvPr>
        </p:nvSpPr>
        <p:spPr>
          <a:xfrm>
            <a:off x="508001" y="1197949"/>
            <a:ext cx="3980985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68FC5C0B-1280-0ED8-A971-C4FA871152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79365" y="4893146"/>
            <a:ext cx="2444488" cy="195599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</a:rPr>
              <a:t>©2024 Cohere Technologies, Inc. 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6FECCDCD-23FC-34D1-FF8A-2A48F9531593}"/>
              </a:ext>
            </a:extLst>
          </p:cNvPr>
          <p:cNvSpPr txBox="1">
            <a:spLocks/>
          </p:cNvSpPr>
          <p:nvPr userDrawn="1"/>
        </p:nvSpPr>
        <p:spPr>
          <a:xfrm>
            <a:off x="8790205" y="4881604"/>
            <a:ext cx="297103" cy="229982"/>
          </a:xfrm>
          <a:prstGeom prst="rect">
            <a:avLst/>
          </a:prstGeom>
        </p:spPr>
        <p:txBody>
          <a:bodyPr vert="horz" lIns="68562" tIns="34281" rIns="68562" bIns="34281" rtlCol="0" anchor="ctr"/>
          <a:lstStyle>
            <a:defPPr>
              <a:defRPr lang="en-US"/>
            </a:defPPr>
            <a:lvl1pPr marL="0" algn="r" defTabSz="737372" rtl="0" eaLnBrk="1" latinLnBrk="0" hangingPunct="1">
              <a:defRPr sz="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868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737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6058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74744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43430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1211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8080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49489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7373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AF9940-8E39-4DC9-A3AC-3342CC323E8A}" type="slidenum"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373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169E2D0-87FA-0B64-51BD-9EFD48F1B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205979"/>
            <a:ext cx="734865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924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734865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01601" y="4830415"/>
            <a:ext cx="812800" cy="26590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Roboto Regular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2616F1-B241-470C-8561-5DE84FEE4F7C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8EDB24FA-407E-B559-E0ED-4DB3CCCCC9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79365" y="4893146"/>
            <a:ext cx="2444488" cy="195599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</a:rPr>
              <a:t>©2023 Cohere Technologies, Inc. 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C4864A17-D2EE-8364-A4F1-62CFBADA25CF}"/>
              </a:ext>
            </a:extLst>
          </p:cNvPr>
          <p:cNvSpPr txBox="1">
            <a:spLocks/>
          </p:cNvSpPr>
          <p:nvPr userDrawn="1"/>
        </p:nvSpPr>
        <p:spPr>
          <a:xfrm>
            <a:off x="8790205" y="4881604"/>
            <a:ext cx="297103" cy="229982"/>
          </a:xfrm>
          <a:prstGeom prst="rect">
            <a:avLst/>
          </a:prstGeom>
        </p:spPr>
        <p:txBody>
          <a:bodyPr vert="horz" lIns="68562" tIns="34281" rIns="68562" bIns="34281" rtlCol="0" anchor="ctr"/>
          <a:lstStyle>
            <a:defPPr>
              <a:defRPr lang="en-US"/>
            </a:defPPr>
            <a:lvl1pPr marL="0" algn="r" defTabSz="737372" rtl="0" eaLnBrk="1" latinLnBrk="0" hangingPunct="1">
              <a:defRPr sz="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868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737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06058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74744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43430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12117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80802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49489" algn="l" defTabSz="737372" rtl="0" eaLnBrk="1" latinLnBrk="0" hangingPunct="1">
              <a:defRPr sz="14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7373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AF9940-8E39-4DC9-A3AC-3342CC323E8A}" type="slidenum"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373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2860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64" r:id="rId3"/>
    <p:sldLayoutId id="2147483666" r:id="rId4"/>
    <p:sldLayoutId id="2147483663" r:id="rId5"/>
    <p:sldLayoutId id="2147483651" r:id="rId6"/>
    <p:sldLayoutId id="2147483665" r:id="rId7"/>
    <p:sldLayoutId id="2147483661" r:id="rId8"/>
    <p:sldLayoutId id="2147483652" r:id="rId9"/>
    <p:sldLayoutId id="2147483662" r:id="rId10"/>
    <p:sldLayoutId id="2147483650" r:id="rId11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rgbClr val="595959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SzPct val="80000"/>
        <a:buFont typeface="Wingdings" charset="2"/>
        <a:buChar char=""/>
        <a:defRPr sz="2400" kern="1200">
          <a:solidFill>
            <a:srgbClr val="595959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2"/>
        </a:buClr>
        <a:buFont typeface="Arial"/>
        <a:buChar char="•"/>
        <a:defRPr sz="2200" kern="1200">
          <a:solidFill>
            <a:srgbClr val="595959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2"/>
        </a:buClr>
        <a:buFont typeface="Arial"/>
        <a:buChar char="•"/>
        <a:defRPr sz="2000" kern="1200">
          <a:solidFill>
            <a:srgbClr val="595959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2"/>
        </a:buClr>
        <a:buFont typeface="Arial"/>
        <a:buChar char="•"/>
        <a:defRPr sz="1800" kern="1200">
          <a:solidFill>
            <a:srgbClr val="595959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2"/>
        </a:buClr>
        <a:buFont typeface="Arial"/>
        <a:buChar char="•"/>
        <a:defRPr sz="1600" kern="1200">
          <a:solidFill>
            <a:srgbClr val="595959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47B02DD-79C9-5B7D-C5E3-4CB9A36205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7642" y="1532299"/>
            <a:ext cx="5796358" cy="1945894"/>
          </a:xfrm>
        </p:spPr>
        <p:txBody>
          <a:bodyPr>
            <a:noAutofit/>
          </a:bodyPr>
          <a:lstStyle/>
          <a:p>
            <a:pPr algn="ctr"/>
            <a:r>
              <a:rPr lang="en-US" sz="2400" dirty="0"/>
              <a:t>Enabling Waveform Innovation in 6G</a:t>
            </a:r>
            <a:endParaRPr lang="en-US" sz="2800" b="0" dirty="0">
              <a:solidFill>
                <a:schemeClr val="accent1"/>
              </a:solidFill>
            </a:endParaRP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03172CB6-49CA-B04F-AF2D-A52D788A6B09}"/>
              </a:ext>
            </a:extLst>
          </p:cNvPr>
          <p:cNvSpPr txBox="1">
            <a:spLocks/>
          </p:cNvSpPr>
          <p:nvPr/>
        </p:nvSpPr>
        <p:spPr>
          <a:xfrm>
            <a:off x="7682555" y="217223"/>
            <a:ext cx="1189356" cy="2920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charset="2"/>
              <a:buChar char=""/>
              <a:defRPr sz="24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Char char="•"/>
              <a:defRPr sz="22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Char char="•"/>
              <a:defRPr sz="20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Char char="•"/>
              <a:defRPr sz="18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Char char="•"/>
              <a:defRPr sz="16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charset="2"/>
              <a:buNone/>
            </a:pPr>
            <a:r>
              <a:rPr lang="en-US" sz="1000" dirty="0"/>
              <a:t>@</a:t>
            </a:r>
            <a:r>
              <a:rPr lang="en-US" sz="1000" dirty="0">
                <a:solidFill>
                  <a:schemeClr val="accent1"/>
                </a:solidFill>
              </a:rPr>
              <a:t>Cohere_MultiG</a:t>
            </a:r>
          </a:p>
        </p:txBody>
      </p:sp>
      <p:pic>
        <p:nvPicPr>
          <p:cNvPr id="4" name="Picture 3" descr="A black x on a black background&#10;&#10;Description automatically generated">
            <a:extLst>
              <a:ext uri="{FF2B5EF4-FFF2-40B4-BE49-F238E27FC236}">
                <a16:creationId xmlns:a16="http://schemas.microsoft.com/office/drawing/2014/main" id="{6EAE17FC-3A46-1244-6AB4-19E95E6963B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554" y="237497"/>
            <a:ext cx="296868" cy="22265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39DCAD8-5954-2651-226B-B24D9B50CB53}"/>
              </a:ext>
            </a:extLst>
          </p:cNvPr>
          <p:cNvSpPr txBox="1"/>
          <p:nvPr/>
        </p:nvSpPr>
        <p:spPr>
          <a:xfrm>
            <a:off x="2924978" y="1993768"/>
            <a:ext cx="9545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200" b="1" dirty="0">
                <a:solidFill>
                  <a:schemeClr val="accent2"/>
                </a:solidFill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2996983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4CB1E7F-B6E1-4668-7AC8-95278A865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</a:rPr>
              <a:t>©2024 Cohere Technologies, Inc. 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8DF77-91EC-3A90-A2C7-A9D4DB56BDA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Thousands of global publications on post-OFDM waveforms</a:t>
            </a:r>
          </a:p>
          <a:p>
            <a:pPr lvl="1"/>
            <a:r>
              <a:rPr lang="en-US" dirty="0"/>
              <a:t>Over 1,500 on OTFS alone!</a:t>
            </a:r>
          </a:p>
          <a:p>
            <a:pPr lvl="1"/>
            <a:r>
              <a:rPr lang="en-US" dirty="0"/>
              <a:t>Performance and use case advantages theoretically proven and documented for Zak-OTFS</a:t>
            </a:r>
          </a:p>
          <a:p>
            <a:r>
              <a:rPr lang="en-US" dirty="0"/>
              <a:t>6G must not shut the door on continuous innovation</a:t>
            </a:r>
          </a:p>
          <a:p>
            <a:r>
              <a:rPr lang="en-US" dirty="0"/>
              <a:t>3GPP should study new waveforms and define open interfaces to enable future innovation at the physical layer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1B5C5E-A303-364B-3DBB-BF8B87212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Extensive Academic Research on Waveforms</a:t>
            </a:r>
          </a:p>
        </p:txBody>
      </p:sp>
    </p:spTree>
    <p:extLst>
      <p:ext uri="{BB962C8B-B14F-4D97-AF65-F5344CB8AC3E}">
        <p14:creationId xmlns:p14="http://schemas.microsoft.com/office/powerpoint/2010/main" val="827565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55CC65D-5CED-6B3C-A218-78ADCD51E7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</a:rPr>
              <a:t>©2024 Cohere Technologies, Inc. 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16B67-0125-1E0A-B5DE-262B9E56DBF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200149"/>
            <a:ext cx="8391832" cy="3293791"/>
          </a:xfrm>
        </p:spPr>
        <p:txBody>
          <a:bodyPr>
            <a:normAutofit/>
          </a:bodyPr>
          <a:lstStyle/>
          <a:p>
            <a:r>
              <a:rPr lang="en-US" dirty="0"/>
              <a:t>MC-OTFS submitted into 3GPP 5G in 2016</a:t>
            </a:r>
          </a:p>
          <a:p>
            <a:pPr lvl="1"/>
            <a:r>
              <a:rPr lang="en-US" dirty="0"/>
              <a:t>Proposal attempted to minimize changes to OFDM (using </a:t>
            </a:r>
            <a:r>
              <a:rPr lang="en-US" dirty="0" err="1"/>
              <a:t>Symplectic</a:t>
            </a:r>
            <a:r>
              <a:rPr lang="en-US" dirty="0"/>
              <a:t> Fourier Transform)</a:t>
            </a:r>
          </a:p>
          <a:p>
            <a:pPr lvl="1"/>
            <a:r>
              <a:rPr lang="en-US" dirty="0"/>
              <a:t>This </a:t>
            </a:r>
            <a:r>
              <a:rPr lang="en-US" b="1" dirty="0"/>
              <a:t>limited the performance advantages</a:t>
            </a:r>
          </a:p>
          <a:p>
            <a:r>
              <a:rPr lang="en-US" dirty="0"/>
              <a:t>Zak-OTFS (Zak transform between </a:t>
            </a:r>
            <a:r>
              <a:rPr lang="en-US" i="1" dirty="0"/>
              <a:t>delay-Doppler</a:t>
            </a:r>
            <a:r>
              <a:rPr lang="en-US" dirty="0"/>
              <a:t> and </a:t>
            </a:r>
            <a:r>
              <a:rPr lang="en-US" i="1" dirty="0"/>
              <a:t>time</a:t>
            </a:r>
            <a:r>
              <a:rPr lang="en-US" dirty="0"/>
              <a:t>) shows significant performance advantages in doubly-spread channels</a:t>
            </a:r>
          </a:p>
          <a:p>
            <a:r>
              <a:rPr lang="en-US" dirty="0"/>
              <a:t>Academic study and acceptance of Zak-OTFS is well established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C65C307-D45E-52BC-037D-D2FD9598E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Zak-OTFS</a:t>
            </a:r>
          </a:p>
        </p:txBody>
      </p:sp>
    </p:spTree>
    <p:extLst>
      <p:ext uri="{BB962C8B-B14F-4D97-AF65-F5344CB8AC3E}">
        <p14:creationId xmlns:p14="http://schemas.microsoft.com/office/powerpoint/2010/main" val="2607885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B24A53-CD5E-097F-A937-3CDA2507C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A10B1-6722-EF28-06E1-8EBC97405A7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200150"/>
            <a:ext cx="5071090" cy="329406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Packet Scheduling is done in </a:t>
            </a:r>
            <a:r>
              <a:rPr lang="en-US" i="1" dirty="0"/>
              <a:t>t-f</a:t>
            </a:r>
            <a:r>
              <a:rPr lang="en-US" dirty="0"/>
              <a:t>  with same PRB and TTI structure compatible with 5G upper layers</a:t>
            </a:r>
          </a:p>
          <a:p>
            <a:r>
              <a:rPr lang="en-US" dirty="0"/>
              <a:t>Delay-Doppler parameters selected on a per-packet or user basis to support channel characteristics</a:t>
            </a:r>
          </a:p>
          <a:p>
            <a:r>
              <a:rPr lang="en-US" dirty="0"/>
              <a:t>QAM symbols assigned in the </a:t>
            </a:r>
            <a:r>
              <a:rPr lang="en-US" i="1" dirty="0"/>
              <a:t>d-D</a:t>
            </a:r>
            <a:r>
              <a:rPr lang="en-US" dirty="0"/>
              <a:t> domain</a:t>
            </a:r>
          </a:p>
          <a:p>
            <a:r>
              <a:rPr lang="en-US" dirty="0"/>
              <a:t>Signal Zak-transformed to the time domain and mapped onto the </a:t>
            </a:r>
            <a:r>
              <a:rPr lang="en-US" i="1" dirty="0"/>
              <a:t>t-f</a:t>
            </a:r>
            <a:r>
              <a:rPr lang="en-US" dirty="0"/>
              <a:t> grid</a:t>
            </a:r>
          </a:p>
          <a:p>
            <a:r>
              <a:rPr lang="en-US" dirty="0"/>
              <a:t>3GPP Compatibility - Seamless alignment with resource allocation numerology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13F38C1-4222-670D-CC78-E94A7121B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6375"/>
            <a:ext cx="7684936" cy="857250"/>
          </a:xfrm>
        </p:spPr>
        <p:txBody>
          <a:bodyPr>
            <a:normAutofit fontScale="90000"/>
          </a:bodyPr>
          <a:lstStyle/>
          <a:p>
            <a:r>
              <a:rPr lang="en-US" dirty="0"/>
              <a:t>Multi-User Zak-OTFS Compatible with 5G Numerology</a:t>
            </a:r>
          </a:p>
        </p:txBody>
      </p:sp>
      <p:pic>
        <p:nvPicPr>
          <p:cNvPr id="6" name="Graphic 1">
            <a:extLst>
              <a:ext uri="{FF2B5EF4-FFF2-40B4-BE49-F238E27FC236}">
                <a16:creationId xmlns:a16="http://schemas.microsoft.com/office/drawing/2014/main" id="{7B237062-4A33-1131-B85F-88475E53B8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28290" y="965743"/>
            <a:ext cx="3350056" cy="3835769"/>
          </a:xfrm>
          <a:prstGeom prst="rect">
            <a:avLst/>
          </a:prstGeom>
        </p:spPr>
      </p:pic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4A94CF65-E632-6774-C5E1-10E19ED4C7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79365" y="4893146"/>
            <a:ext cx="2444488" cy="195599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</a:rPr>
              <a:t>©2024 Cohere Technologies, Inc. </a:t>
            </a:r>
          </a:p>
        </p:txBody>
      </p:sp>
    </p:spTree>
    <p:extLst>
      <p:ext uri="{BB962C8B-B14F-4D97-AF65-F5344CB8AC3E}">
        <p14:creationId xmlns:p14="http://schemas.microsoft.com/office/powerpoint/2010/main" val="739485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01E74A4-982F-C97C-486A-B89953D979F8}"/>
              </a:ext>
            </a:extLst>
          </p:cNvPr>
          <p:cNvGrpSpPr/>
          <p:nvPr/>
        </p:nvGrpSpPr>
        <p:grpSpPr>
          <a:xfrm>
            <a:off x="5017273" y="1463040"/>
            <a:ext cx="4126727" cy="2638300"/>
            <a:chOff x="3749749" y="807653"/>
            <a:chExt cx="4979512" cy="369307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A4980BE-2E58-3E26-E7F4-DB9302A06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49749" y="807653"/>
              <a:ext cx="4979512" cy="369307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4CAAFA1-D750-4B37-2284-70AB0B9ACA9F}"/>
                </a:ext>
              </a:extLst>
            </p:cNvPr>
            <p:cNvSpPr txBox="1"/>
            <p:nvPr/>
          </p:nvSpPr>
          <p:spPr>
            <a:xfrm>
              <a:off x="4749776" y="3620360"/>
              <a:ext cx="368381" cy="230832"/>
            </a:xfrm>
            <a:prstGeom prst="rect">
              <a:avLst/>
            </a:prstGeom>
            <a:solidFill>
              <a:srgbClr val="F6FB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1.106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E71524D-19E2-18D0-B877-ACB51C80C8F2}"/>
                </a:ext>
              </a:extLst>
            </p:cNvPr>
            <p:cNvSpPr txBox="1"/>
            <p:nvPr/>
          </p:nvSpPr>
          <p:spPr>
            <a:xfrm>
              <a:off x="5233181" y="3620360"/>
              <a:ext cx="368381" cy="230832"/>
            </a:xfrm>
            <a:prstGeom prst="rect">
              <a:avLst/>
            </a:prstGeom>
            <a:solidFill>
              <a:srgbClr val="F6FB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1.030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C933116-7145-6AB1-75F0-3EA445EE5F57}"/>
                </a:ext>
              </a:extLst>
            </p:cNvPr>
            <p:cNvSpPr txBox="1"/>
            <p:nvPr/>
          </p:nvSpPr>
          <p:spPr>
            <a:xfrm>
              <a:off x="4749775" y="3024840"/>
              <a:ext cx="368381" cy="230832"/>
            </a:xfrm>
            <a:prstGeom prst="rect">
              <a:avLst/>
            </a:prstGeom>
            <a:solidFill>
              <a:srgbClr val="F6FB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1.010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39B2E60-3E66-32C7-3FEC-599CA355EFC1}"/>
                </a:ext>
              </a:extLst>
            </p:cNvPr>
            <p:cNvSpPr txBox="1"/>
            <p:nvPr/>
          </p:nvSpPr>
          <p:spPr>
            <a:xfrm>
              <a:off x="5233180" y="3024840"/>
              <a:ext cx="368381" cy="230832"/>
            </a:xfrm>
            <a:prstGeom prst="rect">
              <a:avLst/>
            </a:prstGeom>
            <a:solidFill>
              <a:srgbClr val="F6FB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1.047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7DBE06F-FB32-EFA8-9219-E07E26CE1920}"/>
                </a:ext>
              </a:extLst>
            </p:cNvPr>
            <p:cNvSpPr txBox="1"/>
            <p:nvPr/>
          </p:nvSpPr>
          <p:spPr>
            <a:xfrm>
              <a:off x="5716585" y="3024840"/>
              <a:ext cx="368381" cy="230832"/>
            </a:xfrm>
            <a:prstGeom prst="rect">
              <a:avLst/>
            </a:prstGeom>
            <a:solidFill>
              <a:srgbClr val="F6FB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0.915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14E0F2E-7410-E1CA-5249-900F4B0801C3}"/>
                </a:ext>
              </a:extLst>
            </p:cNvPr>
            <p:cNvSpPr txBox="1"/>
            <p:nvPr/>
          </p:nvSpPr>
          <p:spPr>
            <a:xfrm>
              <a:off x="6179365" y="3024840"/>
              <a:ext cx="368381" cy="230832"/>
            </a:xfrm>
            <a:prstGeom prst="rect">
              <a:avLst/>
            </a:prstGeom>
            <a:solidFill>
              <a:srgbClr val="F6FB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1.112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EBBCECF-44F3-078F-A95C-CE04472B7587}"/>
                </a:ext>
              </a:extLst>
            </p:cNvPr>
            <p:cNvSpPr txBox="1"/>
            <p:nvPr/>
          </p:nvSpPr>
          <p:spPr>
            <a:xfrm>
              <a:off x="5233180" y="2456334"/>
              <a:ext cx="368380" cy="230832"/>
            </a:xfrm>
            <a:prstGeom prst="rect">
              <a:avLst/>
            </a:prstGeom>
            <a:solidFill>
              <a:srgbClr val="F6FB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1.094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2AC685C-FC65-9D07-751A-850B125ABF4B}"/>
                </a:ext>
              </a:extLst>
            </p:cNvPr>
            <p:cNvSpPr txBox="1"/>
            <p:nvPr/>
          </p:nvSpPr>
          <p:spPr>
            <a:xfrm>
              <a:off x="5716584" y="2456334"/>
              <a:ext cx="368381" cy="230832"/>
            </a:xfrm>
            <a:prstGeom prst="rect">
              <a:avLst/>
            </a:prstGeom>
            <a:solidFill>
              <a:srgbClr val="F6FB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1.032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4107085-8752-F510-AFC4-92A2569719EB}"/>
                </a:ext>
              </a:extLst>
            </p:cNvPr>
            <p:cNvSpPr txBox="1"/>
            <p:nvPr/>
          </p:nvSpPr>
          <p:spPr>
            <a:xfrm>
              <a:off x="5684175" y="3620360"/>
              <a:ext cx="400790" cy="230832"/>
            </a:xfrm>
            <a:prstGeom prst="rect">
              <a:avLst/>
            </a:prstGeom>
            <a:solidFill>
              <a:srgbClr val="F6DB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1.205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30A1DB0-118E-E33D-933E-E5D7DC4C9D50}"/>
                </a:ext>
              </a:extLst>
            </p:cNvPr>
            <p:cNvSpPr txBox="1"/>
            <p:nvPr/>
          </p:nvSpPr>
          <p:spPr>
            <a:xfrm>
              <a:off x="6179365" y="3620360"/>
              <a:ext cx="368381" cy="230832"/>
            </a:xfrm>
            <a:prstGeom prst="rect">
              <a:avLst/>
            </a:prstGeom>
            <a:solidFill>
              <a:srgbClr val="F6DB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1.216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17AD40D-2511-11AB-92D1-99D26AE26CE2}"/>
                </a:ext>
              </a:extLst>
            </p:cNvPr>
            <p:cNvSpPr txBox="1"/>
            <p:nvPr/>
          </p:nvSpPr>
          <p:spPr>
            <a:xfrm>
              <a:off x="6642146" y="3620360"/>
              <a:ext cx="368381" cy="230832"/>
            </a:xfrm>
            <a:prstGeom prst="rect">
              <a:avLst/>
            </a:prstGeom>
            <a:solidFill>
              <a:srgbClr val="F6DB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1.210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D5050D5-E123-7C24-2409-CA71164A1A0D}"/>
                </a:ext>
              </a:extLst>
            </p:cNvPr>
            <p:cNvSpPr txBox="1"/>
            <p:nvPr/>
          </p:nvSpPr>
          <p:spPr>
            <a:xfrm>
              <a:off x="6642146" y="3024840"/>
              <a:ext cx="368381" cy="230832"/>
            </a:xfrm>
            <a:prstGeom prst="rect">
              <a:avLst/>
            </a:prstGeom>
            <a:solidFill>
              <a:srgbClr val="F2E6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1.170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5564FD1-68D4-D188-A09C-E1D07204A2C3}"/>
                </a:ext>
              </a:extLst>
            </p:cNvPr>
            <p:cNvSpPr txBox="1"/>
            <p:nvPr/>
          </p:nvSpPr>
          <p:spPr>
            <a:xfrm>
              <a:off x="7125476" y="3620360"/>
              <a:ext cx="368381" cy="230832"/>
            </a:xfrm>
            <a:prstGeom prst="rect">
              <a:avLst/>
            </a:prstGeom>
            <a:solidFill>
              <a:srgbClr val="EBBB07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1.369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49DE7E4-1BF2-F180-7C7E-DF304DE96AA8}"/>
                </a:ext>
              </a:extLst>
            </p:cNvPr>
            <p:cNvSpPr txBox="1"/>
            <p:nvPr/>
          </p:nvSpPr>
          <p:spPr>
            <a:xfrm>
              <a:off x="7125476" y="3024840"/>
              <a:ext cx="368381" cy="230832"/>
            </a:xfrm>
            <a:prstGeom prst="rect">
              <a:avLst/>
            </a:prstGeom>
            <a:solidFill>
              <a:srgbClr val="FDC313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1.288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32999E7-2473-FB96-E60A-37C3A361069B}"/>
                </a:ext>
              </a:extLst>
            </p:cNvPr>
            <p:cNvSpPr txBox="1"/>
            <p:nvPr/>
          </p:nvSpPr>
          <p:spPr>
            <a:xfrm>
              <a:off x="7608806" y="3620360"/>
              <a:ext cx="368381" cy="230832"/>
            </a:xfrm>
            <a:prstGeom prst="rect">
              <a:avLst/>
            </a:prstGeom>
            <a:solidFill>
              <a:srgbClr val="EBBB07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1.362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B5BFCD1-967B-4940-2A09-1F6766CFCA44}"/>
                </a:ext>
              </a:extLst>
            </p:cNvPr>
            <p:cNvSpPr txBox="1"/>
            <p:nvPr/>
          </p:nvSpPr>
          <p:spPr>
            <a:xfrm>
              <a:off x="7608805" y="3024840"/>
              <a:ext cx="368381" cy="230832"/>
            </a:xfrm>
            <a:prstGeom prst="rect">
              <a:avLst/>
            </a:prstGeom>
            <a:solidFill>
              <a:srgbClr val="FDC313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1.320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4F58427-CB31-AE2E-B61A-0122E3229BF3}"/>
                </a:ext>
              </a:extLst>
            </p:cNvPr>
            <p:cNvSpPr txBox="1"/>
            <p:nvPr/>
          </p:nvSpPr>
          <p:spPr>
            <a:xfrm>
              <a:off x="4749774" y="2456334"/>
              <a:ext cx="368381" cy="230832"/>
            </a:xfrm>
            <a:prstGeom prst="rect">
              <a:avLst/>
            </a:prstGeom>
            <a:solidFill>
              <a:srgbClr val="FDC217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1.311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426FE91-E059-9DF0-ECC9-B08190789E4B}"/>
                </a:ext>
              </a:extLst>
            </p:cNvPr>
            <p:cNvSpPr txBox="1"/>
            <p:nvPr/>
          </p:nvSpPr>
          <p:spPr>
            <a:xfrm>
              <a:off x="6179364" y="2453943"/>
              <a:ext cx="368381" cy="230832"/>
            </a:xfrm>
            <a:prstGeom prst="rect">
              <a:avLst/>
            </a:prstGeom>
            <a:solidFill>
              <a:srgbClr val="F3E5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1.177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04DBEDC-7522-D33F-8D9C-57B7AD328CFF}"/>
                </a:ext>
              </a:extLst>
            </p:cNvPr>
            <p:cNvSpPr txBox="1"/>
            <p:nvPr/>
          </p:nvSpPr>
          <p:spPr>
            <a:xfrm>
              <a:off x="6645592" y="2453943"/>
              <a:ext cx="368381" cy="230832"/>
            </a:xfrm>
            <a:prstGeom prst="rect">
              <a:avLst/>
            </a:prstGeom>
            <a:solidFill>
              <a:srgbClr val="EBBB07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1.371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40AC3B6-1AB7-3E1E-5200-45E53CF1EEB1}"/>
                </a:ext>
              </a:extLst>
            </p:cNvPr>
            <p:cNvSpPr txBox="1"/>
            <p:nvPr/>
          </p:nvSpPr>
          <p:spPr>
            <a:xfrm>
              <a:off x="7128934" y="2455689"/>
              <a:ext cx="368381" cy="230832"/>
            </a:xfrm>
            <a:prstGeom prst="rect">
              <a:avLst/>
            </a:prstGeom>
            <a:solidFill>
              <a:srgbClr val="96CA3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1.587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4E6FAFC-89EC-0574-F4A2-A43320A89742}"/>
                </a:ext>
              </a:extLst>
            </p:cNvPr>
            <p:cNvSpPr txBox="1"/>
            <p:nvPr/>
          </p:nvSpPr>
          <p:spPr>
            <a:xfrm>
              <a:off x="7612253" y="2453943"/>
              <a:ext cx="368381" cy="230832"/>
            </a:xfrm>
            <a:prstGeom prst="rect">
              <a:avLst/>
            </a:prstGeom>
            <a:solidFill>
              <a:srgbClr val="B2C604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1.500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E680143-6E4E-06E1-4B0A-EBC2273FEFE6}"/>
                </a:ext>
              </a:extLst>
            </p:cNvPr>
            <p:cNvSpPr txBox="1"/>
            <p:nvPr/>
          </p:nvSpPr>
          <p:spPr>
            <a:xfrm>
              <a:off x="4744947" y="1887828"/>
              <a:ext cx="368381" cy="230832"/>
            </a:xfrm>
            <a:prstGeom prst="rect">
              <a:avLst/>
            </a:prstGeom>
            <a:solidFill>
              <a:srgbClr val="FDC217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1.292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53FEAD8-B66C-4E14-A43F-04E74CC6EA35}"/>
                </a:ext>
              </a:extLst>
            </p:cNvPr>
            <p:cNvSpPr txBox="1"/>
            <p:nvPr/>
          </p:nvSpPr>
          <p:spPr>
            <a:xfrm>
              <a:off x="5233179" y="1887828"/>
              <a:ext cx="368381" cy="230832"/>
            </a:xfrm>
            <a:prstGeom prst="rect">
              <a:avLst/>
            </a:prstGeom>
            <a:solidFill>
              <a:srgbClr val="F6FB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1.103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3B124A4-D80F-18B1-0507-D2A603F1000A}"/>
                </a:ext>
              </a:extLst>
            </p:cNvPr>
            <p:cNvSpPr txBox="1"/>
            <p:nvPr/>
          </p:nvSpPr>
          <p:spPr>
            <a:xfrm>
              <a:off x="5684175" y="1887828"/>
              <a:ext cx="368381" cy="230832"/>
            </a:xfrm>
            <a:prstGeom prst="rect">
              <a:avLst/>
            </a:prstGeom>
            <a:solidFill>
              <a:srgbClr val="F6FB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1.111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967CD88-211C-39D5-5C72-AE7D89CE3B6B}"/>
                </a:ext>
              </a:extLst>
            </p:cNvPr>
            <p:cNvSpPr txBox="1"/>
            <p:nvPr/>
          </p:nvSpPr>
          <p:spPr>
            <a:xfrm>
              <a:off x="6179364" y="1887828"/>
              <a:ext cx="368381" cy="230832"/>
            </a:xfrm>
            <a:prstGeom prst="rect">
              <a:avLst/>
            </a:prstGeom>
            <a:solidFill>
              <a:srgbClr val="F6FB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1.126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BB419C7-E332-5780-F3F1-4AFF5544E6D0}"/>
                </a:ext>
              </a:extLst>
            </p:cNvPr>
            <p:cNvSpPr txBox="1"/>
            <p:nvPr/>
          </p:nvSpPr>
          <p:spPr>
            <a:xfrm>
              <a:off x="6642146" y="1887828"/>
              <a:ext cx="404113" cy="230832"/>
            </a:xfrm>
            <a:prstGeom prst="rect">
              <a:avLst/>
            </a:prstGeom>
            <a:solidFill>
              <a:srgbClr val="B2C604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1.519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6B2F965-5D7A-FADB-60A8-DAE5056350FD}"/>
                </a:ext>
              </a:extLst>
            </p:cNvPr>
            <p:cNvSpPr txBox="1"/>
            <p:nvPr/>
          </p:nvSpPr>
          <p:spPr>
            <a:xfrm>
              <a:off x="7125476" y="1887828"/>
              <a:ext cx="368381" cy="230832"/>
            </a:xfrm>
            <a:prstGeom prst="rect">
              <a:avLst/>
            </a:prstGeom>
            <a:solidFill>
              <a:srgbClr val="0FB3D4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>
                  <a:solidFill>
                    <a:schemeClr val="bg1"/>
                  </a:solidFill>
                </a:rPr>
                <a:t>2.509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761E78D-0380-47CD-845D-7314814CD91D}"/>
                </a:ext>
              </a:extLst>
            </p:cNvPr>
            <p:cNvSpPr txBox="1"/>
            <p:nvPr/>
          </p:nvSpPr>
          <p:spPr>
            <a:xfrm>
              <a:off x="7608804" y="1883046"/>
              <a:ext cx="368381" cy="230832"/>
            </a:xfrm>
            <a:prstGeom prst="rect">
              <a:avLst/>
            </a:prstGeom>
            <a:solidFill>
              <a:srgbClr val="4670FF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>
                  <a:solidFill>
                    <a:schemeClr val="bg1"/>
                  </a:solidFill>
                </a:rPr>
                <a:t>4.659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29560A0-73FE-FF14-04B8-853691879824}"/>
                </a:ext>
              </a:extLst>
            </p:cNvPr>
            <p:cNvSpPr txBox="1"/>
            <p:nvPr/>
          </p:nvSpPr>
          <p:spPr>
            <a:xfrm>
              <a:off x="4744947" y="1291616"/>
              <a:ext cx="368381" cy="230832"/>
            </a:xfrm>
            <a:prstGeom prst="rect">
              <a:avLst/>
            </a:prstGeom>
            <a:solidFill>
              <a:srgbClr val="FCC9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1.266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FB0BB55-F7A3-19AD-9D20-A68F25446B63}"/>
                </a:ext>
              </a:extLst>
            </p:cNvPr>
            <p:cNvSpPr txBox="1"/>
            <p:nvPr/>
          </p:nvSpPr>
          <p:spPr>
            <a:xfrm>
              <a:off x="5233179" y="1285746"/>
              <a:ext cx="368381" cy="230832"/>
            </a:xfrm>
            <a:prstGeom prst="rect">
              <a:avLst/>
            </a:prstGeom>
            <a:solidFill>
              <a:srgbClr val="FCCE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1.246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93D71ED-E3F5-0963-AB4F-358F5D3209EE}"/>
                </a:ext>
              </a:extLst>
            </p:cNvPr>
            <p:cNvSpPr txBox="1"/>
            <p:nvPr/>
          </p:nvSpPr>
          <p:spPr>
            <a:xfrm>
              <a:off x="5684174" y="1285746"/>
              <a:ext cx="368381" cy="230832"/>
            </a:xfrm>
            <a:prstGeom prst="rect">
              <a:avLst/>
            </a:prstGeom>
            <a:solidFill>
              <a:srgbClr val="F6FB0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0.982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84175F3-1595-3AE3-5C15-A1CB0DEDE246}"/>
                </a:ext>
              </a:extLst>
            </p:cNvPr>
            <p:cNvSpPr txBox="1"/>
            <p:nvPr/>
          </p:nvSpPr>
          <p:spPr>
            <a:xfrm>
              <a:off x="6179364" y="1285746"/>
              <a:ext cx="368381" cy="230832"/>
            </a:xfrm>
            <a:prstGeom prst="rect">
              <a:avLst/>
            </a:prstGeom>
            <a:solidFill>
              <a:srgbClr val="EBBB07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1.383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62F2013-292E-2D1D-4FE4-C210E68D342B}"/>
                </a:ext>
              </a:extLst>
            </p:cNvPr>
            <p:cNvSpPr txBox="1"/>
            <p:nvPr/>
          </p:nvSpPr>
          <p:spPr>
            <a:xfrm>
              <a:off x="6642146" y="1291276"/>
              <a:ext cx="404113" cy="230832"/>
            </a:xfrm>
            <a:prstGeom prst="rect">
              <a:avLst/>
            </a:prstGeom>
            <a:solidFill>
              <a:srgbClr val="87CB40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/>
                <a:t>1.619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6045118-DC5A-DA5B-6493-EEF7A505FF58}"/>
                </a:ext>
              </a:extLst>
            </p:cNvPr>
            <p:cNvSpPr txBox="1"/>
            <p:nvPr/>
          </p:nvSpPr>
          <p:spPr>
            <a:xfrm>
              <a:off x="7133062" y="1285423"/>
              <a:ext cx="368381" cy="230832"/>
            </a:xfrm>
            <a:prstGeom prst="rect">
              <a:avLst/>
            </a:prstGeom>
            <a:solidFill>
              <a:srgbClr val="00BAC3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>
                  <a:solidFill>
                    <a:schemeClr val="bg1"/>
                  </a:solidFill>
                </a:rPr>
                <a:t>2.290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3D8E08A-32A0-6EA0-A89D-BF36AB53DE72}"/>
                </a:ext>
              </a:extLst>
            </p:cNvPr>
            <p:cNvSpPr txBox="1"/>
            <p:nvPr/>
          </p:nvSpPr>
          <p:spPr>
            <a:xfrm>
              <a:off x="7620388" y="1227491"/>
              <a:ext cx="368381" cy="338554"/>
            </a:xfrm>
            <a:prstGeom prst="rect">
              <a:avLst/>
            </a:prstGeom>
            <a:solidFill>
              <a:srgbClr val="4320AC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∞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581FEA0-48E7-3ECE-4E6E-B916597E58E7}"/>
                </a:ext>
              </a:extLst>
            </p:cNvPr>
            <p:cNvSpPr txBox="1"/>
            <p:nvPr/>
          </p:nvSpPr>
          <p:spPr>
            <a:xfrm>
              <a:off x="5142298" y="838067"/>
              <a:ext cx="2466505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900" b="1" dirty="0">
                  <a:solidFill>
                    <a:schemeClr val="bg2">
                      <a:lumMod val="10000"/>
                    </a:schemeClr>
                  </a:solidFill>
                </a:rPr>
                <a:t>Ratio of OTFS to OFDM Capacity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682486E-5EEA-C318-F3FC-88E73498579C}"/>
                </a:ext>
              </a:extLst>
            </p:cNvPr>
            <p:cNvSpPr/>
            <p:nvPr/>
          </p:nvSpPr>
          <p:spPr>
            <a:xfrm>
              <a:off x="8059332" y="920706"/>
              <a:ext cx="564521" cy="32666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15BFE2-4DBE-9E55-AA5B-41F53F41FE4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200149"/>
            <a:ext cx="4973837" cy="3293791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Performance Advantages</a:t>
            </a:r>
          </a:p>
          <a:p>
            <a:pPr lvl="1"/>
            <a:r>
              <a:rPr lang="en-US" dirty="0"/>
              <a:t>In doubly spread channels</a:t>
            </a:r>
          </a:p>
          <a:p>
            <a:pPr lvl="1"/>
            <a:r>
              <a:rPr lang="en-US" dirty="0"/>
              <a:t>Spectrum Utilization – More efficient PRB packing</a:t>
            </a:r>
          </a:p>
          <a:p>
            <a:r>
              <a:rPr lang="en-US" dirty="0"/>
              <a:t>Architecture Flexibility</a:t>
            </a:r>
          </a:p>
          <a:p>
            <a:pPr lvl="1"/>
            <a:r>
              <a:rPr lang="en-US" dirty="0"/>
              <a:t>Packet-based parameterization optimized to user mobility and channel</a:t>
            </a:r>
          </a:p>
          <a:p>
            <a:pPr lvl="1"/>
            <a:r>
              <a:rPr lang="en-US" dirty="0"/>
              <a:t>TDMA-like mode (low PAPR) with less complexity than OFDM</a:t>
            </a:r>
          </a:p>
          <a:p>
            <a:r>
              <a:rPr lang="en-US" dirty="0"/>
              <a:t>New Use Cases / Spectrum</a:t>
            </a:r>
          </a:p>
          <a:p>
            <a:pPr lvl="1"/>
            <a:r>
              <a:rPr lang="en-US" dirty="0"/>
              <a:t>NTN, FR3, THz</a:t>
            </a:r>
          </a:p>
          <a:p>
            <a:pPr lvl="1"/>
            <a:r>
              <a:rPr lang="en-US" dirty="0"/>
              <a:t>AI (compact, predictable channel for training)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C059F2-6C6A-764D-44FE-30CDE8C39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205979"/>
            <a:ext cx="7348654" cy="857250"/>
          </a:xfrm>
        </p:spPr>
        <p:txBody>
          <a:bodyPr>
            <a:normAutofit fontScale="90000"/>
          </a:bodyPr>
          <a:lstStyle/>
          <a:p>
            <a:r>
              <a:rPr lang="en-US" dirty="0"/>
              <a:t>Zak-OTFS Benefits Extend Beyond Raw Performance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7D0BA9F-4244-DE3E-0E0C-9C530B0252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79365" y="4893146"/>
            <a:ext cx="2444488" cy="195599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</a:rPr>
              <a:t>©2024 Cohere Technologies, Inc. </a:t>
            </a:r>
          </a:p>
        </p:txBody>
      </p:sp>
    </p:spTree>
    <p:extLst>
      <p:ext uri="{BB962C8B-B14F-4D97-AF65-F5344CB8AC3E}">
        <p14:creationId xmlns:p14="http://schemas.microsoft.com/office/powerpoint/2010/main" val="279720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F37497-AB8F-F03E-8391-C1D97D8A5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0CCE9E9-D923-E5BA-3456-3BAA5A8CC2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</a:rPr>
              <a:t>©2024 Cohere Technologies, Inc. 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5593C6-673A-E085-4F5E-BF22751C852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3GPP </a:t>
            </a:r>
            <a:r>
              <a:rPr lang="en-US" i="1" dirty="0"/>
              <a:t>MUST</a:t>
            </a:r>
            <a:r>
              <a:rPr lang="en-US" dirty="0"/>
              <a:t> include new waveforms in the 6G study item</a:t>
            </a:r>
          </a:p>
          <a:p>
            <a:pPr lvl="1"/>
            <a:r>
              <a:rPr lang="en-US" dirty="0"/>
              <a:t>Anything less would be giving up on physical layer innovations</a:t>
            </a:r>
          </a:p>
          <a:p>
            <a:pPr lvl="1"/>
            <a:r>
              <a:rPr lang="en-US" dirty="0"/>
              <a:t>Zak-OTFS should be one of the waveforms studied</a:t>
            </a:r>
          </a:p>
          <a:p>
            <a:r>
              <a:rPr lang="en-US" dirty="0"/>
              <a:t>3GPP </a:t>
            </a:r>
            <a:r>
              <a:rPr lang="en-US" i="1" dirty="0"/>
              <a:t>MUST</a:t>
            </a:r>
            <a:r>
              <a:rPr lang="en-US" dirty="0"/>
              <a:t> support a future-compatible open interface between the PHY/MAC and higher layers to enable continuous lower-layer innovation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188917C-3085-2035-5D4E-78A754594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 for 6G</a:t>
            </a:r>
          </a:p>
        </p:txBody>
      </p:sp>
    </p:spTree>
    <p:extLst>
      <p:ext uri="{BB962C8B-B14F-4D97-AF65-F5344CB8AC3E}">
        <p14:creationId xmlns:p14="http://schemas.microsoft.com/office/powerpoint/2010/main" val="1624211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95959"/>
      </a:dk1>
      <a:lt1>
        <a:sysClr val="window" lastClr="FFFFFF"/>
      </a:lt1>
      <a:dk2>
        <a:srgbClr val="595959"/>
      </a:dk2>
      <a:lt2>
        <a:srgbClr val="E7E6E6"/>
      </a:lt2>
      <a:accent1>
        <a:srgbClr val="0376BC"/>
      </a:accent1>
      <a:accent2>
        <a:srgbClr val="ED7D31"/>
      </a:accent2>
      <a:accent3>
        <a:srgbClr val="A5A5A5"/>
      </a:accent3>
      <a:accent4>
        <a:srgbClr val="FFC000"/>
      </a:accent4>
      <a:accent5>
        <a:srgbClr val="980000"/>
      </a:accent5>
      <a:accent6>
        <a:srgbClr val="09983C"/>
      </a:accent6>
      <a:hlink>
        <a:srgbClr val="0367BC"/>
      </a:hlink>
      <a:folHlink>
        <a:srgbClr val="4C4C4C"/>
      </a:folHlink>
    </a:clrScheme>
    <a:fontScheme name="Cohere">
      <a:majorFont>
        <a:latin typeface="Calibri Bol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7" id="{D63B2885-DE1D-524F-BF24-819FC9CC19DF}" vid="{284FB683-7227-B24D-8E36-87F92A4ABA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32808</TotalTime>
  <Words>416</Words>
  <Application>Microsoft Macintosh PowerPoint</Application>
  <PresentationFormat>On-screen Show (16:9)</PresentationFormat>
  <Paragraphs>88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Bold</vt:lpstr>
      <vt:lpstr>Cambria Math</vt:lpstr>
      <vt:lpstr>Verdana</vt:lpstr>
      <vt:lpstr>Wingdings</vt:lpstr>
      <vt:lpstr>Office Theme</vt:lpstr>
      <vt:lpstr>Enabling Waveform Innovation in 6G</vt:lpstr>
      <vt:lpstr>Extensive Academic Research on Waveforms</vt:lpstr>
      <vt:lpstr>Zak-OTFS</vt:lpstr>
      <vt:lpstr>Multi-User Zak-OTFS Compatible with 5G Numerology</vt:lpstr>
      <vt:lpstr>Zak-OTFS Benefits Extend Beyond Raw Performance</vt:lpstr>
      <vt:lpstr>Conclusion for 6G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Camile Branin</dc:creator>
  <cp:keywords/>
  <dc:description/>
  <cp:lastModifiedBy>Anton Monk</cp:lastModifiedBy>
  <cp:revision>148</cp:revision>
  <dcterms:created xsi:type="dcterms:W3CDTF">2024-02-12T20:19:34Z</dcterms:created>
  <dcterms:modified xsi:type="dcterms:W3CDTF">2025-02-17T20:38:06Z</dcterms:modified>
  <cp:category/>
</cp:coreProperties>
</file>