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2"/>
  </p:sldMasterIdLst>
  <p:notesMasterIdLst>
    <p:notesMasterId r:id="rId11"/>
  </p:notesMasterIdLst>
  <p:sldIdLst>
    <p:sldId id="256" r:id="rId3"/>
    <p:sldId id="263" r:id="rId4"/>
    <p:sldId id="264" r:id="rId5"/>
    <p:sldId id="265" r:id="rId6"/>
    <p:sldId id="259" r:id="rId7"/>
    <p:sldId id="260" r:id="rId8"/>
    <p:sldId id="261" r:id="rId9"/>
    <p:sldId id="262" r:id="rId10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99CC"/>
    <a:srgbClr val="99CCFF"/>
    <a:srgbClr val="66CCFF"/>
    <a:srgbClr val="9966FF"/>
    <a:srgbClr val="FFCC99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2093" autoAdjust="0"/>
  </p:normalViewPr>
  <p:slideViewPr>
    <p:cSldViewPr snapToGrid="0">
      <p:cViewPr>
        <p:scale>
          <a:sx n="125" d="100"/>
          <a:sy n="125" d="100"/>
        </p:scale>
        <p:origin x="456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274609F-55FD-48C8-B435-1E93D0B7FB16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66720" y="4716360"/>
            <a:ext cx="5335200" cy="4466880"/>
          </a:xfrm>
          <a:prstGeom prst="rect">
            <a:avLst/>
          </a:prstGeom>
        </p:spPr>
        <p:txBody>
          <a:bodyPr lIns="90720" tIns="45360" rIns="90720" bIns="45360">
            <a:noAutofit/>
          </a:bodyPr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0" y="9307440"/>
            <a:ext cx="2920680" cy="490320"/>
          </a:xfrm>
          <a:prstGeom prst="rect">
            <a:avLst/>
          </a:prstGeom>
          <a:noFill/>
          <a:ln>
            <a:noFill/>
          </a:ln>
        </p:spPr>
        <p:txBody>
          <a:bodyPr lIns="90720" tIns="45360" rIns="90720" bIns="45360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2370" y="1020763"/>
            <a:ext cx="8607455" cy="49688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33152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62936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 hidden="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8"/>
          <p:cNvPicPr/>
          <p:nvPr/>
        </p:nvPicPr>
        <p:blipFill>
          <a:blip r:embed="rId15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" name="Espace réservé du contenu 2"/>
          <p:cNvPicPr/>
          <p:nvPr/>
        </p:nvPicPr>
        <p:blipFill>
          <a:blip r:embed="rId16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 rot="16200000" flipV="1">
            <a:off x="4562820" y="-3577095"/>
            <a:ext cx="1800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70C0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70C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" name="Image 8"/>
          <p:cNvPicPr/>
          <p:nvPr/>
        </p:nvPicPr>
        <p:blipFill>
          <a:blip r:embed="rId4"/>
          <a:stretch/>
        </p:blipFill>
        <p:spPr>
          <a:xfrm>
            <a:off x="247800" y="6405645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7" name="Espace réservé du contenu 2"/>
          <p:cNvPicPr/>
          <p:nvPr/>
        </p:nvPicPr>
        <p:blipFill>
          <a:blip r:embed="rId5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840" y="-21910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247800" y="116840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242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70C0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457560" indent="-457200" algn="l" defTabSz="914400" rtl="0" eaLnBrk="1" latinLnBrk="0" hangingPunct="1">
        <a:lnSpc>
          <a:spcPct val="90000"/>
        </a:lnSpc>
        <a:spcBef>
          <a:spcPts val="1000"/>
        </a:spcBef>
        <a:buClr>
          <a:srgbClr val="0070C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8004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2576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7148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1720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2"/>
          <p:cNvSpPr/>
          <p:nvPr/>
        </p:nvSpPr>
        <p:spPr>
          <a:xfrm>
            <a:off x="3140083" y="1884377"/>
            <a:ext cx="6768360" cy="3442632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r>
              <a:rPr lang="en-US" sz="2000" b="1" spc="-1" dirty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3GPP 6G Workshop                                       6GWS-250203</a:t>
            </a:r>
          </a:p>
          <a:p>
            <a:r>
              <a:rPr lang="en-US" sz="2000" b="1" spc="-1" dirty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Incheon, Korea, March 10-11, 2025</a:t>
            </a:r>
            <a:endParaRPr lang="en-US" sz="2000" b="1" spc="-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3200" b="1" spc="-1" dirty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pc="-1" dirty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EURECOM View on 6G RAN</a:t>
            </a:r>
            <a:endParaRPr 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000" b="1" spc="-1" dirty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b="1" spc="-1" dirty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Agenda Item: 4</a:t>
            </a:r>
          </a:p>
          <a:p>
            <a:endParaRPr lang="en-US" sz="2000" b="1" spc="-1" dirty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E062B8-F8D4-41C0-8F0F-0B9D27D09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Design Principles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D296E4E-261A-470A-A863-C91CD72A1F01}"/>
              </a:ext>
            </a:extLst>
          </p:cNvPr>
          <p:cNvGrpSpPr/>
          <p:nvPr/>
        </p:nvGrpSpPr>
        <p:grpSpPr>
          <a:xfrm>
            <a:off x="394281" y="1106459"/>
            <a:ext cx="5724283" cy="1138773"/>
            <a:chOff x="763397" y="4897467"/>
            <a:chExt cx="5724283" cy="113877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1D311D4-A487-438C-A780-1EDAE2DCECED}"/>
                </a:ext>
              </a:extLst>
            </p:cNvPr>
            <p:cNvGrpSpPr/>
            <p:nvPr/>
          </p:nvGrpSpPr>
          <p:grpSpPr>
            <a:xfrm>
              <a:off x="763397" y="4897467"/>
              <a:ext cx="868073" cy="837781"/>
              <a:chOff x="686429" y="4996072"/>
              <a:chExt cx="1096044" cy="1093217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9ECBF0DB-347A-4898-BA7D-AFAA4D596B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6429" y="4996072"/>
                <a:ext cx="1096044" cy="1093217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D30D297-5C69-40D1-BD08-CFF8EC2554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1997" y="5232330"/>
                <a:ext cx="604907" cy="604907"/>
              </a:xfrm>
              <a:prstGeom prst="rect">
                <a:avLst/>
              </a:prstGeom>
            </p:spPr>
          </p:pic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F7048B-B877-4744-B61A-E9981C486D8A}"/>
                </a:ext>
              </a:extLst>
            </p:cNvPr>
            <p:cNvSpPr txBox="1"/>
            <p:nvPr/>
          </p:nvSpPr>
          <p:spPr>
            <a:xfrm>
              <a:off x="1743048" y="4897467"/>
              <a:ext cx="4744632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Concise and Efficient Specification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Avoid redundant options with identical functionality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Prioritize commercially valuable features</a:t>
              </a:r>
            </a:p>
            <a:p>
              <a:endParaRPr lang="en-US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96A5A7-B646-475C-921D-897A6002B096}"/>
              </a:ext>
            </a:extLst>
          </p:cNvPr>
          <p:cNvGrpSpPr/>
          <p:nvPr/>
        </p:nvGrpSpPr>
        <p:grpSpPr>
          <a:xfrm>
            <a:off x="394281" y="2432022"/>
            <a:ext cx="8521396" cy="1138773"/>
            <a:chOff x="394281" y="3687321"/>
            <a:chExt cx="8521396" cy="113877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7ED2923-276D-4254-A55E-47014DEF2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581" y="3769420"/>
              <a:ext cx="673581" cy="67358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10E9D2D-B1EE-4542-A242-D050EA8A8DB0}"/>
                </a:ext>
              </a:extLst>
            </p:cNvPr>
            <p:cNvGrpSpPr/>
            <p:nvPr/>
          </p:nvGrpSpPr>
          <p:grpSpPr>
            <a:xfrm>
              <a:off x="394281" y="3687321"/>
              <a:ext cx="8521396" cy="1138773"/>
              <a:chOff x="763397" y="4897467"/>
              <a:chExt cx="8521396" cy="1138773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2ACBBC3-FC0A-40AA-BE15-CA2D625BDC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5CBD007-FC21-448A-B91C-377F30B5ED36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7541745" cy="1138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Unified Design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Seamlessly integrate features (ISAC, Low-Power Signals, NTN, </a:t>
                </a:r>
                <a:r>
                  <a:rPr lang="en-US" sz="1600" dirty="0" err="1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RedCap</a:t>
                </a: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,…) from the start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Harness synergies for enhanced efficiency and functionality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70266E-2FC8-4802-BC64-7D0EF1E7B2B4}"/>
              </a:ext>
            </a:extLst>
          </p:cNvPr>
          <p:cNvGrpSpPr/>
          <p:nvPr/>
        </p:nvGrpSpPr>
        <p:grpSpPr>
          <a:xfrm>
            <a:off x="394281" y="3757585"/>
            <a:ext cx="6474104" cy="1138773"/>
            <a:chOff x="394281" y="4826094"/>
            <a:chExt cx="6474104" cy="113877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410DF35-4100-443C-ADBC-B17A8EE8D2AD}"/>
                </a:ext>
              </a:extLst>
            </p:cNvPr>
            <p:cNvGrpSpPr/>
            <p:nvPr/>
          </p:nvGrpSpPr>
          <p:grpSpPr>
            <a:xfrm>
              <a:off x="394281" y="4826094"/>
              <a:ext cx="6474104" cy="1138773"/>
              <a:chOff x="763397" y="4897467"/>
              <a:chExt cx="6474104" cy="1138773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69C250C-5D6A-45FD-962F-95E39EC54B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B66C6CE-E101-41BF-BD31-CB7A30434D44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5494453" cy="1138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Compatibility with 5G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Support same sub-carrier spacing, waveform and modulation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Spectrum sharing and 5G channel coding as base-line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4C1F42E-54C1-49DF-887C-0A9C82791CB0}"/>
                </a:ext>
              </a:extLst>
            </p:cNvPr>
            <p:cNvGrpSpPr/>
            <p:nvPr/>
          </p:nvGrpSpPr>
          <p:grpSpPr>
            <a:xfrm>
              <a:off x="520117" y="4970513"/>
              <a:ext cx="611434" cy="553592"/>
              <a:chOff x="520117" y="4970513"/>
              <a:chExt cx="611434" cy="553592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9D74CC9-07E9-4360-AC60-97EB2F18751C}"/>
                  </a:ext>
                </a:extLst>
              </p:cNvPr>
              <p:cNvSpPr txBox="1"/>
              <p:nvPr/>
            </p:nvSpPr>
            <p:spPr>
              <a:xfrm>
                <a:off x="896868" y="5084876"/>
                <a:ext cx="170421" cy="1559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 anchor="ctr" anchorCtr="1">
                <a:normAutofit fontScale="62500" lnSpcReduction="20000"/>
              </a:bodyPr>
              <a:lstStyle/>
              <a:p>
                <a:r>
                  <a:rPr 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6G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21183A-6E67-4C9F-9AA0-26F8DEC8EE74}"/>
                  </a:ext>
                </a:extLst>
              </p:cNvPr>
              <p:cNvSpPr txBox="1"/>
              <p:nvPr/>
            </p:nvSpPr>
            <p:spPr>
              <a:xfrm>
                <a:off x="633413" y="5239557"/>
                <a:ext cx="170421" cy="1559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 anchor="ctr" anchorCtr="1">
                <a:normAutofit fontScale="62500" lnSpcReduction="20000"/>
              </a:bodyPr>
              <a:lstStyle/>
              <a:p>
                <a:r>
                  <a:rPr 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5G</a:t>
                </a: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3FFB529-D5AB-4743-A5EA-A42879C79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117" y="4970513"/>
                <a:ext cx="611434" cy="553592"/>
              </a:xfrm>
              <a:prstGeom prst="rect">
                <a:avLst/>
              </a:prstGeom>
            </p:spPr>
          </p:pic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DA7AEF3-7913-41EC-9F21-52EDAFA82F42}"/>
              </a:ext>
            </a:extLst>
          </p:cNvPr>
          <p:cNvGrpSpPr/>
          <p:nvPr/>
        </p:nvGrpSpPr>
        <p:grpSpPr>
          <a:xfrm>
            <a:off x="394281" y="5083148"/>
            <a:ext cx="7463029" cy="1138773"/>
            <a:chOff x="763397" y="4897467"/>
            <a:chExt cx="7463029" cy="1138773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FF4090A-2F26-46A8-92FD-2FAFC1FACF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3397" y="4897467"/>
              <a:ext cx="868073" cy="837781"/>
            </a:xfrm>
            <a:prstGeom prst="ellipse">
              <a:avLst/>
            </a:prstGeom>
            <a:noFill/>
            <a:ln w="95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1D38FB9-0E3F-46F0-B607-3141E67E667D}"/>
                </a:ext>
              </a:extLst>
            </p:cNvPr>
            <p:cNvSpPr txBox="1"/>
            <p:nvPr/>
          </p:nvSpPr>
          <p:spPr>
            <a:xfrm>
              <a:off x="1743048" y="4897467"/>
              <a:ext cx="6483378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Energy-Efficient Communication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Support of Energy Saving techniques from the start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Mandatory support for basic low-power communication capabilities at UE</a:t>
              </a:r>
            </a:p>
            <a:p>
              <a:endParaRPr lang="en-US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5CAF92EA-A0F4-4C92-9757-CA7AABB549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574" y="5183806"/>
            <a:ext cx="407107" cy="63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22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13C1DE-DC88-4BB1-8AB7-30A81286A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Key Features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75E4D14-941E-4289-8A01-04E3B6023C3E}"/>
              </a:ext>
            </a:extLst>
          </p:cNvPr>
          <p:cNvGrpSpPr/>
          <p:nvPr/>
        </p:nvGrpSpPr>
        <p:grpSpPr>
          <a:xfrm>
            <a:off x="388993" y="929187"/>
            <a:ext cx="4461310" cy="892552"/>
            <a:chOff x="394281" y="1106459"/>
            <a:chExt cx="4461310" cy="89255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24A6AFD-C125-43FA-99B3-9B09EB54ADF2}"/>
                </a:ext>
              </a:extLst>
            </p:cNvPr>
            <p:cNvGrpSpPr/>
            <p:nvPr/>
          </p:nvGrpSpPr>
          <p:grpSpPr>
            <a:xfrm>
              <a:off x="394281" y="1106459"/>
              <a:ext cx="4461310" cy="892552"/>
              <a:chOff x="763397" y="4897467"/>
              <a:chExt cx="4461310" cy="892552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C7E6DB0C-FB66-485C-806F-5FCB64774A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D94D778-B949-42BA-B96F-35E7CA059FFB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3481659" cy="892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ISAC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Including low-power communication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pic>
          <p:nvPicPr>
            <p:cNvPr id="10" name="Picture 4" descr="Radar - Icônes la technologie gratuites">
              <a:extLst>
                <a:ext uri="{FF2B5EF4-FFF2-40B4-BE49-F238E27FC236}">
                  <a16:creationId xmlns:a16="http://schemas.microsoft.com/office/drawing/2014/main" id="{9E8F9618-6E94-4353-963F-59460E498C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03" y="1205036"/>
              <a:ext cx="640627" cy="640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0E0AE63-D94E-4D83-A17E-C02891BE16D9}"/>
              </a:ext>
            </a:extLst>
          </p:cNvPr>
          <p:cNvGrpSpPr/>
          <p:nvPr/>
        </p:nvGrpSpPr>
        <p:grpSpPr>
          <a:xfrm>
            <a:off x="388993" y="2009960"/>
            <a:ext cx="7065356" cy="892552"/>
            <a:chOff x="394281" y="2097588"/>
            <a:chExt cx="7065356" cy="89255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A2D2242-423F-4678-A2AF-4EAF1359650E}"/>
                </a:ext>
              </a:extLst>
            </p:cNvPr>
            <p:cNvGrpSpPr/>
            <p:nvPr/>
          </p:nvGrpSpPr>
          <p:grpSpPr>
            <a:xfrm>
              <a:off x="394281" y="2097588"/>
              <a:ext cx="7065356" cy="892552"/>
              <a:chOff x="763397" y="4897467"/>
              <a:chExt cx="7065356" cy="89255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5676956-5FE6-49EE-9232-EB2CEA614E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BD0484E-1805-4C8E-B6AF-981BE36E7701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6085705" cy="892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RAN Security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Enhance security of low-level signaling especially during initial access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1C2FD1E-44DB-413A-97D0-CDA91B954C65}"/>
                </a:ext>
              </a:extLst>
            </p:cNvPr>
            <p:cNvGrpSpPr/>
            <p:nvPr/>
          </p:nvGrpSpPr>
          <p:grpSpPr>
            <a:xfrm>
              <a:off x="591171" y="2203803"/>
              <a:ext cx="515766" cy="691350"/>
              <a:chOff x="6755350" y="2705053"/>
              <a:chExt cx="316112" cy="421003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0611643F-2001-4FA9-975E-65A63A21E4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4609212">
                <a:off x="6755349" y="2705054"/>
                <a:ext cx="316113" cy="31611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D7A7FF73-46BC-4043-9560-47970E1B04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702262">
                <a:off x="6770614" y="2841516"/>
                <a:ext cx="284540" cy="284539"/>
              </a:xfrm>
              <a:prstGeom prst="rect">
                <a:avLst/>
              </a:prstGeom>
            </p:spPr>
          </p:pic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5E45347-73FA-4C17-B622-F47E387D246C}"/>
              </a:ext>
            </a:extLst>
          </p:cNvPr>
          <p:cNvGrpSpPr/>
          <p:nvPr/>
        </p:nvGrpSpPr>
        <p:grpSpPr>
          <a:xfrm>
            <a:off x="388993" y="3092839"/>
            <a:ext cx="5301412" cy="1138773"/>
            <a:chOff x="394281" y="3083363"/>
            <a:chExt cx="5301412" cy="113877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9F1266C-ECC7-4E57-9FAE-91685D229E63}"/>
                </a:ext>
              </a:extLst>
            </p:cNvPr>
            <p:cNvGrpSpPr/>
            <p:nvPr/>
          </p:nvGrpSpPr>
          <p:grpSpPr>
            <a:xfrm>
              <a:off x="394281" y="3083363"/>
              <a:ext cx="5301412" cy="1138773"/>
              <a:chOff x="763397" y="4897467"/>
              <a:chExt cx="5301412" cy="1138773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88AE8F2-A8AE-4021-8A40-ABF3985A98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7D0FCA5-0BFF-4682-82EF-7AFBDD12DDDA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4321761" cy="1138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Integrated Low-Power Design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PHY design compatible with Energy Detectors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Enhancements for Small Data Transmission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017CF86-BA7E-4868-8DAD-40BA3D0E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8460" y="3275241"/>
              <a:ext cx="619484" cy="472545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A728BBE-A713-4599-9BEF-563452D75D76}"/>
              </a:ext>
            </a:extLst>
          </p:cNvPr>
          <p:cNvGrpSpPr/>
          <p:nvPr/>
        </p:nvGrpSpPr>
        <p:grpSpPr>
          <a:xfrm>
            <a:off x="388993" y="4229802"/>
            <a:ext cx="5262234" cy="892552"/>
            <a:chOff x="394281" y="4131820"/>
            <a:chExt cx="5262234" cy="892552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7D87C80-2BA9-46DB-8DE5-C5B6A6AB4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5737" y="4315867"/>
              <a:ext cx="473279" cy="473279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40159BB-F3B0-439C-A462-36D6F1FF228F}"/>
                </a:ext>
              </a:extLst>
            </p:cNvPr>
            <p:cNvGrpSpPr/>
            <p:nvPr/>
          </p:nvGrpSpPr>
          <p:grpSpPr>
            <a:xfrm>
              <a:off x="394281" y="4131820"/>
              <a:ext cx="5262234" cy="892552"/>
              <a:chOff x="763397" y="4897467"/>
              <a:chExt cx="5262234" cy="89255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7C7CAF95-B68F-4C70-BC71-FEF3E9F607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9F7529C-71B6-44EF-AD81-E760B00A8B9E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4282583" cy="892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Enhancements to Small Block Length Coding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For instance DMRS-less control transmission</a:t>
                </a: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29181A2-7D5D-422A-898B-27527586C202}"/>
              </a:ext>
            </a:extLst>
          </p:cNvPr>
          <p:cNvGrpSpPr/>
          <p:nvPr/>
        </p:nvGrpSpPr>
        <p:grpSpPr>
          <a:xfrm>
            <a:off x="388993" y="5366765"/>
            <a:ext cx="7646797" cy="1138773"/>
            <a:chOff x="483644" y="5374615"/>
            <a:chExt cx="7646797" cy="113877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A984D61-894C-4044-9DEA-282B33D67CD7}"/>
                </a:ext>
              </a:extLst>
            </p:cNvPr>
            <p:cNvGrpSpPr/>
            <p:nvPr/>
          </p:nvGrpSpPr>
          <p:grpSpPr>
            <a:xfrm>
              <a:off x="483644" y="5374615"/>
              <a:ext cx="7646797" cy="1138773"/>
              <a:chOff x="763397" y="4897467"/>
              <a:chExt cx="7646797" cy="1138773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BC52363-308D-455C-8174-74353FAE4C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397" y="4897467"/>
                <a:ext cx="868073" cy="837781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EF0641E-F398-455D-BA7B-08FFF454DE43}"/>
                  </a:ext>
                </a:extLst>
              </p:cNvPr>
              <p:cNvSpPr txBox="1"/>
              <p:nvPr/>
            </p:nvSpPr>
            <p:spPr>
              <a:xfrm>
                <a:off x="1743048" y="4897467"/>
                <a:ext cx="6667146" cy="1138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Extreme MIMO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Serve large number of users (&gt;128) on same resources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Use device memory to super-charge MU-MIMO </a:t>
                </a:r>
                <a:r>
                  <a:rPr lang="en-US" sz="1600" dirty="0">
                    <a:latin typeface="Calibri Light" panose="020F0302020204030204" pitchFamily="34" charset="0"/>
                    <a:cs typeface="Calibri Light" panose="020F0302020204030204" pitchFamily="34" charset="0"/>
                    <a:sym typeface="Wingdings" panose="05000000000000000000" pitchFamily="2" charset="2"/>
                  </a:rPr>
                  <a:t> Cache-Aided MU-MIMO</a:t>
                </a:r>
                <a:endParaRPr lang="en-US" sz="1600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endParaRPr lang="en-US" dirty="0"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F909A97-0668-4E82-A23E-71981E0E1964}"/>
                </a:ext>
              </a:extLst>
            </p:cNvPr>
            <p:cNvGrpSpPr/>
            <p:nvPr/>
          </p:nvGrpSpPr>
          <p:grpSpPr>
            <a:xfrm>
              <a:off x="638131" y="5514465"/>
              <a:ext cx="558554" cy="553728"/>
              <a:chOff x="6343545" y="5138027"/>
              <a:chExt cx="472442" cy="473176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CBA753C5-19F7-4C01-9104-D6434138F9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24501" y="5138027"/>
                <a:ext cx="391486" cy="391486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DC0E93A5-BC8D-4275-B738-C86104AF3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84023" y="5178872"/>
                <a:ext cx="391486" cy="391486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DE058FE1-51C9-46E6-B238-2A9AEB9BF0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43545" y="5219717"/>
                <a:ext cx="391486" cy="39148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57030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0A0AE-D0B2-4233-8045-8D4B6E559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Cache-Aided Multi-User MIMO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D62592-6B25-4165-AC8B-69394876185E}"/>
              </a:ext>
            </a:extLst>
          </p:cNvPr>
          <p:cNvSpPr txBox="1"/>
          <p:nvPr/>
        </p:nvSpPr>
        <p:spPr>
          <a:xfrm>
            <a:off x="1097280" y="2933700"/>
            <a:ext cx="6675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Device </a:t>
            </a:r>
            <a:r>
              <a:rPr lang="en-US" sz="32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Memory</a:t>
            </a:r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 as New PHY Resource</a:t>
            </a:r>
          </a:p>
        </p:txBody>
      </p:sp>
    </p:spTree>
    <p:extLst>
      <p:ext uri="{BB962C8B-B14F-4D97-AF65-F5344CB8AC3E}">
        <p14:creationId xmlns:p14="http://schemas.microsoft.com/office/powerpoint/2010/main" val="3183863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95B47-E540-49EA-8B76-A61D0D32F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ZoneTexte 1">
            <a:extLst>
              <a:ext uri="{FF2B5EF4-FFF2-40B4-BE49-F238E27FC236}">
                <a16:creationId xmlns:a16="http://schemas.microsoft.com/office/drawing/2014/main" id="{F1F97A5E-8405-401D-9E6D-C459DB907962}"/>
              </a:ext>
            </a:extLst>
          </p:cNvPr>
          <p:cNvSpPr txBox="1"/>
          <p:nvPr/>
        </p:nvSpPr>
        <p:spPr>
          <a:xfrm>
            <a:off x="253883" y="2637723"/>
            <a:ext cx="6952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Plenty</a:t>
            </a:r>
            <a:r>
              <a:rPr lang="fr-FR" sz="2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of DL Use Cases for Cache-</a:t>
            </a:r>
            <a:r>
              <a:rPr lang="fr-FR" sz="240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Aided</a:t>
            </a:r>
            <a:r>
              <a:rPr lang="fr-FR" sz="2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Transmission</a:t>
            </a:r>
            <a:endParaRPr 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0331DA-D11E-4B50-ACC4-57615AC2CF8C}"/>
              </a:ext>
            </a:extLst>
          </p:cNvPr>
          <p:cNvSpPr txBox="1"/>
          <p:nvPr/>
        </p:nvSpPr>
        <p:spPr>
          <a:xfrm>
            <a:off x="243454" y="3049539"/>
            <a:ext cx="344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Wired or wireless communications</a:t>
            </a:r>
          </a:p>
        </p:txBody>
      </p:sp>
      <p:pic>
        <p:nvPicPr>
          <p:cNvPr id="5" name="Picture 2" descr="Image result for cellular networks urban">
            <a:extLst>
              <a:ext uri="{FF2B5EF4-FFF2-40B4-BE49-F238E27FC236}">
                <a16:creationId xmlns:a16="http://schemas.microsoft.com/office/drawing/2014/main" id="{54E37779-372F-4BAD-B461-A299D35F4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40" y="3504689"/>
            <a:ext cx="2055680" cy="156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age result for satellite communications">
            <a:extLst>
              <a:ext uri="{FF2B5EF4-FFF2-40B4-BE49-F238E27FC236}">
                <a16:creationId xmlns:a16="http://schemas.microsoft.com/office/drawing/2014/main" id="{96AB3258-9850-4B01-8D89-72C653F99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084" y="3854169"/>
            <a:ext cx="2743200" cy="191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B35703-8558-4816-B4EC-DDA5C508B92A}"/>
              </a:ext>
            </a:extLst>
          </p:cNvPr>
          <p:cNvSpPr txBox="1"/>
          <p:nvPr/>
        </p:nvSpPr>
        <p:spPr>
          <a:xfrm>
            <a:off x="2616084" y="3489248"/>
            <a:ext cx="2589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Satellite communications</a:t>
            </a:r>
          </a:p>
        </p:txBody>
      </p:sp>
      <p:pic>
        <p:nvPicPr>
          <p:cNvPr id="8" name="Picture 6" descr="Norwegian became the first airline to offer free Wi-Fi access onboard flights within Europe.">
            <a:extLst>
              <a:ext uri="{FF2B5EF4-FFF2-40B4-BE49-F238E27FC236}">
                <a16:creationId xmlns:a16="http://schemas.microsoft.com/office/drawing/2014/main" id="{583AA8C5-F9EE-49CC-890C-553D45934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385" y="3504689"/>
            <a:ext cx="1921045" cy="96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65F532-429C-4B57-BD11-50326CC46DB5}"/>
              </a:ext>
            </a:extLst>
          </p:cNvPr>
          <p:cNvSpPr txBox="1"/>
          <p:nvPr/>
        </p:nvSpPr>
        <p:spPr>
          <a:xfrm>
            <a:off x="5205704" y="3084728"/>
            <a:ext cx="2566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In-flight communications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C23A07-6310-4970-AE27-89765A8C341B}"/>
              </a:ext>
            </a:extLst>
          </p:cNvPr>
          <p:cNvSpPr txBox="1"/>
          <p:nvPr/>
        </p:nvSpPr>
        <p:spPr>
          <a:xfrm>
            <a:off x="6613018" y="4563616"/>
            <a:ext cx="147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Virtual Reality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C073E2-FCB8-4B77-B595-99C7B31E6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7241" y="4932948"/>
            <a:ext cx="2725356" cy="13015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AB6E719-A8CE-4AF3-A9BC-7AB3FF82AC93}"/>
              </a:ext>
            </a:extLst>
          </p:cNvPr>
          <p:cNvSpPr txBox="1"/>
          <p:nvPr/>
        </p:nvSpPr>
        <p:spPr>
          <a:xfrm>
            <a:off x="243454" y="819697"/>
            <a:ext cx="7738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Video on-demand (VoD):  ≥ 70% of mobile data traffic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Very costly for providers to deliver </a:t>
            </a:r>
            <a:r>
              <a:rPr lang="en-US" dirty="0" err="1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VoD</a:t>
            </a:r>
            <a:endParaRPr lang="en-US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Most </a:t>
            </a:r>
            <a:r>
              <a:rPr lang="en-US" dirty="0" err="1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VoD</a:t>
            </a: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is </a:t>
            </a:r>
            <a:r>
              <a:rPr lang="en-US" dirty="0" err="1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cachable</a:t>
            </a: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 most users have a lot of memory in their pockets (cell phones)</a:t>
            </a:r>
            <a:b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Use Device </a:t>
            </a:r>
            <a:r>
              <a:rPr lang="en-US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Memory</a:t>
            </a:r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as New PHY Resource !</a:t>
            </a: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270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CA1D2-5D0E-49C4-B3C8-2C6336939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ECC85805-B361-463E-8BCC-3071A2E9FAB7}"/>
              </a:ext>
            </a:extLst>
          </p:cNvPr>
          <p:cNvSpPr/>
          <p:nvPr/>
        </p:nvSpPr>
        <p:spPr>
          <a:xfrm rot="18807378">
            <a:off x="4538222" y="2503199"/>
            <a:ext cx="832748" cy="14670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619175CD-FEC3-4BE4-A633-AA812D83C16C}"/>
              </a:ext>
            </a:extLst>
          </p:cNvPr>
          <p:cNvSpPr/>
          <p:nvPr/>
        </p:nvSpPr>
        <p:spPr>
          <a:xfrm rot="1533008">
            <a:off x="3465065" y="2802919"/>
            <a:ext cx="832748" cy="14670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4" name="Picture 183">
            <a:extLst>
              <a:ext uri="{FF2B5EF4-FFF2-40B4-BE49-F238E27FC236}">
                <a16:creationId xmlns:a16="http://schemas.microsoft.com/office/drawing/2014/main" id="{9A0EBC35-DBE2-44DA-B113-C4EDA14D6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807" y="1079719"/>
            <a:ext cx="335280" cy="385048"/>
          </a:xfrm>
          <a:prstGeom prst="rect">
            <a:avLst/>
          </a:prstGeom>
        </p:spPr>
      </p:pic>
      <p:grpSp>
        <p:nvGrpSpPr>
          <p:cNvPr id="185" name="Group 184">
            <a:extLst>
              <a:ext uri="{FF2B5EF4-FFF2-40B4-BE49-F238E27FC236}">
                <a16:creationId xmlns:a16="http://schemas.microsoft.com/office/drawing/2014/main" id="{23E6B767-06C2-4CC8-8694-4DF03C00E32D}"/>
              </a:ext>
            </a:extLst>
          </p:cNvPr>
          <p:cNvGrpSpPr/>
          <p:nvPr/>
        </p:nvGrpSpPr>
        <p:grpSpPr>
          <a:xfrm>
            <a:off x="2774907" y="1686313"/>
            <a:ext cx="1201920" cy="182696"/>
            <a:chOff x="2466389" y="2036526"/>
            <a:chExt cx="1872480" cy="335280"/>
          </a:xfrm>
        </p:grpSpPr>
        <p:pic>
          <p:nvPicPr>
            <p:cNvPr id="186" name="Picture 185">
              <a:extLst>
                <a:ext uri="{FF2B5EF4-FFF2-40B4-BE49-F238E27FC236}">
                  <a16:creationId xmlns:a16="http://schemas.microsoft.com/office/drawing/2014/main" id="{FDFA0834-CEA1-4271-B4A1-AC1BD1085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66389" y="2036526"/>
              <a:ext cx="335280" cy="335280"/>
            </a:xfrm>
            <a:prstGeom prst="rect">
              <a:avLst/>
            </a:prstGeom>
          </p:spPr>
        </p:pic>
        <p:pic>
          <p:nvPicPr>
            <p:cNvPr id="187" name="Picture 186">
              <a:extLst>
                <a:ext uri="{FF2B5EF4-FFF2-40B4-BE49-F238E27FC236}">
                  <a16:creationId xmlns:a16="http://schemas.microsoft.com/office/drawing/2014/main" id="{6F13B647-0909-402E-B382-F6F78DE8D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5529" y="2036526"/>
              <a:ext cx="335280" cy="335280"/>
            </a:xfrm>
            <a:prstGeom prst="rect">
              <a:avLst/>
            </a:prstGeom>
          </p:spPr>
        </p:pic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DDF4C6D1-3563-4008-B3E2-9AF6EA431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0429" y="2036526"/>
              <a:ext cx="335280" cy="335280"/>
            </a:xfrm>
            <a:prstGeom prst="rect">
              <a:avLst/>
            </a:prstGeom>
          </p:spPr>
        </p:pic>
        <p:pic>
          <p:nvPicPr>
            <p:cNvPr id="189" name="Picture 188">
              <a:extLst>
                <a:ext uri="{FF2B5EF4-FFF2-40B4-BE49-F238E27FC236}">
                  <a16:creationId xmlns:a16="http://schemas.microsoft.com/office/drawing/2014/main" id="{620AF3C1-2BF8-4AAB-ADA4-BE169FBD4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7009" y="2036526"/>
              <a:ext cx="335280" cy="335280"/>
            </a:xfrm>
            <a:prstGeom prst="rect">
              <a:avLst/>
            </a:prstGeom>
          </p:spPr>
        </p:pic>
        <p:pic>
          <p:nvPicPr>
            <p:cNvPr id="190" name="Picture 189">
              <a:extLst>
                <a:ext uri="{FF2B5EF4-FFF2-40B4-BE49-F238E27FC236}">
                  <a16:creationId xmlns:a16="http://schemas.microsoft.com/office/drawing/2014/main" id="{485A37BB-1915-4D98-82F0-661A81110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3589" y="2036526"/>
              <a:ext cx="335280" cy="335280"/>
            </a:xfrm>
            <a:prstGeom prst="rect">
              <a:avLst/>
            </a:prstGeom>
          </p:spPr>
        </p:pic>
      </p:grpSp>
      <p:pic>
        <p:nvPicPr>
          <p:cNvPr id="192" name="Picture 191">
            <a:extLst>
              <a:ext uri="{FF2B5EF4-FFF2-40B4-BE49-F238E27FC236}">
                <a16:creationId xmlns:a16="http://schemas.microsoft.com/office/drawing/2014/main" id="{BBB527DF-4545-49D0-92F1-99B5E61C55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430" y="3585334"/>
            <a:ext cx="280080" cy="280080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9820D0C6-9E53-496F-A705-CB1DDA135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740" y="4273419"/>
            <a:ext cx="280080" cy="280080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32C9152B-A921-4265-AEC0-0FB0F1D4D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1509" y="3864103"/>
            <a:ext cx="280080" cy="280080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E8A70274-C94B-4F05-94D9-EB5C409DD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629" y="3232299"/>
            <a:ext cx="280080" cy="280080"/>
          </a:xfrm>
          <a:prstGeom prst="rect">
            <a:avLst/>
          </a:prstGeom>
        </p:spPr>
      </p:pic>
      <p:sp>
        <p:nvSpPr>
          <p:cNvPr id="196" name="Oval 195">
            <a:extLst>
              <a:ext uri="{FF2B5EF4-FFF2-40B4-BE49-F238E27FC236}">
                <a16:creationId xmlns:a16="http://schemas.microsoft.com/office/drawing/2014/main" id="{5775D4BE-7AF9-498F-8C05-A1AB448FF9DE}"/>
              </a:ext>
            </a:extLst>
          </p:cNvPr>
          <p:cNvSpPr/>
          <p:nvPr/>
        </p:nvSpPr>
        <p:spPr>
          <a:xfrm rot="687707">
            <a:off x="3976689" y="3101944"/>
            <a:ext cx="280080" cy="1105715"/>
          </a:xfrm>
          <a:prstGeom prst="ellipse">
            <a:avLst/>
          </a:prstGeom>
          <a:noFill/>
          <a:ln w="635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43837A10-7563-4BDF-839C-5A45B6146362}"/>
              </a:ext>
            </a:extLst>
          </p:cNvPr>
          <p:cNvSpPr/>
          <p:nvPr/>
        </p:nvSpPr>
        <p:spPr>
          <a:xfrm rot="17282561">
            <a:off x="4917135" y="2532284"/>
            <a:ext cx="280080" cy="1105715"/>
          </a:xfrm>
          <a:prstGeom prst="ellipse">
            <a:avLst/>
          </a:prstGeom>
          <a:noFill/>
          <a:ln w="635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6B502A1B-BBE8-495D-BEDB-B9B48BA19446}"/>
              </a:ext>
            </a:extLst>
          </p:cNvPr>
          <p:cNvSpPr/>
          <p:nvPr/>
        </p:nvSpPr>
        <p:spPr>
          <a:xfrm rot="19297166">
            <a:off x="4692653" y="2887191"/>
            <a:ext cx="280080" cy="1105715"/>
          </a:xfrm>
          <a:prstGeom prst="ellipse">
            <a:avLst/>
          </a:prstGeom>
          <a:noFill/>
          <a:ln w="635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9" name="Picture 198">
            <a:extLst>
              <a:ext uri="{FF2B5EF4-FFF2-40B4-BE49-F238E27FC236}">
                <a16:creationId xmlns:a16="http://schemas.microsoft.com/office/drawing/2014/main" id="{668EA71D-DBA4-4255-814A-7A9FCF0E6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550" y="3739546"/>
            <a:ext cx="190320" cy="190320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DF9F7A7E-435D-487B-8C26-F13BB36D1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403" y="4451684"/>
            <a:ext cx="190320" cy="190320"/>
          </a:xfrm>
          <a:prstGeom prst="rect">
            <a:avLst/>
          </a:prstGeom>
        </p:spPr>
      </p:pic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BEB05C99-4CDC-42EC-ABF1-E0C6AA80460D}"/>
              </a:ext>
            </a:extLst>
          </p:cNvPr>
          <p:cNvCxnSpPr>
            <a:cxnSpLocks/>
          </p:cNvCxnSpPr>
          <p:nvPr/>
        </p:nvCxnSpPr>
        <p:spPr>
          <a:xfrm>
            <a:off x="530280" y="3842025"/>
            <a:ext cx="2157480" cy="0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oval"/>
          </a:ln>
          <a:effectLst/>
        </p:spPr>
      </p:cxnSp>
      <p:sp>
        <p:nvSpPr>
          <p:cNvPr id="202" name="TextBox 201">
            <a:extLst>
              <a:ext uri="{FF2B5EF4-FFF2-40B4-BE49-F238E27FC236}">
                <a16:creationId xmlns:a16="http://schemas.microsoft.com/office/drawing/2014/main" id="{48647D79-E772-4856-A2B2-A18F4698A682}"/>
              </a:ext>
            </a:extLst>
          </p:cNvPr>
          <p:cNvSpPr txBox="1"/>
          <p:nvPr/>
        </p:nvSpPr>
        <p:spPr>
          <a:xfrm>
            <a:off x="468919" y="3562667"/>
            <a:ext cx="2190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Cache placed in device memory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A86A59BE-5780-4B67-A7CB-430345967739}"/>
              </a:ext>
            </a:extLst>
          </p:cNvPr>
          <p:cNvSpPr txBox="1"/>
          <p:nvPr/>
        </p:nvSpPr>
        <p:spPr>
          <a:xfrm>
            <a:off x="517058" y="3810204"/>
            <a:ext cx="229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e.g. when network load is low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920CCA11-5912-4EC0-A6C0-78A6E49C71BE}"/>
              </a:ext>
            </a:extLst>
          </p:cNvPr>
          <p:cNvCxnSpPr>
            <a:cxnSpLocks/>
          </p:cNvCxnSpPr>
          <p:nvPr/>
        </p:nvCxnSpPr>
        <p:spPr>
          <a:xfrm>
            <a:off x="518846" y="1790054"/>
            <a:ext cx="2157480" cy="0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oval"/>
          </a:ln>
          <a:effectLst/>
        </p:spPr>
      </p:cxnSp>
      <p:sp>
        <p:nvSpPr>
          <p:cNvPr id="205" name="TextBox 204">
            <a:extLst>
              <a:ext uri="{FF2B5EF4-FFF2-40B4-BE49-F238E27FC236}">
                <a16:creationId xmlns:a16="http://schemas.microsoft.com/office/drawing/2014/main" id="{F0A77BBD-321E-44DE-9D0E-872CC36245C7}"/>
              </a:ext>
            </a:extLst>
          </p:cNvPr>
          <p:cNvSpPr txBox="1"/>
          <p:nvPr/>
        </p:nvSpPr>
        <p:spPr>
          <a:xfrm>
            <a:off x="609988" y="1483195"/>
            <a:ext cx="2190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Subpacketization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DA307D7B-97E3-4B24-BEBC-AE51E8BEDBD8}"/>
              </a:ext>
            </a:extLst>
          </p:cNvPr>
          <p:cNvCxnSpPr>
            <a:cxnSpLocks/>
            <a:stCxn id="186" idx="0"/>
            <a:endCxn id="184" idx="2"/>
          </p:cNvCxnSpPr>
          <p:nvPr/>
        </p:nvCxnSpPr>
        <p:spPr>
          <a:xfrm flipV="1">
            <a:off x="2882513" y="1464767"/>
            <a:ext cx="48793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716A9EE2-E585-4854-A299-2FDE52E814EE}"/>
              </a:ext>
            </a:extLst>
          </p:cNvPr>
          <p:cNvCxnSpPr>
            <a:cxnSpLocks/>
            <a:stCxn id="187" idx="0"/>
            <a:endCxn id="184" idx="2"/>
          </p:cNvCxnSpPr>
          <p:nvPr/>
        </p:nvCxnSpPr>
        <p:spPr>
          <a:xfrm flipV="1">
            <a:off x="3125879" y="1464767"/>
            <a:ext cx="244569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83ADEC8B-E496-46C4-B060-88C69C83DCB5}"/>
              </a:ext>
            </a:extLst>
          </p:cNvPr>
          <p:cNvCxnSpPr>
            <a:cxnSpLocks/>
            <a:stCxn id="188" idx="0"/>
            <a:endCxn id="184" idx="2"/>
          </p:cNvCxnSpPr>
          <p:nvPr/>
        </p:nvCxnSpPr>
        <p:spPr>
          <a:xfrm flipH="1" flipV="1">
            <a:off x="3370448" y="1464767"/>
            <a:ext cx="2493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3ABCA727-32EE-4EAB-B819-D12EDE033ADE}"/>
              </a:ext>
            </a:extLst>
          </p:cNvPr>
          <p:cNvCxnSpPr>
            <a:cxnSpLocks/>
            <a:stCxn id="189" idx="0"/>
            <a:endCxn id="184" idx="2"/>
          </p:cNvCxnSpPr>
          <p:nvPr/>
        </p:nvCxnSpPr>
        <p:spPr>
          <a:xfrm flipH="1" flipV="1">
            <a:off x="3370447" y="1464767"/>
            <a:ext cx="25063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E2F4A5E7-28F6-4EF9-A4FE-67D0033F04C4}"/>
              </a:ext>
            </a:extLst>
          </p:cNvPr>
          <p:cNvCxnSpPr>
            <a:cxnSpLocks/>
            <a:stCxn id="190" idx="0"/>
            <a:endCxn id="184" idx="2"/>
          </p:cNvCxnSpPr>
          <p:nvPr/>
        </p:nvCxnSpPr>
        <p:spPr>
          <a:xfrm flipH="1" flipV="1">
            <a:off x="3370447" y="1464767"/>
            <a:ext cx="49877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pic>
        <p:nvPicPr>
          <p:cNvPr id="211" name="Picture 210">
            <a:extLst>
              <a:ext uri="{FF2B5EF4-FFF2-40B4-BE49-F238E27FC236}">
                <a16:creationId xmlns:a16="http://schemas.microsoft.com/office/drawing/2014/main" id="{08B3A459-E217-4F7F-B30B-8F681F4B1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652" y="1063600"/>
            <a:ext cx="335280" cy="385048"/>
          </a:xfrm>
          <a:prstGeom prst="rect">
            <a:avLst/>
          </a:prstGeom>
        </p:spPr>
      </p:pic>
      <p:grpSp>
        <p:nvGrpSpPr>
          <p:cNvPr id="212" name="Group 211">
            <a:extLst>
              <a:ext uri="{FF2B5EF4-FFF2-40B4-BE49-F238E27FC236}">
                <a16:creationId xmlns:a16="http://schemas.microsoft.com/office/drawing/2014/main" id="{0F959975-7C11-45E1-A665-412B2FBD852E}"/>
              </a:ext>
            </a:extLst>
          </p:cNvPr>
          <p:cNvGrpSpPr/>
          <p:nvPr/>
        </p:nvGrpSpPr>
        <p:grpSpPr>
          <a:xfrm>
            <a:off x="4392752" y="1670194"/>
            <a:ext cx="1201920" cy="182696"/>
            <a:chOff x="2466389" y="2036526"/>
            <a:chExt cx="1872480" cy="335280"/>
          </a:xfrm>
        </p:grpSpPr>
        <p:pic>
          <p:nvPicPr>
            <p:cNvPr id="213" name="Picture 212">
              <a:extLst>
                <a:ext uri="{FF2B5EF4-FFF2-40B4-BE49-F238E27FC236}">
                  <a16:creationId xmlns:a16="http://schemas.microsoft.com/office/drawing/2014/main" id="{27113252-4A7E-4364-9F14-9D9CD52F8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66389" y="2036526"/>
              <a:ext cx="335280" cy="335280"/>
            </a:xfrm>
            <a:prstGeom prst="rect">
              <a:avLst/>
            </a:prstGeom>
          </p:spPr>
        </p:pic>
        <p:pic>
          <p:nvPicPr>
            <p:cNvPr id="214" name="Picture 213">
              <a:extLst>
                <a:ext uri="{FF2B5EF4-FFF2-40B4-BE49-F238E27FC236}">
                  <a16:creationId xmlns:a16="http://schemas.microsoft.com/office/drawing/2014/main" id="{2D593303-D3AB-4BE5-AD53-563CC6153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5529" y="2036526"/>
              <a:ext cx="335280" cy="335280"/>
            </a:xfrm>
            <a:prstGeom prst="rect">
              <a:avLst/>
            </a:prstGeom>
          </p:spPr>
        </p:pic>
        <p:pic>
          <p:nvPicPr>
            <p:cNvPr id="215" name="Picture 214">
              <a:extLst>
                <a:ext uri="{FF2B5EF4-FFF2-40B4-BE49-F238E27FC236}">
                  <a16:creationId xmlns:a16="http://schemas.microsoft.com/office/drawing/2014/main" id="{68A74DB4-2006-41C6-B420-070A87D9B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0429" y="2036526"/>
              <a:ext cx="335280" cy="335280"/>
            </a:xfrm>
            <a:prstGeom prst="rect">
              <a:avLst/>
            </a:prstGeom>
          </p:spPr>
        </p:pic>
        <p:pic>
          <p:nvPicPr>
            <p:cNvPr id="216" name="Picture 215">
              <a:extLst>
                <a:ext uri="{FF2B5EF4-FFF2-40B4-BE49-F238E27FC236}">
                  <a16:creationId xmlns:a16="http://schemas.microsoft.com/office/drawing/2014/main" id="{17AC2137-10B2-44A7-9D8C-C0D69DA23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7009" y="2036526"/>
              <a:ext cx="335280" cy="335280"/>
            </a:xfrm>
            <a:prstGeom prst="rect">
              <a:avLst/>
            </a:prstGeom>
          </p:spPr>
        </p:pic>
        <p:pic>
          <p:nvPicPr>
            <p:cNvPr id="217" name="Picture 216">
              <a:extLst>
                <a:ext uri="{FF2B5EF4-FFF2-40B4-BE49-F238E27FC236}">
                  <a16:creationId xmlns:a16="http://schemas.microsoft.com/office/drawing/2014/main" id="{DCA60844-D657-4480-81A1-B3FFBCBAE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3589" y="2036526"/>
              <a:ext cx="335280" cy="335280"/>
            </a:xfrm>
            <a:prstGeom prst="rect">
              <a:avLst/>
            </a:prstGeom>
          </p:spPr>
        </p:pic>
      </p:grp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A81331DF-21D4-46F4-B956-8704094DE60D}"/>
              </a:ext>
            </a:extLst>
          </p:cNvPr>
          <p:cNvCxnSpPr>
            <a:cxnSpLocks/>
            <a:stCxn id="213" idx="0"/>
            <a:endCxn id="211" idx="2"/>
          </p:cNvCxnSpPr>
          <p:nvPr/>
        </p:nvCxnSpPr>
        <p:spPr>
          <a:xfrm flipV="1">
            <a:off x="4500358" y="1448648"/>
            <a:ext cx="48793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4D63646A-E388-4869-8FD5-82E7D1FABFD2}"/>
              </a:ext>
            </a:extLst>
          </p:cNvPr>
          <p:cNvCxnSpPr>
            <a:cxnSpLocks/>
            <a:stCxn id="214" idx="0"/>
            <a:endCxn id="211" idx="2"/>
          </p:cNvCxnSpPr>
          <p:nvPr/>
        </p:nvCxnSpPr>
        <p:spPr>
          <a:xfrm flipV="1">
            <a:off x="4743724" y="1448648"/>
            <a:ext cx="244569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963B8264-D331-49B2-8EA3-FAD6D8DAAC21}"/>
              </a:ext>
            </a:extLst>
          </p:cNvPr>
          <p:cNvCxnSpPr>
            <a:cxnSpLocks/>
            <a:stCxn id="215" idx="0"/>
            <a:endCxn id="211" idx="2"/>
          </p:cNvCxnSpPr>
          <p:nvPr/>
        </p:nvCxnSpPr>
        <p:spPr>
          <a:xfrm flipH="1" flipV="1">
            <a:off x="4988293" y="1448648"/>
            <a:ext cx="2493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9323F84E-BE2A-4828-887C-B2C63D790AA7}"/>
              </a:ext>
            </a:extLst>
          </p:cNvPr>
          <p:cNvCxnSpPr>
            <a:cxnSpLocks/>
            <a:stCxn id="216" idx="0"/>
            <a:endCxn id="211" idx="2"/>
          </p:cNvCxnSpPr>
          <p:nvPr/>
        </p:nvCxnSpPr>
        <p:spPr>
          <a:xfrm flipH="1" flipV="1">
            <a:off x="4988292" y="1448648"/>
            <a:ext cx="25063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47745A4E-D8D9-4525-AEF7-A2AD2EBA17A0}"/>
              </a:ext>
            </a:extLst>
          </p:cNvPr>
          <p:cNvCxnSpPr>
            <a:cxnSpLocks/>
            <a:stCxn id="217" idx="0"/>
            <a:endCxn id="211" idx="2"/>
          </p:cNvCxnSpPr>
          <p:nvPr/>
        </p:nvCxnSpPr>
        <p:spPr>
          <a:xfrm flipH="1" flipV="1">
            <a:off x="4988292" y="1448648"/>
            <a:ext cx="498774" cy="221546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none"/>
          </a:ln>
          <a:effectLst/>
        </p:spPr>
      </p:cxnSp>
      <p:sp>
        <p:nvSpPr>
          <p:cNvPr id="223" name="TextBox 222">
            <a:extLst>
              <a:ext uri="{FF2B5EF4-FFF2-40B4-BE49-F238E27FC236}">
                <a16:creationId xmlns:a16="http://schemas.microsoft.com/office/drawing/2014/main" id="{43A02101-3597-4572-B324-6709869205DD}"/>
              </a:ext>
            </a:extLst>
          </p:cNvPr>
          <p:cNvSpPr txBox="1"/>
          <p:nvPr/>
        </p:nvSpPr>
        <p:spPr>
          <a:xfrm>
            <a:off x="4017503" y="102574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…</a:t>
            </a:r>
          </a:p>
        </p:txBody>
      </p:sp>
      <p:pic>
        <p:nvPicPr>
          <p:cNvPr id="224" name="Picture 223">
            <a:extLst>
              <a:ext uri="{FF2B5EF4-FFF2-40B4-BE49-F238E27FC236}">
                <a16:creationId xmlns:a16="http://schemas.microsoft.com/office/drawing/2014/main" id="{3F2929F7-1E96-40B6-AA4B-DC873B935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523" y="4049023"/>
            <a:ext cx="190320" cy="190320"/>
          </a:xfrm>
          <a:prstGeom prst="rect">
            <a:avLst/>
          </a:prstGeom>
        </p:spPr>
      </p:pic>
      <p:pic>
        <p:nvPicPr>
          <p:cNvPr id="225" name="Picture 224">
            <a:extLst>
              <a:ext uri="{FF2B5EF4-FFF2-40B4-BE49-F238E27FC236}">
                <a16:creationId xmlns:a16="http://schemas.microsoft.com/office/drawing/2014/main" id="{8A9FF485-4D53-42FD-9D52-45A16DD87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520" y="3410693"/>
            <a:ext cx="190320" cy="190320"/>
          </a:xfrm>
          <a:prstGeom prst="rect">
            <a:avLst/>
          </a:prstGeom>
        </p:spPr>
      </p:pic>
      <p:sp>
        <p:nvSpPr>
          <p:cNvPr id="226" name="Oval 225">
            <a:extLst>
              <a:ext uri="{FF2B5EF4-FFF2-40B4-BE49-F238E27FC236}">
                <a16:creationId xmlns:a16="http://schemas.microsoft.com/office/drawing/2014/main" id="{AD0C0454-C9B8-412C-BB12-3D855547938D}"/>
              </a:ext>
            </a:extLst>
          </p:cNvPr>
          <p:cNvSpPr/>
          <p:nvPr/>
        </p:nvSpPr>
        <p:spPr>
          <a:xfrm rot="3520830">
            <a:off x="3626800" y="2880410"/>
            <a:ext cx="280080" cy="1105715"/>
          </a:xfrm>
          <a:prstGeom prst="ellipse">
            <a:avLst/>
          </a:prstGeom>
          <a:noFill/>
          <a:ln w="635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92F14BF8-47F0-45BE-BC64-8505AF5436D7}"/>
                  </a:ext>
                </a:extLst>
              </p:cNvPr>
              <p:cNvSpPr txBox="1"/>
              <p:nvPr/>
            </p:nvSpPr>
            <p:spPr>
              <a:xfrm>
                <a:off x="5301549" y="2043750"/>
                <a:ext cx="397319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Overlaid MU-MIMO Transmissions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b="0" dirty="0">
                    <a:solidFill>
                      <a:prstClr val="black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Every UE can request </a:t>
                </a:r>
                <a:r>
                  <a:rPr lang="en-US" sz="1400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</a:t>
                </a:r>
                <a:r>
                  <a:rPr lang="en-US" sz="1400" b="0" dirty="0">
                    <a:solidFill>
                      <a:srgbClr val="0070C0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ny file </a:t>
                </a:r>
                <a:r>
                  <a:rPr lang="en-US" sz="1400" b="0" dirty="0">
                    <a:solidFill>
                      <a:prstClr val="black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in the library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 Light" panose="020F0302020204030204" pitchFamily="34" charset="0"/>
                      </a:rPr>
                      <m:t>𝐺</m:t>
                    </m:r>
                  </m:oMath>
                </a14:m>
                <a:r>
                  <a:rPr lang="en-US" sz="1400" dirty="0">
                    <a:solidFill>
                      <a:prstClr val="black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MU-MIMO transmissions are super-imposed</a:t>
                </a:r>
              </a:p>
            </p:txBody>
          </p:sp>
        </mc:Choice>
        <mc:Fallback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92F14BF8-47F0-45BE-BC64-8505AF543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549" y="2043750"/>
                <a:ext cx="3973198" cy="738664"/>
              </a:xfrm>
              <a:prstGeom prst="rect">
                <a:avLst/>
              </a:prstGeom>
              <a:blipFill>
                <a:blip r:embed="rId5"/>
                <a:stretch>
                  <a:fillRect l="-461" t="-826" b="-8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798B168E-3E1B-4E1F-97AE-C3C71CEAC14E}"/>
              </a:ext>
            </a:extLst>
          </p:cNvPr>
          <p:cNvCxnSpPr>
            <a:cxnSpLocks/>
          </p:cNvCxnSpPr>
          <p:nvPr/>
        </p:nvCxnSpPr>
        <p:spPr>
          <a:xfrm>
            <a:off x="521073" y="1275489"/>
            <a:ext cx="2157480" cy="0"/>
          </a:xfrm>
          <a:prstGeom prst="line">
            <a:avLst/>
          </a:prstGeom>
          <a:noFill/>
          <a:ln w="6350" cap="flat" cmpd="sng" algn="ctr">
            <a:solidFill>
              <a:srgbClr val="0070C0"/>
            </a:solidFill>
            <a:prstDash val="solid"/>
            <a:miter lim="800000"/>
            <a:tailEnd type="oval"/>
          </a:ln>
          <a:effectLst/>
        </p:spPr>
      </p:cxnSp>
      <p:sp>
        <p:nvSpPr>
          <p:cNvPr id="230" name="TextBox 229">
            <a:extLst>
              <a:ext uri="{FF2B5EF4-FFF2-40B4-BE49-F238E27FC236}">
                <a16:creationId xmlns:a16="http://schemas.microsoft.com/office/drawing/2014/main" id="{2950B32B-FFD2-47B9-A972-7BEE7566E94E}"/>
              </a:ext>
            </a:extLst>
          </p:cNvPr>
          <p:cNvSpPr txBox="1"/>
          <p:nvPr/>
        </p:nvSpPr>
        <p:spPr>
          <a:xfrm>
            <a:off x="609988" y="960154"/>
            <a:ext cx="2190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Library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C879D45A-6D0F-4D06-94C0-03CB62164F80}"/>
                  </a:ext>
                </a:extLst>
              </p:cNvPr>
              <p:cNvSpPr/>
              <p:nvPr/>
            </p:nvSpPr>
            <p:spPr>
              <a:xfrm>
                <a:off x="5411954" y="2715192"/>
                <a:ext cx="4133504" cy="351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1400" b="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p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p>
                      <m:sSubSup>
                        <m:sSubSupPr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d>
                            <m:dPr>
                              <m:ctrlPr>
                                <a:rPr lang="en-US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bSup>
                      <m:r>
                        <a:rPr lang="en-US" sz="1400" b="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p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sup>
                      </m:sSup>
                      <m:sSubSup>
                        <m:sSubSupPr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d>
                            <m:dPr>
                              <m:ctrlPr>
                                <a:rPr lang="en-US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sup>
                      </m:sSubSup>
                      <m:r>
                        <a:rPr lang="en-US" sz="1400" b="0" i="0">
                          <a:latin typeface="Cambria Math" panose="02040503050406030204" pitchFamily="18" charset="0"/>
                        </a:rPr>
                        <m:t>+…+</m:t>
                      </m:r>
                      <m:sSup>
                        <m:sSupPr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p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</m:d>
                        </m:sup>
                      </m:sSup>
                      <m:sSubSup>
                        <m:sSubSupPr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d>
                            <m:dPr>
                              <m:ctrlPr>
                                <a:rPr lang="en-US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C879D45A-6D0F-4D06-94C0-03CB62164F8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954" y="2715192"/>
                <a:ext cx="4133504" cy="3511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A230B1DD-2D83-423C-81CD-1839E0061DDF}"/>
                  </a:ext>
                </a:extLst>
              </p:cNvPr>
              <p:cNvSpPr/>
              <p:nvPr/>
            </p:nvSpPr>
            <p:spPr>
              <a:xfrm>
                <a:off x="962144" y="5123511"/>
                <a:ext cx="6861216" cy="655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1,1</m:t>
                              </m:r>
                            </m:e>
                          </m:d>
                        </m:sup>
                      </m:sSup>
                      <m:r>
                        <a:rPr lang="en-US" sz="1200" i="0">
                          <a:latin typeface="Cambria Math" panose="02040503050406030204" pitchFamily="18" charset="0"/>
                        </a:rPr>
                        <m:t>= </m:t>
                      </m:r>
                      <m:limLow>
                        <m:limLow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1,1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1,1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𝑑𝑒𝑠𝑖𝑟𝑒𝑑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𝑠𝑖𝑔𝑛𝑎𝑙</m:t>
                              </m:r>
                            </m:e>
                          </m:eqArr>
                        </m:lim>
                      </m:limLow>
                      <m:r>
                        <a:rPr lang="en-US" sz="1200" i="0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1,1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𝑖𝑛𝑡𝑟𝑎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𝑔𝑟𝑜𝑢𝑝</m:t>
                              </m:r>
                            </m:e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𝑖𝑛𝑡𝑒𝑟𝑓𝑒𝑟𝑒𝑛𝑐𝑒</m:t>
                              </m:r>
                            </m:e>
                          </m:eqArr>
                        </m:lim>
                      </m:limLow>
                      <m:r>
                        <a:rPr lang="en-US" sz="1200" i="0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</m:sub>
                                  </m:sSub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,3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,3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1,3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6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,3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𝑖𝑛𝑡𝑒𝑟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𝑔𝑟𝑜𝑢𝑝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𝑖𝑛𝑡𝑒𝑟𝑓𝑒𝑟𝑒𝑛𝑐𝑒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sz="12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eqArr>
                        </m:lim>
                      </m:limLow>
                      <m:r>
                        <a:rPr lang="en-US" sz="1200" i="0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9</m:t>
                                      </m:r>
                                    </m:sub>
                                  </m:sSub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9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,5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9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,5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10</m:t>
                                      </m:r>
                                    </m:sub>
                                  </m:sSub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10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,5</m:t>
                                      </m:r>
                                    </m:e>
                                  </m:d>
                                </m:sup>
                              </m:sSubSup>
                              <m:sSup>
                                <m:s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1200" i="0">
                                              <a:latin typeface="Cambria Math" panose="02040503050406030204" pitchFamily="18" charset="0"/>
                                            </a:rPr>
                                            <m:t>10</m:t>
                                          </m:r>
                                        </m:sub>
                                      </m:sSub>
                                      <m:r>
                                        <a:rPr lang="en-US" sz="1200" i="0">
                                          <a:latin typeface="Cambria Math" panose="02040503050406030204" pitchFamily="18" charset="0"/>
                                        </a:rPr>
                                        <m:t>,5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𝑖𝑛𝑡𝑒𝑟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𝑔𝑟𝑜𝑢𝑝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𝑖𝑛𝑡𝑒𝑟𝑓𝑒𝑟𝑒𝑛𝑐𝑒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sz="1200" b="0" i="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lim>
                      </m:limLow>
                      <m:r>
                        <a:rPr lang="en-US" sz="12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A230B1DD-2D83-423C-81CD-1839E0061D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144" y="5123511"/>
                <a:ext cx="6861216" cy="655372"/>
              </a:xfrm>
              <a:prstGeom prst="rect">
                <a:avLst/>
              </a:prstGeom>
              <a:blipFill>
                <a:blip r:embed="rId8"/>
                <a:stretch>
                  <a:fillRect b="-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5" name="Straight Arrow Connector 244">
            <a:extLst>
              <a:ext uri="{FF2B5EF4-FFF2-40B4-BE49-F238E27FC236}">
                <a16:creationId xmlns:a16="http://schemas.microsoft.com/office/drawing/2014/main" id="{7E6D2019-F45E-466A-8F06-C178143D75A7}"/>
              </a:ext>
            </a:extLst>
          </p:cNvPr>
          <p:cNvCxnSpPr>
            <a:cxnSpLocks/>
          </p:cNvCxnSpPr>
          <p:nvPr/>
        </p:nvCxnSpPr>
        <p:spPr>
          <a:xfrm flipH="1">
            <a:off x="4232141" y="4873269"/>
            <a:ext cx="367451" cy="292727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>
            <a:extLst>
              <a:ext uri="{FF2B5EF4-FFF2-40B4-BE49-F238E27FC236}">
                <a16:creationId xmlns:a16="http://schemas.microsoft.com/office/drawing/2014/main" id="{288152DE-3DA7-4135-94ED-F322F0A374E2}"/>
              </a:ext>
            </a:extLst>
          </p:cNvPr>
          <p:cNvCxnSpPr>
            <a:cxnSpLocks/>
          </p:cNvCxnSpPr>
          <p:nvPr/>
        </p:nvCxnSpPr>
        <p:spPr>
          <a:xfrm flipH="1">
            <a:off x="5006518" y="4841794"/>
            <a:ext cx="215212" cy="36691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Arrow Connector 249">
            <a:extLst>
              <a:ext uri="{FF2B5EF4-FFF2-40B4-BE49-F238E27FC236}">
                <a16:creationId xmlns:a16="http://schemas.microsoft.com/office/drawing/2014/main" id="{16539A63-8DD5-4E87-A8AF-2AACDCBD2C69}"/>
              </a:ext>
            </a:extLst>
          </p:cNvPr>
          <p:cNvCxnSpPr>
            <a:cxnSpLocks/>
            <a:stCxn id="255" idx="2"/>
          </p:cNvCxnSpPr>
          <p:nvPr/>
        </p:nvCxnSpPr>
        <p:spPr>
          <a:xfrm flipH="1">
            <a:off x="5903410" y="4824532"/>
            <a:ext cx="52004" cy="41167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Arrow Connector 252">
            <a:extLst>
              <a:ext uri="{FF2B5EF4-FFF2-40B4-BE49-F238E27FC236}">
                <a16:creationId xmlns:a16="http://schemas.microsoft.com/office/drawing/2014/main" id="{3165FB2F-8EDE-4D38-B1EB-B7816EE533E2}"/>
              </a:ext>
            </a:extLst>
          </p:cNvPr>
          <p:cNvCxnSpPr>
            <a:cxnSpLocks/>
          </p:cNvCxnSpPr>
          <p:nvPr/>
        </p:nvCxnSpPr>
        <p:spPr>
          <a:xfrm>
            <a:off x="6351751" y="4828952"/>
            <a:ext cx="762404" cy="36293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TextBox 254">
            <a:extLst>
              <a:ext uri="{FF2B5EF4-FFF2-40B4-BE49-F238E27FC236}">
                <a16:creationId xmlns:a16="http://schemas.microsoft.com/office/drawing/2014/main" id="{D1C90A66-1380-405F-9315-DE70CEFFE1D1}"/>
              </a:ext>
            </a:extLst>
          </p:cNvPr>
          <p:cNvSpPr txBox="1"/>
          <p:nvPr/>
        </p:nvSpPr>
        <p:spPr>
          <a:xfrm>
            <a:off x="4528515" y="4485978"/>
            <a:ext cx="2853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Known</a:t>
            </a:r>
            <a:r>
              <a:rPr lang="en-US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symbols from local cache</a:t>
            </a:r>
          </a:p>
        </p:txBody>
      </p:sp>
      <p:cxnSp>
        <p:nvCxnSpPr>
          <p:cNvPr id="259" name="Straight Arrow Connector 258">
            <a:extLst>
              <a:ext uri="{FF2B5EF4-FFF2-40B4-BE49-F238E27FC236}">
                <a16:creationId xmlns:a16="http://schemas.microsoft.com/office/drawing/2014/main" id="{883BAFEF-963E-4176-80DC-E802B2AD5FD9}"/>
              </a:ext>
            </a:extLst>
          </p:cNvPr>
          <p:cNvCxnSpPr>
            <a:cxnSpLocks/>
          </p:cNvCxnSpPr>
          <p:nvPr/>
        </p:nvCxnSpPr>
        <p:spPr>
          <a:xfrm flipH="1" flipV="1">
            <a:off x="3703092" y="5453103"/>
            <a:ext cx="748646" cy="41690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6138DBF3-7531-437E-B9B1-9F69553109E1}"/>
              </a:ext>
            </a:extLst>
          </p:cNvPr>
          <p:cNvCxnSpPr>
            <a:cxnSpLocks/>
          </p:cNvCxnSpPr>
          <p:nvPr/>
        </p:nvCxnSpPr>
        <p:spPr>
          <a:xfrm flipH="1" flipV="1">
            <a:off x="4668840" y="5409352"/>
            <a:ext cx="303623" cy="42794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>
            <a:extLst>
              <a:ext uri="{FF2B5EF4-FFF2-40B4-BE49-F238E27FC236}">
                <a16:creationId xmlns:a16="http://schemas.microsoft.com/office/drawing/2014/main" id="{D49B5910-8F4D-438A-B58C-49E14825B45F}"/>
              </a:ext>
            </a:extLst>
          </p:cNvPr>
          <p:cNvCxnSpPr>
            <a:cxnSpLocks/>
          </p:cNvCxnSpPr>
          <p:nvPr/>
        </p:nvCxnSpPr>
        <p:spPr>
          <a:xfrm flipV="1">
            <a:off x="5441589" y="5387205"/>
            <a:ext cx="114743" cy="39167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Arrow Connector 269">
            <a:extLst>
              <a:ext uri="{FF2B5EF4-FFF2-40B4-BE49-F238E27FC236}">
                <a16:creationId xmlns:a16="http://schemas.microsoft.com/office/drawing/2014/main" id="{D9B7569A-B5C5-4F40-858B-2C3B64D71C06}"/>
              </a:ext>
            </a:extLst>
          </p:cNvPr>
          <p:cNvCxnSpPr>
            <a:cxnSpLocks/>
          </p:cNvCxnSpPr>
          <p:nvPr/>
        </p:nvCxnSpPr>
        <p:spPr>
          <a:xfrm flipV="1">
            <a:off x="6111783" y="5399118"/>
            <a:ext cx="378786" cy="41743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TextBox 273">
            <a:extLst>
              <a:ext uri="{FF2B5EF4-FFF2-40B4-BE49-F238E27FC236}">
                <a16:creationId xmlns:a16="http://schemas.microsoft.com/office/drawing/2014/main" id="{6EC78F0E-0A2A-4EB4-9D99-AD9253546293}"/>
              </a:ext>
            </a:extLst>
          </p:cNvPr>
          <p:cNvSpPr txBox="1"/>
          <p:nvPr/>
        </p:nvSpPr>
        <p:spPr>
          <a:xfrm>
            <a:off x="2026801" y="5927491"/>
            <a:ext cx="2162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Mitigated via Precoding</a:t>
            </a:r>
          </a:p>
        </p:txBody>
      </p:sp>
      <p:cxnSp>
        <p:nvCxnSpPr>
          <p:cNvPr id="276" name="Straight Arrow Connector 275">
            <a:extLst>
              <a:ext uri="{FF2B5EF4-FFF2-40B4-BE49-F238E27FC236}">
                <a16:creationId xmlns:a16="http://schemas.microsoft.com/office/drawing/2014/main" id="{48DC5ABD-E034-4A4B-9089-51C337BB9642}"/>
              </a:ext>
            </a:extLst>
          </p:cNvPr>
          <p:cNvCxnSpPr>
            <a:cxnSpLocks/>
          </p:cNvCxnSpPr>
          <p:nvPr/>
        </p:nvCxnSpPr>
        <p:spPr>
          <a:xfrm flipV="1">
            <a:off x="2975870" y="5778884"/>
            <a:ext cx="1" cy="19459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TextBox 279">
            <a:extLst>
              <a:ext uri="{FF2B5EF4-FFF2-40B4-BE49-F238E27FC236}">
                <a16:creationId xmlns:a16="http://schemas.microsoft.com/office/drawing/2014/main" id="{CB5BD853-1959-4FD7-8E3B-126EF32EB8BC}"/>
              </a:ext>
            </a:extLst>
          </p:cNvPr>
          <p:cNvSpPr txBox="1"/>
          <p:nvPr/>
        </p:nvSpPr>
        <p:spPr>
          <a:xfrm>
            <a:off x="4500358" y="5922887"/>
            <a:ext cx="26528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Estimated via DMRS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BD880468-C5E2-4216-8E87-F58F2E4B45AA}"/>
              </a:ext>
            </a:extLst>
          </p:cNvPr>
          <p:cNvSpPr txBox="1"/>
          <p:nvPr/>
        </p:nvSpPr>
        <p:spPr>
          <a:xfrm>
            <a:off x="88765" y="4526432"/>
            <a:ext cx="3565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Example: Received signal of UE 1 in Group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Intra-group interference is subtracted</a:t>
            </a:r>
          </a:p>
        </p:txBody>
      </p:sp>
      <p:cxnSp>
        <p:nvCxnSpPr>
          <p:cNvPr id="283" name="Straight Arrow Connector 282">
            <a:extLst>
              <a:ext uri="{FF2B5EF4-FFF2-40B4-BE49-F238E27FC236}">
                <a16:creationId xmlns:a16="http://schemas.microsoft.com/office/drawing/2014/main" id="{AF333934-889E-4D6F-935F-3BCF4B8DC1C8}"/>
              </a:ext>
            </a:extLst>
          </p:cNvPr>
          <p:cNvCxnSpPr>
            <a:cxnSpLocks/>
          </p:cNvCxnSpPr>
          <p:nvPr/>
        </p:nvCxnSpPr>
        <p:spPr>
          <a:xfrm flipH="1" flipV="1">
            <a:off x="6687443" y="3022762"/>
            <a:ext cx="241863" cy="241626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TextBox 285">
            <a:extLst>
              <a:ext uri="{FF2B5EF4-FFF2-40B4-BE49-F238E27FC236}">
                <a16:creationId xmlns:a16="http://schemas.microsoft.com/office/drawing/2014/main" id="{6FA5B5E2-D084-47CD-A665-6E402138E8EA}"/>
              </a:ext>
            </a:extLst>
          </p:cNvPr>
          <p:cNvSpPr txBox="1"/>
          <p:nvPr/>
        </p:nvSpPr>
        <p:spPr>
          <a:xfrm>
            <a:off x="6161495" y="3251030"/>
            <a:ext cx="2652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Single MU-MIMO transmission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63203A-9E9C-4EF6-8897-9FF7DC6DEA9D}"/>
              </a:ext>
            </a:extLst>
          </p:cNvPr>
          <p:cNvGrpSpPr/>
          <p:nvPr/>
        </p:nvGrpSpPr>
        <p:grpSpPr>
          <a:xfrm>
            <a:off x="3870652" y="2160358"/>
            <a:ext cx="916305" cy="916305"/>
            <a:chOff x="3870652" y="2160358"/>
            <a:chExt cx="916305" cy="916305"/>
          </a:xfrm>
        </p:grpSpPr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25006974-F201-4DA8-937A-A1C82CF70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70652" y="2160358"/>
              <a:ext cx="916305" cy="91630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DB62A30-925B-4806-B1D6-041068531789}"/>
                </a:ext>
              </a:extLst>
            </p:cNvPr>
            <p:cNvSpPr txBox="1"/>
            <p:nvPr/>
          </p:nvSpPr>
          <p:spPr>
            <a:xfrm>
              <a:off x="4375832" y="2861198"/>
              <a:ext cx="151811" cy="105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 anchorCtr="1">
              <a:noAutofit/>
            </a:bodyPr>
            <a:lstStyle/>
            <a:p>
              <a:r>
                <a:rPr lang="en-US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6G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5536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7DDC3-FD7D-4F5C-AE49-23B5F1CD7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Gains are Significant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8F280-AE03-441F-9842-4B22014E8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91" y="2666547"/>
            <a:ext cx="3973199" cy="29120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337E38-0533-4223-AB5F-B8584A0DD340}"/>
              </a:ext>
            </a:extLst>
          </p:cNvPr>
          <p:cNvSpPr txBox="1"/>
          <p:nvPr/>
        </p:nvSpPr>
        <p:spPr>
          <a:xfrm>
            <a:off x="0" y="5906691"/>
            <a:ext cx="90517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[1] H. Zhao, A. </a:t>
            </a:r>
            <a:r>
              <a:rPr lang="en-US" sz="10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Bazco-Nogueras</a:t>
            </a:r>
            <a:r>
              <a:rPr lang="en-US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 and P. Elia, “</a:t>
            </a:r>
            <a:r>
              <a:rPr lang="en-US" sz="105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Vector Coded Caching Multiplicatively Increases the Throughput of Realistic Downlink Systems</a:t>
            </a:r>
            <a:r>
              <a:rPr lang="en-US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”, IEEE Trans. Wireless Com., April 2023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C9416AB-A2FD-4B18-82E8-ED3488BBBDD1}"/>
              </a:ext>
            </a:extLst>
          </p:cNvPr>
          <p:cNvCxnSpPr>
            <a:cxnSpLocks/>
          </p:cNvCxnSpPr>
          <p:nvPr/>
        </p:nvCxnSpPr>
        <p:spPr>
          <a:xfrm flipH="1" flipV="1">
            <a:off x="3105066" y="3047219"/>
            <a:ext cx="2708994" cy="142008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7B4BD7-7985-4A8C-8B4F-2B4428045BE0}"/>
              </a:ext>
            </a:extLst>
          </p:cNvPr>
          <p:cNvSpPr txBox="1"/>
          <p:nvPr/>
        </p:nvSpPr>
        <p:spPr>
          <a:xfrm>
            <a:off x="4145067" y="4467307"/>
            <a:ext cx="4998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With realistic CSIT costs 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still </a:t>
            </a:r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gain of 3-4.5 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over cache-less system</a:t>
            </a:r>
            <a:endParaRPr lang="en-US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F16477-DABF-448F-8A56-57B76246A299}"/>
              </a:ext>
            </a:extLst>
          </p:cNvPr>
          <p:cNvSpPr txBox="1"/>
          <p:nvPr/>
        </p:nvSpPr>
        <p:spPr>
          <a:xfrm>
            <a:off x="404327" y="1092212"/>
            <a:ext cx="3973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Library of 90% of Netflix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About 100 most popular movies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Assume each movie is 90min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Buffering is 2min </a:t>
            </a: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1/45 of a movie</a:t>
            </a:r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A3BDC1-E559-4D36-9AB9-03E5363F4949}"/>
              </a:ext>
            </a:extLst>
          </p:cNvPr>
          <p:cNvSpPr txBox="1"/>
          <p:nvPr/>
        </p:nvSpPr>
        <p:spPr>
          <a:xfrm>
            <a:off x="4572000" y="1139374"/>
            <a:ext cx="3973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Full-HD Movies (2.47GB)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Cache size = 25GB</a:t>
            </a:r>
          </a:p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Potential Gain Factor = 6 !</a:t>
            </a:r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CC4E96-36F4-4A8A-B733-A5C1232E29B4}"/>
              </a:ext>
            </a:extLst>
          </p:cNvPr>
          <p:cNvSpPr txBox="1"/>
          <p:nvPr/>
        </p:nvSpPr>
        <p:spPr>
          <a:xfrm>
            <a:off x="5271541" y="2126396"/>
            <a:ext cx="3973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HD Movies (1.3GB)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Cache size = 25GB</a:t>
            </a:r>
          </a:p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Potential Gain Factor = 7 !</a:t>
            </a:r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AD7F33-34B8-4F5B-9E40-6369DB8C2AFB}"/>
              </a:ext>
            </a:extLst>
          </p:cNvPr>
          <p:cNvSpPr txBox="1"/>
          <p:nvPr/>
        </p:nvSpPr>
        <p:spPr>
          <a:xfrm>
            <a:off x="6185941" y="3225088"/>
            <a:ext cx="3973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SD Movies (1.3GB)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Cache size = 5GB</a:t>
            </a:r>
          </a:p>
          <a:p>
            <a:r>
              <a:rPr lang="en-US" sz="1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 Potential Gain Factor = 5 !</a:t>
            </a:r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1400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018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521D0-9EE5-4979-95A0-91BAB005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66792-77B5-473B-808F-5116B4638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Multimedia Services (</a:t>
            </a:r>
            <a:r>
              <a:rPr lang="en-US" dirty="0" err="1"/>
              <a:t>VoD</a:t>
            </a:r>
            <a:r>
              <a:rPr lang="en-US" dirty="0"/>
              <a:t>, Virtual Reality,…) are consuming </a:t>
            </a:r>
            <a:r>
              <a:rPr lang="en-US" dirty="0">
                <a:solidFill>
                  <a:srgbClr val="0070C0"/>
                </a:solidFill>
              </a:rPr>
              <a:t>significant</a:t>
            </a:r>
            <a:r>
              <a:rPr lang="en-US" dirty="0"/>
              <a:t> DL communication resources</a:t>
            </a:r>
          </a:p>
          <a:p>
            <a:r>
              <a:rPr lang="en-US" dirty="0"/>
              <a:t>Devices have memory to </a:t>
            </a:r>
            <a:r>
              <a:rPr lang="en-US" dirty="0">
                <a:solidFill>
                  <a:srgbClr val="0070C0"/>
                </a:solidFill>
              </a:rPr>
              <a:t>intelligently cache </a:t>
            </a:r>
            <a:r>
              <a:rPr lang="en-US" dirty="0"/>
              <a:t>this content</a:t>
            </a:r>
          </a:p>
          <a:p>
            <a:r>
              <a:rPr lang="en-US" dirty="0"/>
              <a:t>The device cache can be used to </a:t>
            </a:r>
            <a:r>
              <a:rPr lang="en-US" dirty="0">
                <a:solidFill>
                  <a:srgbClr val="0070C0"/>
                </a:solidFill>
              </a:rPr>
              <a:t>super-charge</a:t>
            </a:r>
            <a:r>
              <a:rPr lang="en-US" dirty="0"/>
              <a:t> the DL transmission </a:t>
            </a:r>
          </a:p>
          <a:p>
            <a:r>
              <a:rPr lang="en-US" dirty="0"/>
              <a:t>The content can be delivered with </a:t>
            </a:r>
            <a:r>
              <a:rPr lang="en-US" dirty="0">
                <a:solidFill>
                  <a:srgbClr val="0070C0"/>
                </a:solidFill>
              </a:rPr>
              <a:t>large gains (300%-500%) </a:t>
            </a:r>
            <a:r>
              <a:rPr lang="en-US" dirty="0"/>
              <a:t>in spectral efficiency</a:t>
            </a:r>
          </a:p>
          <a:p>
            <a:r>
              <a:rPr lang="en-US" dirty="0"/>
              <a:t>Requires </a:t>
            </a:r>
            <a:r>
              <a:rPr lang="en-US" dirty="0">
                <a:solidFill>
                  <a:srgbClr val="0070C0"/>
                </a:solidFill>
              </a:rPr>
              <a:t>less RF-chains </a:t>
            </a:r>
            <a:r>
              <a:rPr lang="en-US" dirty="0"/>
              <a:t>(and power/cost) than comparable conventional MU-MIMO transmission</a:t>
            </a:r>
          </a:p>
        </p:txBody>
      </p:sp>
    </p:spTree>
    <p:extLst>
      <p:ext uri="{BB962C8B-B14F-4D97-AF65-F5344CB8AC3E}">
        <p14:creationId xmlns:p14="http://schemas.microsoft.com/office/powerpoint/2010/main" val="3735973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>
          <a:solidFill>
            <a:schemeClr val="accent4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287075</TotalTime>
  <Words>519</Words>
  <Application>Microsoft Office PowerPoint</Application>
  <PresentationFormat>On-screen Show (4:3)</PresentationFormat>
  <Paragraphs>86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Narrow</vt:lpstr>
      <vt:lpstr>Calibri</vt:lpstr>
      <vt:lpstr>Calibri Light</vt:lpstr>
      <vt:lpstr>Cambria Math</vt:lpstr>
      <vt:lpstr>DejaVu Sans</vt:lpstr>
      <vt:lpstr>Symbol</vt:lpstr>
      <vt:lpstr>Times New Roman</vt:lpstr>
      <vt:lpstr>Wingdings</vt:lpstr>
      <vt:lpstr>Office Theme</vt:lpstr>
      <vt:lpstr>1_Office Theme</vt:lpstr>
      <vt:lpstr>PowerPoint Presentation</vt:lpstr>
      <vt:lpstr>6G RAN Design Principles</vt:lpstr>
      <vt:lpstr>Selected Key Features</vt:lpstr>
      <vt:lpstr>Cache-Aided Multi-User MIMO</vt:lpstr>
      <vt:lpstr>Motivation</vt:lpstr>
      <vt:lpstr>Technology</vt:lpstr>
      <vt:lpstr>Potential Gains are Significant</vt:lpstr>
      <vt:lpstr>Summary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EURECOM View on 6G RAN</dc:title>
  <dc:subject/>
  <dc:creator>Sebastian Wagner</dc:creator>
  <cp:keywords>6GWS-250203</cp:keywords>
  <dc:description/>
  <cp:lastModifiedBy>Sebastian Wagner</cp:lastModifiedBy>
  <cp:revision>1371</cp:revision>
  <cp:lastPrinted>2014-05-05T14:01:36Z</cp:lastPrinted>
  <dcterms:created xsi:type="dcterms:W3CDTF">2007-06-19T08:15:35Z</dcterms:created>
  <dcterms:modified xsi:type="dcterms:W3CDTF">2025-02-17T21:59:20Z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Eurecom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