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424" r:id="rId6"/>
    <p:sldId id="434" r:id="rId7"/>
    <p:sldId id="432" r:id="rId8"/>
    <p:sldId id="427" r:id="rId9"/>
    <p:sldId id="430" r:id="rId10"/>
    <p:sldId id="428" r:id="rId11"/>
    <p:sldId id="429" r:id="rId12"/>
    <p:sldId id="431" r:id="rId13"/>
    <p:sldId id="433" r:id="rId14"/>
    <p:sldId id="426" r:id="rId15"/>
    <p:sldId id="420" r:id="rId16"/>
    <p:sldId id="411"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01" autoAdjust="0"/>
    <p:restoredTop sz="96078" autoAdjust="0"/>
  </p:normalViewPr>
  <p:slideViewPr>
    <p:cSldViewPr snapToGrid="0">
      <p:cViewPr varScale="1">
        <p:scale>
          <a:sx n="105" d="100"/>
          <a:sy n="105" d="100"/>
        </p:scale>
        <p:origin x="79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dirty="0">
              <a:solidFill>
                <a:srgbClr val="000000"/>
              </a:solidFill>
            </a:endParaRPr>
          </a:p>
        </p:txBody>
      </p:sp>
    </p:spTree>
    <p:extLst>
      <p:ext uri="{BB962C8B-B14F-4D97-AF65-F5344CB8AC3E}">
        <p14:creationId xmlns:p14="http://schemas.microsoft.com/office/powerpoint/2010/main" val="3543414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11</a:t>
            </a:fld>
            <a:endParaRPr lang="en-GB" altLang="en-US" dirty="0">
              <a:solidFill>
                <a:srgbClr val="000000"/>
              </a:solidFill>
            </a:endParaRPr>
          </a:p>
        </p:txBody>
      </p:sp>
    </p:spTree>
    <p:extLst>
      <p:ext uri="{BB962C8B-B14F-4D97-AF65-F5344CB8AC3E}">
        <p14:creationId xmlns:p14="http://schemas.microsoft.com/office/powerpoint/2010/main" val="2573605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12</a:t>
            </a:fld>
            <a:endParaRPr lang="en-GB" altLang="en-US" dirty="0">
              <a:solidFill>
                <a:srgbClr val="000000"/>
              </a:solidFill>
            </a:endParaRPr>
          </a:p>
        </p:txBody>
      </p:sp>
    </p:spTree>
    <p:extLst>
      <p:ext uri="{BB962C8B-B14F-4D97-AF65-F5344CB8AC3E}">
        <p14:creationId xmlns:p14="http://schemas.microsoft.com/office/powerpoint/2010/main" val="2584468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dirty="0">
              <a:solidFill>
                <a:srgbClr val="000000"/>
              </a:solidFill>
            </a:endParaRPr>
          </a:p>
        </p:txBody>
      </p:sp>
    </p:spTree>
    <p:extLst>
      <p:ext uri="{BB962C8B-B14F-4D97-AF65-F5344CB8AC3E}">
        <p14:creationId xmlns:p14="http://schemas.microsoft.com/office/powerpoint/2010/main" val="2616476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dirty="0">
              <a:solidFill>
                <a:srgbClr val="000000"/>
              </a:solidFill>
            </a:endParaRPr>
          </a:p>
        </p:txBody>
      </p:sp>
    </p:spTree>
    <p:extLst>
      <p:ext uri="{BB962C8B-B14F-4D97-AF65-F5344CB8AC3E}">
        <p14:creationId xmlns:p14="http://schemas.microsoft.com/office/powerpoint/2010/main" val="1620226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5</a:t>
            </a:fld>
            <a:endParaRPr lang="en-GB" altLang="en-US" dirty="0">
              <a:solidFill>
                <a:srgbClr val="000000"/>
              </a:solidFill>
            </a:endParaRPr>
          </a:p>
        </p:txBody>
      </p:sp>
    </p:spTree>
    <p:extLst>
      <p:ext uri="{BB962C8B-B14F-4D97-AF65-F5344CB8AC3E}">
        <p14:creationId xmlns:p14="http://schemas.microsoft.com/office/powerpoint/2010/main" val="3079037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6</a:t>
            </a:fld>
            <a:endParaRPr lang="en-GB" altLang="en-US" dirty="0">
              <a:solidFill>
                <a:srgbClr val="000000"/>
              </a:solidFill>
            </a:endParaRPr>
          </a:p>
        </p:txBody>
      </p:sp>
    </p:spTree>
    <p:extLst>
      <p:ext uri="{BB962C8B-B14F-4D97-AF65-F5344CB8AC3E}">
        <p14:creationId xmlns:p14="http://schemas.microsoft.com/office/powerpoint/2010/main" val="1555905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7</a:t>
            </a:fld>
            <a:endParaRPr lang="en-GB" altLang="en-US" dirty="0">
              <a:solidFill>
                <a:srgbClr val="000000"/>
              </a:solidFill>
            </a:endParaRPr>
          </a:p>
        </p:txBody>
      </p:sp>
    </p:spTree>
    <p:extLst>
      <p:ext uri="{BB962C8B-B14F-4D97-AF65-F5344CB8AC3E}">
        <p14:creationId xmlns:p14="http://schemas.microsoft.com/office/powerpoint/2010/main" val="4067235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8</a:t>
            </a:fld>
            <a:endParaRPr lang="en-GB" altLang="en-US" dirty="0">
              <a:solidFill>
                <a:srgbClr val="000000"/>
              </a:solidFill>
            </a:endParaRPr>
          </a:p>
        </p:txBody>
      </p:sp>
    </p:spTree>
    <p:extLst>
      <p:ext uri="{BB962C8B-B14F-4D97-AF65-F5344CB8AC3E}">
        <p14:creationId xmlns:p14="http://schemas.microsoft.com/office/powerpoint/2010/main" val="32897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9</a:t>
            </a:fld>
            <a:endParaRPr lang="en-GB" altLang="en-US" dirty="0">
              <a:solidFill>
                <a:srgbClr val="000000"/>
              </a:solidFill>
            </a:endParaRPr>
          </a:p>
        </p:txBody>
      </p:sp>
    </p:spTree>
    <p:extLst>
      <p:ext uri="{BB962C8B-B14F-4D97-AF65-F5344CB8AC3E}">
        <p14:creationId xmlns:p14="http://schemas.microsoft.com/office/powerpoint/2010/main" val="3949416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10</a:t>
            </a:fld>
            <a:endParaRPr lang="en-GB" altLang="en-US" dirty="0">
              <a:solidFill>
                <a:srgbClr val="000000"/>
              </a:solidFill>
            </a:endParaRPr>
          </a:p>
        </p:txBody>
      </p:sp>
    </p:spTree>
    <p:extLst>
      <p:ext uri="{BB962C8B-B14F-4D97-AF65-F5344CB8AC3E}">
        <p14:creationId xmlns:p14="http://schemas.microsoft.com/office/powerpoint/2010/main" val="1303008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6G W</a:t>
            </a:r>
            <a:r>
              <a:rPr lang="en-US" altLang="zh-CN" sz="1200" b="1" dirty="0">
                <a:latin typeface="Arial" panose="020B0604020202020204" pitchFamily="34" charset="0"/>
              </a:rPr>
              <a:t>orkshop</a:t>
            </a:r>
            <a:endParaRPr lang="sv-SE" altLang="en-US" sz="1200"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Incheon, Korea</a:t>
            </a:r>
            <a:r>
              <a:rPr lang="en-GB" altLang="zh-CN" sz="1200" b="1" kern="1200" dirty="0">
                <a:solidFill>
                  <a:schemeClr val="tx1"/>
                </a:solidFill>
                <a:effectLst/>
                <a:latin typeface="Arial" panose="020B0604020202020204" pitchFamily="34" charset="0"/>
                <a:ea typeface="+mn-ea"/>
                <a:cs typeface="Arial" panose="020B0604020202020204" pitchFamily="34" charset="0"/>
              </a:rPr>
              <a:t>, 10</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11</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M</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arch</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6GWS-250056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84937" y="1989402"/>
            <a:ext cx="10608074" cy="1704022"/>
          </a:xfrm>
        </p:spPr>
        <p:txBody>
          <a:bodyPr/>
          <a:lstStyle/>
          <a:p>
            <a:pPr algn="ctr" eaLnBrk="1" hangingPunct="1"/>
            <a:r>
              <a:rPr lang="en-US" altLang="en-US" dirty="0"/>
              <a:t>6G </a:t>
            </a:r>
            <a:r>
              <a:rPr lang="en-US" altLang="zh-CN"/>
              <a:t>consideration </a:t>
            </a:r>
            <a:br>
              <a:rPr lang="en-US" altLang="zh-CN"/>
            </a:br>
            <a:r>
              <a:rPr lang="en-US" altLang="zh-CN"/>
              <a:t>from </a:t>
            </a:r>
            <a:r>
              <a:rPr lang="en-US" altLang="zh-CN" dirty="0"/>
              <a:t>CT leadership</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35747" y="4742611"/>
            <a:ext cx="10657264" cy="631822"/>
          </a:xfrm>
        </p:spPr>
        <p:txBody>
          <a:bodyPr/>
          <a:lstStyle/>
          <a:p>
            <a:pPr marL="0" indent="0" algn="ctr" eaLnBrk="1" hangingPunct="1">
              <a:buFontTx/>
              <a:buNone/>
            </a:pPr>
            <a:r>
              <a:rPr lang="en-US" altLang="en-US" dirty="0"/>
              <a:t>CT TSG/WG Chairs</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18703" y="442037"/>
            <a:ext cx="10515600" cy="1325563"/>
          </a:xfrm>
        </p:spPr>
        <p:txBody>
          <a:bodyPr/>
          <a:lstStyle/>
          <a:p>
            <a:r>
              <a:rPr lang="en-US" altLang="en-US" dirty="0"/>
              <a:t>Consideration for protocol (re-)evolution</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74320" y="1806984"/>
            <a:ext cx="11667744" cy="4529808"/>
          </a:xfrm>
        </p:spPr>
        <p:txBody>
          <a:bodyPr/>
          <a:lstStyle/>
          <a:p>
            <a:pPr>
              <a:spcBef>
                <a:spcPts val="1800"/>
              </a:spcBef>
            </a:pPr>
            <a:r>
              <a:rPr lang="en-US" altLang="zh-CN" sz="1600" dirty="0">
                <a:latin typeface="Arial" panose="020B0604020202020204" pitchFamily="34" charset="0"/>
                <a:cs typeface="Arial" panose="020B0604020202020204" pitchFamily="34" charset="0"/>
              </a:rPr>
              <a:t> The following aspects (non-exhaustive list) are to be considered for network protocol design in 6G:</a:t>
            </a:r>
          </a:p>
          <a:p>
            <a:pPr lvl="1">
              <a:lnSpc>
                <a:spcPct val="100000"/>
              </a:lnSpc>
              <a:spcBef>
                <a:spcPts val="600"/>
              </a:spcBef>
            </a:pPr>
            <a:r>
              <a:rPr lang="en-US" sz="1600" dirty="0">
                <a:latin typeface="Arial" panose="020B0604020202020204" pitchFamily="34" charset="0"/>
                <a:cs typeface="Arial" panose="020B0604020202020204" pitchFamily="34" charset="0"/>
              </a:rPr>
              <a:t>NAS: extend 5G NAS, rework certain aspects of 5G NAS or specify a brand-new NAS protocol for 6G</a:t>
            </a:r>
            <a:endParaRPr lang="en-US" altLang="zh-CN" sz="1600" dirty="0">
              <a:latin typeface="Arial" panose="020B0604020202020204" pitchFamily="34" charset="0"/>
              <a:cs typeface="Arial" panose="020B0604020202020204" pitchFamily="34" charset="0"/>
            </a:endParaRPr>
          </a:p>
          <a:p>
            <a:pPr lvl="2">
              <a:spcBef>
                <a:spcPts val="1200"/>
              </a:spcBef>
            </a:pPr>
            <a:r>
              <a:rPr lang="en-US" altLang="zh-CN" sz="1400" dirty="0">
                <a:latin typeface="Arial" panose="020B0604020202020204" pitchFamily="34" charset="0"/>
                <a:cs typeface="Arial" panose="020B0604020202020204" pitchFamily="34" charset="0"/>
              </a:rPr>
              <a:t>Support of requirements on 6G NAS and the interworking with previous NAS generations </a:t>
            </a:r>
            <a:r>
              <a:rPr lang="en-US" sz="1400" dirty="0">
                <a:latin typeface="Arial" panose="020B0604020202020204" pitchFamily="34" charset="0"/>
                <a:cs typeface="Arial" panose="020B0604020202020204" pitchFamily="34" charset="0"/>
              </a:rPr>
              <a:t>according to stage 1 requirements</a:t>
            </a:r>
            <a:endParaRPr lang="en-US" altLang="zh-CN" sz="1400" dirty="0">
              <a:latin typeface="Arial" panose="020B0604020202020204" pitchFamily="34" charset="0"/>
              <a:cs typeface="Arial" panose="020B0604020202020204" pitchFamily="34" charset="0"/>
            </a:endParaRPr>
          </a:p>
          <a:p>
            <a:pPr lvl="2">
              <a:spcBef>
                <a:spcPts val="600"/>
              </a:spcBef>
            </a:pPr>
            <a:r>
              <a:rPr lang="en-US" altLang="zh-CN" sz="1400" dirty="0">
                <a:latin typeface="Arial" panose="020B0604020202020204" pitchFamily="34" charset="0"/>
                <a:cs typeface="Arial" panose="020B0604020202020204" pitchFamily="34" charset="0"/>
              </a:rPr>
              <a:t>Support of requirements on pre-6G NAS functionalities and capabilities </a:t>
            </a:r>
            <a:r>
              <a:rPr lang="en-US" sz="1400" dirty="0">
                <a:latin typeface="Arial" panose="020B0604020202020204" pitchFamily="34" charset="0"/>
                <a:cs typeface="Arial" panose="020B0604020202020204" pitchFamily="34" charset="0"/>
              </a:rPr>
              <a:t>according to stage 1 requirements</a:t>
            </a:r>
            <a:endParaRPr lang="en-US" altLang="zh-CN" sz="1400" dirty="0">
              <a:latin typeface="Arial" panose="020B0604020202020204" pitchFamily="34" charset="0"/>
              <a:cs typeface="Arial" panose="020B0604020202020204" pitchFamily="34" charset="0"/>
            </a:endParaRPr>
          </a:p>
          <a:p>
            <a:pPr lvl="1">
              <a:spcBef>
                <a:spcPts val="1200"/>
              </a:spcBef>
            </a:pPr>
            <a:r>
              <a:rPr lang="en-US" altLang="zh-CN" sz="1600" dirty="0">
                <a:latin typeface="Arial" panose="020B0604020202020204" pitchFamily="34" charset="0"/>
                <a:cs typeface="Arial" panose="020B0604020202020204" pitchFamily="34" charset="0"/>
              </a:rPr>
              <a:t>User plane: Whether new protocol will be chosen or use the current one (GTP-U)</a:t>
            </a:r>
            <a:r>
              <a:rPr lang="en-US" altLang="zh-CN" sz="1600" dirty="0">
                <a:solidFill>
                  <a:schemeClr val="accent5">
                    <a:lumMod val="75000"/>
                  </a:schemeClr>
                </a:solidFill>
                <a:latin typeface="Arial" panose="020B0604020202020204" pitchFamily="34" charset="0"/>
                <a:cs typeface="Arial" panose="020B0604020202020204" pitchFamily="34" charset="0"/>
              </a:rPr>
              <a:t> as basis</a:t>
            </a:r>
            <a:r>
              <a:rPr lang="en-US" altLang="zh-CN" sz="1600" dirty="0">
                <a:latin typeface="Arial" panose="020B0604020202020204" pitchFamily="34" charset="0"/>
                <a:cs typeface="Arial" panose="020B0604020202020204" pitchFamily="34" charset="0"/>
              </a:rPr>
              <a:t>, if the new protocol is selected, the coexistence of different protocols will be taken into account</a:t>
            </a:r>
          </a:p>
          <a:p>
            <a:pPr lvl="1">
              <a:spcBef>
                <a:spcPts val="1200"/>
              </a:spcBef>
            </a:pPr>
            <a:r>
              <a:rPr lang="en-US" altLang="zh-CN" sz="1600" dirty="0">
                <a:latin typeface="Arial" panose="020B0604020202020204" pitchFamily="34" charset="0"/>
                <a:cs typeface="Arial" panose="020B0604020202020204" pitchFamily="34" charset="0"/>
              </a:rPr>
              <a:t>Control plane, signaling interfaces: Whether new protocol (e.g. HTTP 3) will be chosen or use the current one (HTTP 2), if the new protocol is selected, the coexistence of different protocols will be taken into account;</a:t>
            </a:r>
            <a:r>
              <a:rPr lang="en-US" altLang="zh-CN" sz="1600" dirty="0">
                <a:latin typeface="Arial" panose="020B0604020202020204" pitchFamily="34" charset="0"/>
                <a:ea typeface="Times New Roman" panose="02020603050405020304" pitchFamily="18" charset="0"/>
                <a:cs typeface="Arial" panose="020B0604020202020204" pitchFamily="34" charset="0"/>
              </a:rPr>
              <a:t> On signaling interfaces in 6G should we continue the use of JSON or replace it with something else</a:t>
            </a:r>
            <a:endParaRPr lang="en-US" altLang="zh-CN" sz="1600" dirty="0">
              <a:latin typeface="Arial" panose="020B0604020202020204" pitchFamily="34" charset="0"/>
              <a:cs typeface="Arial" panose="020B0604020202020204" pitchFamily="34" charset="0"/>
            </a:endParaRPr>
          </a:p>
          <a:p>
            <a:pPr lvl="1">
              <a:spcBef>
                <a:spcPts val="1200"/>
              </a:spcBef>
            </a:pPr>
            <a:r>
              <a:rPr lang="en-US" altLang="zh-CN" sz="1600" dirty="0">
                <a:latin typeface="Arial" panose="020B0604020202020204" pitchFamily="34" charset="0"/>
                <a:cs typeface="Arial" panose="020B0604020202020204" pitchFamily="34" charset="0"/>
              </a:rPr>
              <a:t>Network capability exposure e.g.: </a:t>
            </a:r>
          </a:p>
          <a:p>
            <a:pPr lvl="2">
              <a:spcBef>
                <a:spcPts val="600"/>
              </a:spcBef>
            </a:pPr>
            <a:r>
              <a:rPr lang="en-US" altLang="zh-CN" sz="1400" dirty="0">
                <a:latin typeface="Arial" panose="020B0604020202020204" pitchFamily="34" charset="0"/>
                <a:cs typeface="Arial" panose="020B0604020202020204" pitchFamily="34" charset="0"/>
              </a:rPr>
              <a:t>whether the 3</a:t>
            </a:r>
            <a:r>
              <a:rPr lang="en-US" altLang="zh-CN" sz="1400" baseline="30000" dirty="0">
                <a:latin typeface="Arial" panose="020B0604020202020204" pitchFamily="34" charset="0"/>
                <a:cs typeface="Arial" panose="020B0604020202020204" pitchFamily="34" charset="0"/>
              </a:rPr>
              <a:t>rd</a:t>
            </a:r>
            <a:r>
              <a:rPr lang="en-US" altLang="zh-CN" sz="1400" dirty="0">
                <a:latin typeface="Arial" panose="020B0604020202020204" pitchFamily="34" charset="0"/>
                <a:cs typeface="Arial" panose="020B0604020202020204" pitchFamily="34" charset="0"/>
              </a:rPr>
              <a:t> party will be aware of the exposed API offered by the 6G network; </a:t>
            </a:r>
          </a:p>
          <a:p>
            <a:pPr lvl="2">
              <a:spcBef>
                <a:spcPts val="600"/>
              </a:spcBef>
            </a:pPr>
            <a:r>
              <a:rPr lang="en-US" altLang="zh-CN" sz="1400" dirty="0">
                <a:latin typeface="Arial" panose="020B0604020202020204" pitchFamily="34" charset="0"/>
                <a:cs typeface="Arial" panose="020B0604020202020204" pitchFamily="34" charset="0"/>
              </a:rPr>
              <a:t>reusing HTTP 1.1 (mandatory)/HTTP 2 (recommended) or new protocol like HTTP 3, per interface or API specific</a:t>
            </a:r>
          </a:p>
          <a:p>
            <a:pPr lvl="1">
              <a:spcBef>
                <a:spcPts val="1200"/>
              </a:spcBef>
            </a:pPr>
            <a:r>
              <a:rPr lang="en-US" altLang="zh-CN" sz="1600" dirty="0">
                <a:latin typeface="Arial" panose="020B0604020202020204" pitchFamily="34" charset="0"/>
                <a:cs typeface="Arial" panose="020B0604020202020204" pitchFamily="34" charset="0"/>
              </a:rPr>
              <a:t>Data protocol:</a:t>
            </a:r>
            <a:r>
              <a:rPr lang="en-US" altLang="zh-CN" sz="1600" dirty="0">
                <a:solidFill>
                  <a:srgbClr val="0000FF"/>
                </a:solidFill>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support efficient data management and transmission protocol,</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the coexistence of different protocols may be considered</a:t>
            </a:r>
          </a:p>
          <a:p>
            <a:pPr lvl="1">
              <a:spcBef>
                <a:spcPts val="1200"/>
              </a:spcBef>
            </a:pPr>
            <a:r>
              <a:rPr lang="en-US" altLang="zh-CN" sz="1600" dirty="0">
                <a:latin typeface="Arial" panose="020B0604020202020204" pitchFamily="34" charset="0"/>
                <a:cs typeface="Arial" panose="020B0604020202020204" pitchFamily="34" charset="0"/>
              </a:rPr>
              <a:t>AI in the network: AI will be everywhere in 6G, the protocol should be studied to support AI, based on the architecture</a:t>
            </a:r>
          </a:p>
        </p:txBody>
      </p:sp>
    </p:spTree>
    <p:extLst>
      <p:ext uri="{BB962C8B-B14F-4D97-AF65-F5344CB8AC3E}">
        <p14:creationId xmlns:p14="http://schemas.microsoft.com/office/powerpoint/2010/main" val="18884956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502301" y="425618"/>
            <a:ext cx="10515600" cy="1325563"/>
          </a:xfrm>
        </p:spPr>
        <p:txBody>
          <a:bodyPr/>
          <a:lstStyle/>
          <a:p>
            <a:r>
              <a:rPr lang="en-US" altLang="zh-CN" dirty="0"/>
              <a:t>Stage 2 work in CT</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2857" y="1861744"/>
            <a:ext cx="11573352" cy="3766255"/>
          </a:xfrm>
        </p:spPr>
        <p:txBody>
          <a:bodyPr/>
          <a:lstStyle/>
          <a:p>
            <a:pPr>
              <a:spcBef>
                <a:spcPts val="1800"/>
              </a:spcBef>
            </a:pPr>
            <a:r>
              <a:rPr lang="en-US" sz="1800" dirty="0">
                <a:latin typeface="Arial" panose="020B0604020202020204" pitchFamily="34" charset="0"/>
                <a:cs typeface="Arial" panose="020B0604020202020204" pitchFamily="34" charset="0"/>
              </a:rPr>
              <a:t> The topics to be studied in CT for 6G will be determined by CT WGs taking into account their respective ToR</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 e.g. </a:t>
            </a:r>
            <a:r>
              <a:rPr lang="en-US" altLang="zh-CN" sz="1800" dirty="0">
                <a:latin typeface="Arial" panose="020B0604020202020204" pitchFamily="34" charset="0"/>
                <a:cs typeface="Arial" panose="020B0604020202020204" pitchFamily="34" charset="0"/>
              </a:rPr>
              <a:t>Network selection, Steering of Roaming, Public warning system, SMS, Restoration</a:t>
            </a:r>
          </a:p>
          <a:p>
            <a:pPr lvl="1">
              <a:spcBef>
                <a:spcPts val="1800"/>
              </a:spcBef>
            </a:pPr>
            <a:endParaRPr lang="en-US" altLang="zh-CN" sz="1800" dirty="0">
              <a:latin typeface="Arial" panose="020B0604020202020204" pitchFamily="34" charset="0"/>
              <a:cs typeface="Arial" panose="020B0604020202020204" pitchFamily="34" charset="0"/>
            </a:endParaRPr>
          </a:p>
          <a:p>
            <a:pPr>
              <a:spcBef>
                <a:spcPts val="1800"/>
              </a:spcBef>
            </a:pPr>
            <a:endParaRPr lang="en-US" altLang="zh-CN"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878350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47579" y="442037"/>
            <a:ext cx="10515600" cy="1325563"/>
          </a:xfrm>
        </p:spPr>
        <p:txBody>
          <a:bodyPr/>
          <a:lstStyle/>
          <a:p>
            <a:r>
              <a:rPr lang="en-US" altLang="en-US" dirty="0"/>
              <a:t>Summary</a:t>
            </a:r>
            <a:endParaRPr lang="en-GB" altLang="en-US" dirty="0"/>
          </a:p>
        </p:txBody>
      </p:sp>
      <p:sp>
        <p:nvSpPr>
          <p:cNvPr id="3" name="内容占位符 2"/>
          <p:cNvSpPr>
            <a:spLocks noGrp="1"/>
          </p:cNvSpPr>
          <p:nvPr>
            <p:ph idx="1"/>
          </p:nvPr>
        </p:nvSpPr>
        <p:spPr>
          <a:xfrm>
            <a:off x="384048" y="1854501"/>
            <a:ext cx="10680994" cy="4351338"/>
          </a:xfrm>
        </p:spPr>
        <p:txBody>
          <a:bodyPr/>
          <a:lstStyle/>
          <a:p>
            <a:pPr>
              <a:spcBef>
                <a:spcPts val="600"/>
              </a:spcBef>
              <a:spcAft>
                <a:spcPts val="600"/>
              </a:spcAft>
            </a:pPr>
            <a:r>
              <a:rPr lang="en-US" altLang="zh-CN" sz="1800" dirty="0">
                <a:highlight>
                  <a:srgbClr val="FFFFFF"/>
                </a:highlight>
                <a:latin typeface="Arial" panose="020B0604020202020204" pitchFamily="34" charset="0"/>
                <a:cs typeface="Arial" panose="020B0604020202020204" pitchFamily="34" charset="0"/>
              </a:rPr>
              <a:t> Stage 2 should focus on the Principle functionalities on high level and should leave all protocol details to Stage 3</a:t>
            </a:r>
          </a:p>
          <a:p>
            <a:pPr>
              <a:spcBef>
                <a:spcPts val="600"/>
              </a:spcBef>
              <a:spcAft>
                <a:spcPts val="600"/>
              </a:spcAft>
            </a:pPr>
            <a:r>
              <a:rPr lang="en-US" altLang="zh-CN" sz="1800" dirty="0">
                <a:highlight>
                  <a:srgbClr val="FFFFFF"/>
                </a:highlight>
                <a:latin typeface="Arial" panose="020B0604020202020204" pitchFamily="34" charset="0"/>
                <a:cs typeface="Arial" panose="020B0604020202020204" pitchFamily="34" charset="0"/>
              </a:rPr>
              <a:t> Stage 2 should leave discussions on protocol limitation to stage 3, stage 3 is asked to report Protocol limitation which may have functional impacts to stage 2.</a:t>
            </a:r>
          </a:p>
          <a:p>
            <a:pPr>
              <a:spcBef>
                <a:spcPts val="600"/>
              </a:spcBef>
              <a:spcAft>
                <a:spcPts val="600"/>
              </a:spcAft>
            </a:pPr>
            <a:r>
              <a:rPr lang="en-US" altLang="zh-CN" sz="1800" dirty="0">
                <a:highlight>
                  <a:srgbClr val="FFFFFF"/>
                </a:highlight>
                <a:latin typeface="Arial" panose="020B0604020202020204" pitchFamily="34" charset="0"/>
                <a:cs typeface="Arial" panose="020B0604020202020204" pitchFamily="34" charset="0"/>
              </a:rPr>
              <a:t> Careful check has to be performed on functionalities which are mandatory, Change  of Mandatory to optional is only possible until freeze of the release. </a:t>
            </a:r>
          </a:p>
          <a:p>
            <a:pPr>
              <a:spcBef>
                <a:spcPts val="600"/>
              </a:spcBef>
              <a:spcAft>
                <a:spcPts val="600"/>
              </a:spcAft>
            </a:pPr>
            <a:r>
              <a:rPr lang="en-US" altLang="zh-CN" sz="1800" dirty="0">
                <a:highlight>
                  <a:srgbClr val="FFFFFF"/>
                </a:highlight>
                <a:latin typeface="Arial" panose="020B0604020202020204" pitchFamily="34" charset="0"/>
                <a:cs typeface="Arial" panose="020B0604020202020204" pitchFamily="34" charset="0"/>
              </a:rPr>
              <a:t> MRP’s or other groups, e.g. GSMA, who triggered a feature shall check before freeze of the Release that their requirements are reflected correctly</a:t>
            </a:r>
          </a:p>
          <a:p>
            <a:pPr>
              <a:spcBef>
                <a:spcPts val="600"/>
              </a:spcBef>
              <a:spcAft>
                <a:spcPts val="600"/>
              </a:spcAft>
            </a:pPr>
            <a:r>
              <a:rPr lang="en-US" altLang="zh-CN" sz="1800" dirty="0">
                <a:highlight>
                  <a:srgbClr val="FFFFFF"/>
                </a:highlight>
                <a:latin typeface="Arial" panose="020B0604020202020204" pitchFamily="34" charset="0"/>
                <a:cs typeface="Arial" panose="020B0604020202020204" pitchFamily="34" charset="0"/>
              </a:rPr>
              <a:t> Features which need to have recovery mechanism shall be identified very early e.g. first Release</a:t>
            </a:r>
          </a:p>
          <a:p>
            <a:pPr>
              <a:spcBef>
                <a:spcPts val="600"/>
              </a:spcBef>
              <a:spcAft>
                <a:spcPts val="600"/>
              </a:spcAft>
            </a:pPr>
            <a:r>
              <a:rPr lang="en-US" sz="1800" dirty="0">
                <a:highlight>
                  <a:srgbClr val="FFFFFF"/>
                </a:highlight>
                <a:latin typeface="Arial" panose="020B0604020202020204" pitchFamily="34" charset="0"/>
                <a:cs typeface="Arial" panose="020B0604020202020204" pitchFamily="34" charset="0"/>
              </a:rPr>
              <a:t> Extensibility and backward compatibility remain very important</a:t>
            </a:r>
          </a:p>
          <a:p>
            <a:pPr>
              <a:spcBef>
                <a:spcPts val="1800"/>
              </a:spcBef>
            </a:pPr>
            <a:endParaRPr lang="zh-CN" altLang="en-US" dirty="0"/>
          </a:p>
        </p:txBody>
      </p:sp>
    </p:spTree>
    <p:extLst>
      <p:ext uri="{BB962C8B-B14F-4D97-AF65-F5344CB8AC3E}">
        <p14:creationId xmlns:p14="http://schemas.microsoft.com/office/powerpoint/2010/main" val="62693680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5" y="2343803"/>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36861" y="504181"/>
            <a:ext cx="10515600" cy="1325563"/>
          </a:xfrm>
        </p:spPr>
        <p:txBody>
          <a:bodyPr/>
          <a:lstStyle/>
          <a:p>
            <a:r>
              <a:rPr lang="en-US" altLang="en-US" dirty="0"/>
              <a:t>Overview</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txBox="1">
            <a:spLocks/>
          </p:cNvSpPr>
          <p:nvPr/>
        </p:nvSpPr>
        <p:spPr bwMode="auto">
          <a:xfrm>
            <a:off x="274177" y="1794981"/>
            <a:ext cx="11643645" cy="389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altLang="zh-CN" dirty="0">
                <a:latin typeface="Arial" panose="020B0604020202020204" pitchFamily="34" charset="0"/>
                <a:cs typeface="Arial" panose="020B0604020202020204" pitchFamily="34" charset="0"/>
              </a:rPr>
              <a:t> </a:t>
            </a:r>
            <a:r>
              <a:rPr lang="en-US" altLang="en-US" dirty="0">
                <a:latin typeface="Arial" panose="020B0604020202020204" pitchFamily="34" charset="0"/>
                <a:cs typeface="Arial" panose="020B0604020202020204" pitchFamily="34" charset="0"/>
              </a:rPr>
              <a:t>Introduction</a:t>
            </a:r>
            <a:endParaRPr lang="en-US" altLang="zh-CN" dirty="0">
              <a:latin typeface="Arial" panose="020B0604020202020204" pitchFamily="34" charset="0"/>
              <a:cs typeface="Arial" panose="020B0604020202020204" pitchFamily="34" charset="0"/>
            </a:endParaRPr>
          </a:p>
          <a:p>
            <a:pPr>
              <a:spcBef>
                <a:spcPts val="1200"/>
              </a:spcBef>
            </a:pPr>
            <a:r>
              <a:rPr lang="en-US" altLang="zh-CN" dirty="0"/>
              <a:t> New Scenarios and Services Trends</a:t>
            </a:r>
            <a:r>
              <a:rPr lang="en-US" altLang="zh-CN" dirty="0">
                <a:latin typeface="Arial" panose="020B0604020202020204" pitchFamily="34" charset="0"/>
                <a:cs typeface="Arial" panose="020B0604020202020204" pitchFamily="34" charset="0"/>
              </a:rPr>
              <a:t> </a:t>
            </a:r>
          </a:p>
          <a:p>
            <a:pPr>
              <a:spcBef>
                <a:spcPts val="1200"/>
              </a:spcBef>
            </a:pPr>
            <a:r>
              <a:rPr lang="en-US" altLang="zh-CN" dirty="0">
                <a:latin typeface="Arial" panose="020B0604020202020204" pitchFamily="34" charset="0"/>
                <a:cs typeface="Arial" panose="020B0604020202020204" pitchFamily="34" charset="0"/>
              </a:rPr>
              <a:t> </a:t>
            </a:r>
            <a:r>
              <a:rPr lang="en-US" altLang="en-US" dirty="0"/>
              <a:t>Lessons from previous generations</a:t>
            </a:r>
            <a:endParaRPr lang="en-US" altLang="zh-CN" dirty="0">
              <a:latin typeface="Arial" panose="020B0604020202020204" pitchFamily="34" charset="0"/>
              <a:cs typeface="Arial" panose="020B0604020202020204" pitchFamily="34" charset="0"/>
            </a:endParaRPr>
          </a:p>
          <a:p>
            <a:pPr>
              <a:spcBef>
                <a:spcPts val="1200"/>
              </a:spcBef>
            </a:pPr>
            <a:r>
              <a:rPr lang="en-US" altLang="en-US" dirty="0"/>
              <a:t> Principles of protocol design</a:t>
            </a:r>
          </a:p>
          <a:p>
            <a:pPr>
              <a:spcBef>
                <a:spcPts val="1200"/>
              </a:spcBef>
            </a:pPr>
            <a:r>
              <a:rPr lang="en-US" altLang="zh-CN" dirty="0">
                <a:latin typeface="Arial" panose="020B0604020202020204" pitchFamily="34" charset="0"/>
                <a:cs typeface="Arial" panose="020B0604020202020204" pitchFamily="34" charset="0"/>
              </a:rPr>
              <a:t> </a:t>
            </a:r>
            <a:r>
              <a:rPr lang="en-US" altLang="en-US" dirty="0"/>
              <a:t>Consideration for protocol (re-)evolution</a:t>
            </a:r>
          </a:p>
          <a:p>
            <a:pPr>
              <a:spcBef>
                <a:spcPts val="1200"/>
              </a:spcBef>
            </a:pPr>
            <a:r>
              <a:rPr lang="en-US" altLang="zh-CN" dirty="0"/>
              <a:t> Stage 2 work in CT</a:t>
            </a:r>
          </a:p>
          <a:p>
            <a:pPr>
              <a:spcBef>
                <a:spcPts val="1200"/>
              </a:spcBef>
            </a:pPr>
            <a:r>
              <a:rPr lang="en-US" altLang="en-US" dirty="0"/>
              <a:t> Summary</a:t>
            </a:r>
            <a:endParaRPr lang="en-US" altLang="zh-CN" dirty="0">
              <a:latin typeface="Arial" panose="020B0604020202020204" pitchFamily="34" charset="0"/>
              <a:cs typeface="Arial" panose="020B0604020202020204" pitchFamily="34" charset="0"/>
            </a:endParaRPr>
          </a:p>
          <a:p>
            <a:pPr marL="0" indent="0">
              <a:spcBef>
                <a:spcPts val="1800"/>
              </a:spcBef>
              <a:buNone/>
            </a:pPr>
            <a:endParaRPr lang="en-US" altLang="zh-CN"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804891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36861" y="504181"/>
            <a:ext cx="10515600" cy="1325563"/>
          </a:xfrm>
        </p:spPr>
        <p:txBody>
          <a:bodyPr/>
          <a:lstStyle/>
          <a:p>
            <a:r>
              <a:rPr lang="en-US" altLang="en-US" dirty="0"/>
              <a:t>Introduction</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txBox="1">
            <a:spLocks/>
          </p:cNvSpPr>
          <p:nvPr/>
        </p:nvSpPr>
        <p:spPr bwMode="auto">
          <a:xfrm>
            <a:off x="336861" y="1794980"/>
            <a:ext cx="11643645" cy="224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altLang="zh-CN" sz="1800" dirty="0">
                <a:latin typeface="Arial" panose="020B0604020202020204" pitchFamily="34" charset="0"/>
                <a:cs typeface="Arial" panose="020B0604020202020204" pitchFamily="34" charset="0"/>
              </a:rPr>
              <a:t> Decision on principal of 6G network structure and protocols have to be taken now for the next 10 years</a:t>
            </a:r>
          </a:p>
          <a:p>
            <a:pPr>
              <a:spcBef>
                <a:spcPts val="1200"/>
              </a:spcBef>
            </a:pPr>
            <a:r>
              <a:rPr lang="en-US" altLang="zh-CN" sz="1800" dirty="0">
                <a:latin typeface="Arial" panose="020B0604020202020204" pitchFamily="34" charset="0"/>
                <a:cs typeface="Arial" panose="020B0604020202020204" pitchFamily="34" charset="0"/>
              </a:rPr>
              <a:t> 6G has to consider new scenarios and services trends, and the experience from previous generations </a:t>
            </a:r>
          </a:p>
          <a:p>
            <a:pPr>
              <a:spcBef>
                <a:spcPts val="1200"/>
              </a:spcBef>
            </a:pPr>
            <a:r>
              <a:rPr lang="en-US" altLang="zh-CN" sz="1800" dirty="0">
                <a:latin typeface="Arial" panose="020B0604020202020204" pitchFamily="34" charset="0"/>
                <a:cs typeface="Arial" panose="020B0604020202020204" pitchFamily="34" charset="0"/>
              </a:rPr>
              <a:t> CT takes the lead of technical co-ordination of NAS, control plane signaling and user plane data within the mobile network and to other mobile networks, and signaling within the network capability exposure framework and its interfaces</a:t>
            </a:r>
          </a:p>
          <a:p>
            <a:pPr>
              <a:spcBef>
                <a:spcPts val="1200"/>
              </a:spcBef>
            </a:pPr>
            <a:r>
              <a:rPr lang="en-US" altLang="zh-CN" sz="1800" dirty="0">
                <a:latin typeface="Arial" panose="020B0604020202020204" pitchFamily="34" charset="0"/>
                <a:cs typeface="Arial" panose="020B0604020202020204" pitchFamily="34" charset="0"/>
              </a:rPr>
              <a:t> CT will discuss 6G from Q4 2025 to ensure the protocol study in stage 3 and the co-ordination with other organizations (like IETF) with enough time </a:t>
            </a:r>
          </a:p>
          <a:p>
            <a:pPr marL="0" indent="0">
              <a:spcBef>
                <a:spcPts val="1800"/>
              </a:spcBef>
              <a:buNone/>
            </a:pPr>
            <a:r>
              <a:rPr lang="en-US" altLang="zh-CN" sz="1800" dirty="0">
                <a:latin typeface="Arial" panose="020B0604020202020204" pitchFamily="34" charset="0"/>
                <a:cs typeface="Arial" panose="020B0604020202020204" pitchFamily="34" charset="0"/>
              </a:rPr>
              <a:t> </a:t>
            </a:r>
          </a:p>
        </p:txBody>
      </p:sp>
      <p:cxnSp>
        <p:nvCxnSpPr>
          <p:cNvPr id="8" name="Straight Connector 114">
            <a:extLst>
              <a:ext uri="{FF2B5EF4-FFF2-40B4-BE49-F238E27FC236}">
                <a16:creationId xmlns:a16="http://schemas.microsoft.com/office/drawing/2014/main" id="{3CC03C42-1E11-4DD4-8D9C-7DDE0D56998C}"/>
              </a:ext>
            </a:extLst>
          </p:cNvPr>
          <p:cNvCxnSpPr>
            <a:cxnSpLocks noChangeShapeType="1"/>
          </p:cNvCxnSpPr>
          <p:nvPr/>
        </p:nvCxnSpPr>
        <p:spPr bwMode="auto">
          <a:xfrm>
            <a:off x="4299070" y="4237634"/>
            <a:ext cx="30520" cy="1813768"/>
          </a:xfrm>
          <a:prstGeom prst="line">
            <a:avLst/>
          </a:prstGeom>
          <a:noFill/>
          <a:ln w="9525" algn="ctr">
            <a:solidFill>
              <a:schemeClr val="accent4">
                <a:lumMod val="40000"/>
                <a:lumOff val="60000"/>
              </a:schemeClr>
            </a:solidFill>
            <a:prstDash val="dash"/>
            <a:round/>
            <a:headEnd/>
            <a:tailEnd/>
          </a:ln>
        </p:spPr>
      </p:cxnSp>
      <p:cxnSp>
        <p:nvCxnSpPr>
          <p:cNvPr id="9" name="Straight Connector 114">
            <a:extLst>
              <a:ext uri="{FF2B5EF4-FFF2-40B4-BE49-F238E27FC236}">
                <a16:creationId xmlns:a16="http://schemas.microsoft.com/office/drawing/2014/main" id="{36C7AC51-15DC-432A-89C6-D9D5DAC78120}"/>
              </a:ext>
            </a:extLst>
          </p:cNvPr>
          <p:cNvCxnSpPr>
            <a:cxnSpLocks noChangeShapeType="1"/>
          </p:cNvCxnSpPr>
          <p:nvPr/>
        </p:nvCxnSpPr>
        <p:spPr bwMode="auto">
          <a:xfrm>
            <a:off x="4904305" y="4237634"/>
            <a:ext cx="24225" cy="1813768"/>
          </a:xfrm>
          <a:prstGeom prst="line">
            <a:avLst/>
          </a:prstGeom>
          <a:noFill/>
          <a:ln w="9525" algn="ctr">
            <a:solidFill>
              <a:schemeClr val="accent4">
                <a:lumMod val="40000"/>
                <a:lumOff val="60000"/>
              </a:schemeClr>
            </a:solidFill>
            <a:prstDash val="dash"/>
            <a:round/>
            <a:headEnd/>
            <a:tailEnd/>
          </a:ln>
        </p:spPr>
      </p:cxnSp>
      <p:cxnSp>
        <p:nvCxnSpPr>
          <p:cNvPr id="10" name="Straight Connector 114">
            <a:extLst>
              <a:ext uri="{FF2B5EF4-FFF2-40B4-BE49-F238E27FC236}">
                <a16:creationId xmlns:a16="http://schemas.microsoft.com/office/drawing/2014/main" id="{65D7F9EA-C0A2-490E-BD58-1D0D8F9B3984}"/>
              </a:ext>
            </a:extLst>
          </p:cNvPr>
          <p:cNvCxnSpPr>
            <a:cxnSpLocks noChangeShapeType="1"/>
          </p:cNvCxnSpPr>
          <p:nvPr/>
        </p:nvCxnSpPr>
        <p:spPr bwMode="auto">
          <a:xfrm>
            <a:off x="5509540" y="4237634"/>
            <a:ext cx="0" cy="1813768"/>
          </a:xfrm>
          <a:prstGeom prst="line">
            <a:avLst/>
          </a:prstGeom>
          <a:noFill/>
          <a:ln w="9525" algn="ctr">
            <a:solidFill>
              <a:schemeClr val="accent4">
                <a:lumMod val="40000"/>
                <a:lumOff val="60000"/>
              </a:schemeClr>
            </a:solidFill>
            <a:prstDash val="dash"/>
            <a:round/>
            <a:headEnd/>
            <a:tailEnd/>
          </a:ln>
        </p:spPr>
      </p:cxnSp>
      <p:cxnSp>
        <p:nvCxnSpPr>
          <p:cNvPr id="11" name="Straight Connector 114">
            <a:extLst>
              <a:ext uri="{FF2B5EF4-FFF2-40B4-BE49-F238E27FC236}">
                <a16:creationId xmlns:a16="http://schemas.microsoft.com/office/drawing/2014/main" id="{17B2BD80-BCC0-4FA9-8076-49EC439808D9}"/>
              </a:ext>
            </a:extLst>
          </p:cNvPr>
          <p:cNvCxnSpPr>
            <a:cxnSpLocks noChangeShapeType="1"/>
          </p:cNvCxnSpPr>
          <p:nvPr/>
        </p:nvCxnSpPr>
        <p:spPr bwMode="auto">
          <a:xfrm flipH="1">
            <a:off x="6715449" y="4237634"/>
            <a:ext cx="4561" cy="1813768"/>
          </a:xfrm>
          <a:prstGeom prst="line">
            <a:avLst/>
          </a:prstGeom>
          <a:noFill/>
          <a:ln w="9525" algn="ctr">
            <a:solidFill>
              <a:schemeClr val="accent4">
                <a:lumMod val="40000"/>
                <a:lumOff val="60000"/>
              </a:schemeClr>
            </a:solidFill>
            <a:prstDash val="dash"/>
            <a:round/>
            <a:headEnd/>
            <a:tailEnd/>
          </a:ln>
        </p:spPr>
      </p:cxnSp>
      <p:cxnSp>
        <p:nvCxnSpPr>
          <p:cNvPr id="12" name="Straight Connector 114">
            <a:extLst>
              <a:ext uri="{FF2B5EF4-FFF2-40B4-BE49-F238E27FC236}">
                <a16:creationId xmlns:a16="http://schemas.microsoft.com/office/drawing/2014/main" id="{58A216AA-D3B9-4BF2-A34A-F842E6DCA28F}"/>
              </a:ext>
            </a:extLst>
          </p:cNvPr>
          <p:cNvCxnSpPr>
            <a:cxnSpLocks noChangeShapeType="1"/>
          </p:cNvCxnSpPr>
          <p:nvPr/>
        </p:nvCxnSpPr>
        <p:spPr bwMode="auto">
          <a:xfrm>
            <a:off x="7325245" y="4237634"/>
            <a:ext cx="0" cy="1813768"/>
          </a:xfrm>
          <a:prstGeom prst="line">
            <a:avLst/>
          </a:prstGeom>
          <a:noFill/>
          <a:ln w="9525" algn="ctr">
            <a:solidFill>
              <a:schemeClr val="accent4">
                <a:lumMod val="40000"/>
                <a:lumOff val="60000"/>
              </a:schemeClr>
            </a:solidFill>
            <a:prstDash val="dash"/>
            <a:round/>
            <a:headEnd/>
            <a:tailEnd/>
          </a:ln>
        </p:spPr>
      </p:cxnSp>
      <p:cxnSp>
        <p:nvCxnSpPr>
          <p:cNvPr id="13" name="Straight Connector 114">
            <a:extLst>
              <a:ext uri="{FF2B5EF4-FFF2-40B4-BE49-F238E27FC236}">
                <a16:creationId xmlns:a16="http://schemas.microsoft.com/office/drawing/2014/main" id="{5180041C-CAFE-4FEE-9783-7C881C53D5E2}"/>
              </a:ext>
            </a:extLst>
          </p:cNvPr>
          <p:cNvCxnSpPr>
            <a:cxnSpLocks noChangeShapeType="1"/>
          </p:cNvCxnSpPr>
          <p:nvPr/>
        </p:nvCxnSpPr>
        <p:spPr bwMode="auto">
          <a:xfrm>
            <a:off x="7930480" y="4237634"/>
            <a:ext cx="0" cy="1813768"/>
          </a:xfrm>
          <a:prstGeom prst="line">
            <a:avLst/>
          </a:prstGeom>
          <a:noFill/>
          <a:ln w="9525" algn="ctr">
            <a:solidFill>
              <a:schemeClr val="accent4">
                <a:lumMod val="40000"/>
                <a:lumOff val="60000"/>
              </a:schemeClr>
            </a:solidFill>
            <a:prstDash val="dash"/>
            <a:round/>
            <a:headEnd/>
            <a:tailEnd/>
          </a:ln>
        </p:spPr>
      </p:cxnSp>
      <p:cxnSp>
        <p:nvCxnSpPr>
          <p:cNvPr id="14" name="Straight Connector 114">
            <a:extLst>
              <a:ext uri="{FF2B5EF4-FFF2-40B4-BE49-F238E27FC236}">
                <a16:creationId xmlns:a16="http://schemas.microsoft.com/office/drawing/2014/main" id="{7ECC716B-9F85-4BA3-B3D8-04B6A6217838}"/>
              </a:ext>
            </a:extLst>
          </p:cNvPr>
          <p:cNvCxnSpPr>
            <a:cxnSpLocks noChangeShapeType="1"/>
          </p:cNvCxnSpPr>
          <p:nvPr/>
        </p:nvCxnSpPr>
        <p:spPr bwMode="auto">
          <a:xfrm>
            <a:off x="9140950" y="4237634"/>
            <a:ext cx="0" cy="1813768"/>
          </a:xfrm>
          <a:prstGeom prst="line">
            <a:avLst/>
          </a:prstGeom>
          <a:noFill/>
          <a:ln w="9525" algn="ctr">
            <a:solidFill>
              <a:schemeClr val="accent4">
                <a:lumMod val="40000"/>
                <a:lumOff val="60000"/>
              </a:schemeClr>
            </a:solidFill>
            <a:prstDash val="dash"/>
            <a:round/>
            <a:headEnd/>
            <a:tailEnd/>
          </a:ln>
        </p:spPr>
      </p:cxnSp>
      <p:cxnSp>
        <p:nvCxnSpPr>
          <p:cNvPr id="15" name="Straight Connector 114">
            <a:extLst>
              <a:ext uri="{FF2B5EF4-FFF2-40B4-BE49-F238E27FC236}">
                <a16:creationId xmlns:a16="http://schemas.microsoft.com/office/drawing/2014/main" id="{87F9578B-6A18-464A-A2DC-53F2836CB44A}"/>
              </a:ext>
            </a:extLst>
          </p:cNvPr>
          <p:cNvCxnSpPr>
            <a:cxnSpLocks noChangeShapeType="1"/>
          </p:cNvCxnSpPr>
          <p:nvPr/>
        </p:nvCxnSpPr>
        <p:spPr bwMode="auto">
          <a:xfrm flipH="1">
            <a:off x="9738885" y="4237634"/>
            <a:ext cx="7305" cy="1813768"/>
          </a:xfrm>
          <a:prstGeom prst="line">
            <a:avLst/>
          </a:prstGeom>
          <a:noFill/>
          <a:ln w="9525" algn="ctr">
            <a:solidFill>
              <a:schemeClr val="accent4">
                <a:lumMod val="40000"/>
                <a:lumOff val="60000"/>
              </a:schemeClr>
            </a:solidFill>
            <a:prstDash val="dash"/>
            <a:round/>
            <a:headEnd/>
            <a:tailEnd/>
          </a:ln>
        </p:spPr>
      </p:cxnSp>
      <p:cxnSp>
        <p:nvCxnSpPr>
          <p:cNvPr id="16" name="Straight Connector 114">
            <a:extLst>
              <a:ext uri="{FF2B5EF4-FFF2-40B4-BE49-F238E27FC236}">
                <a16:creationId xmlns:a16="http://schemas.microsoft.com/office/drawing/2014/main" id="{23B88D85-6283-43D9-AF58-015BB2BB4FD2}"/>
              </a:ext>
            </a:extLst>
          </p:cNvPr>
          <p:cNvCxnSpPr>
            <a:cxnSpLocks noChangeShapeType="1"/>
            <a:stCxn id="70" idx="2"/>
          </p:cNvCxnSpPr>
          <p:nvPr/>
        </p:nvCxnSpPr>
        <p:spPr bwMode="auto">
          <a:xfrm>
            <a:off x="8344547" y="4648966"/>
            <a:ext cx="2602" cy="1402436"/>
          </a:xfrm>
          <a:prstGeom prst="line">
            <a:avLst/>
          </a:prstGeom>
          <a:noFill/>
          <a:ln w="28575" algn="ctr">
            <a:solidFill>
              <a:schemeClr val="accent4">
                <a:lumMod val="40000"/>
                <a:lumOff val="60000"/>
              </a:schemeClr>
            </a:solidFill>
            <a:round/>
            <a:headEnd/>
            <a:tailEnd/>
          </a:ln>
        </p:spPr>
      </p:cxnSp>
      <p:grpSp>
        <p:nvGrpSpPr>
          <p:cNvPr id="17" name="Group 7190">
            <a:extLst>
              <a:ext uri="{FF2B5EF4-FFF2-40B4-BE49-F238E27FC236}">
                <a16:creationId xmlns:a16="http://schemas.microsoft.com/office/drawing/2014/main" id="{6AD43BD6-5AEA-4A2D-A5B1-EBF4724849B8}"/>
              </a:ext>
            </a:extLst>
          </p:cNvPr>
          <p:cNvGrpSpPr/>
          <p:nvPr/>
        </p:nvGrpSpPr>
        <p:grpSpPr>
          <a:xfrm>
            <a:off x="823699" y="4145157"/>
            <a:ext cx="9052739" cy="1879142"/>
            <a:chOff x="1014263" y="3875348"/>
            <a:chExt cx="9052739" cy="2478471"/>
          </a:xfrm>
        </p:grpSpPr>
        <p:cxnSp>
          <p:nvCxnSpPr>
            <p:cNvPr id="19" name="Straight Connector 114">
              <a:extLst>
                <a:ext uri="{FF2B5EF4-FFF2-40B4-BE49-F238E27FC236}">
                  <a16:creationId xmlns:a16="http://schemas.microsoft.com/office/drawing/2014/main" id="{5C091CBB-9BB2-443B-8FD8-8163E4E8527C}"/>
                </a:ext>
              </a:extLst>
            </p:cNvPr>
            <p:cNvCxnSpPr>
              <a:cxnSpLocks noChangeShapeType="1"/>
            </p:cNvCxnSpPr>
            <p:nvPr/>
          </p:nvCxnSpPr>
          <p:spPr bwMode="auto">
            <a:xfrm>
              <a:off x="3656089" y="4512154"/>
              <a:ext cx="0" cy="1841665"/>
            </a:xfrm>
            <a:prstGeom prst="line">
              <a:avLst/>
            </a:prstGeom>
            <a:noFill/>
            <a:ln w="28575" algn="ctr">
              <a:solidFill>
                <a:schemeClr val="accent4">
                  <a:lumMod val="40000"/>
                  <a:lumOff val="60000"/>
                </a:schemeClr>
              </a:solidFill>
              <a:round/>
              <a:headEnd/>
              <a:tailEnd/>
            </a:ln>
          </p:spPr>
        </p:cxnSp>
        <p:cxnSp>
          <p:nvCxnSpPr>
            <p:cNvPr id="20" name="Straight Connector 114">
              <a:extLst>
                <a:ext uri="{FF2B5EF4-FFF2-40B4-BE49-F238E27FC236}">
                  <a16:creationId xmlns:a16="http://schemas.microsoft.com/office/drawing/2014/main" id="{33EA6C0B-0485-4A6F-AFD7-5D7153B27D07}"/>
                </a:ext>
              </a:extLst>
            </p:cNvPr>
            <p:cNvCxnSpPr>
              <a:cxnSpLocks noChangeShapeType="1"/>
            </p:cNvCxnSpPr>
            <p:nvPr/>
          </p:nvCxnSpPr>
          <p:spPr bwMode="auto">
            <a:xfrm flipH="1">
              <a:off x="1261346" y="4512154"/>
              <a:ext cx="4061" cy="1841665"/>
            </a:xfrm>
            <a:prstGeom prst="line">
              <a:avLst/>
            </a:prstGeom>
            <a:noFill/>
            <a:ln w="28575" algn="ctr">
              <a:solidFill>
                <a:schemeClr val="accent4">
                  <a:lumMod val="40000"/>
                  <a:lumOff val="60000"/>
                </a:schemeClr>
              </a:solidFill>
              <a:round/>
              <a:headEnd/>
              <a:tailEnd/>
            </a:ln>
          </p:spPr>
        </p:cxnSp>
        <p:cxnSp>
          <p:nvCxnSpPr>
            <p:cNvPr id="21" name="Straight Connector 191">
              <a:extLst>
                <a:ext uri="{FF2B5EF4-FFF2-40B4-BE49-F238E27FC236}">
                  <a16:creationId xmlns:a16="http://schemas.microsoft.com/office/drawing/2014/main" id="{05C567FE-49AA-4EFC-951D-12AE355F36CC}"/>
                </a:ext>
              </a:extLst>
            </p:cNvPr>
            <p:cNvCxnSpPr>
              <a:cxnSpLocks/>
            </p:cNvCxnSpPr>
            <p:nvPr/>
          </p:nvCxnSpPr>
          <p:spPr bwMode="auto">
            <a:xfrm>
              <a:off x="1330178" y="401162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2" name="Straight Connector 114">
              <a:extLst>
                <a:ext uri="{FF2B5EF4-FFF2-40B4-BE49-F238E27FC236}">
                  <a16:creationId xmlns:a16="http://schemas.microsoft.com/office/drawing/2014/main" id="{ABFDFA2B-746B-43EC-9983-29E9B7F3251E}"/>
                </a:ext>
              </a:extLst>
            </p:cNvPr>
            <p:cNvCxnSpPr>
              <a:cxnSpLocks noChangeShapeType="1"/>
            </p:cNvCxnSpPr>
            <p:nvPr/>
          </p:nvCxnSpPr>
          <p:spPr bwMode="auto">
            <a:xfrm>
              <a:off x="4285238" y="4567155"/>
              <a:ext cx="20484" cy="1786664"/>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23" name="Straight Connector 114">
              <a:extLst>
                <a:ext uri="{FF2B5EF4-FFF2-40B4-BE49-F238E27FC236}">
                  <a16:creationId xmlns:a16="http://schemas.microsoft.com/office/drawing/2014/main" id="{BC9B8890-9085-4A6E-B4BB-26BB0764C7A3}"/>
                </a:ext>
              </a:extLst>
            </p:cNvPr>
            <p:cNvCxnSpPr>
              <a:cxnSpLocks noChangeShapeType="1"/>
            </p:cNvCxnSpPr>
            <p:nvPr/>
          </p:nvCxnSpPr>
          <p:spPr bwMode="auto">
            <a:xfrm flipH="1">
              <a:off x="1832786" y="4554277"/>
              <a:ext cx="3109" cy="1799542"/>
            </a:xfrm>
            <a:prstGeom prst="line">
              <a:avLst/>
            </a:prstGeom>
            <a:noFill/>
            <a:ln w="9525" algn="ctr">
              <a:solidFill>
                <a:schemeClr val="accent4">
                  <a:lumMod val="40000"/>
                  <a:lumOff val="60000"/>
                </a:schemeClr>
              </a:solidFill>
              <a:prstDash val="dash"/>
              <a:round/>
              <a:headEnd/>
              <a:tailEnd/>
            </a:ln>
          </p:spPr>
        </p:cxnSp>
        <p:sp>
          <p:nvSpPr>
            <p:cNvPr id="24" name="TextBox 194">
              <a:extLst>
                <a:ext uri="{FF2B5EF4-FFF2-40B4-BE49-F238E27FC236}">
                  <a16:creationId xmlns:a16="http://schemas.microsoft.com/office/drawing/2014/main" id="{25643202-E0BA-4F43-B902-F72BAA395BF4}"/>
                </a:ext>
              </a:extLst>
            </p:cNvPr>
            <p:cNvSpPr txBox="1"/>
            <p:nvPr/>
          </p:nvSpPr>
          <p:spPr>
            <a:xfrm>
              <a:off x="2227750" y="3879020"/>
              <a:ext cx="691215"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2024</a:t>
              </a:r>
            </a:p>
          </p:txBody>
        </p:sp>
        <p:grpSp>
          <p:nvGrpSpPr>
            <p:cNvPr id="25" name="Group 195">
              <a:extLst>
                <a:ext uri="{FF2B5EF4-FFF2-40B4-BE49-F238E27FC236}">
                  <a16:creationId xmlns:a16="http://schemas.microsoft.com/office/drawing/2014/main" id="{627B5C95-7167-413E-90C0-E5E1419275A9}"/>
                </a:ext>
              </a:extLst>
            </p:cNvPr>
            <p:cNvGrpSpPr/>
            <p:nvPr/>
          </p:nvGrpSpPr>
          <p:grpSpPr>
            <a:xfrm>
              <a:off x="1669831" y="4166838"/>
              <a:ext cx="400050" cy="384025"/>
              <a:chOff x="996003" y="755453"/>
              <a:chExt cx="400050" cy="354013"/>
            </a:xfrm>
          </p:grpSpPr>
          <p:sp>
            <p:nvSpPr>
              <p:cNvPr id="93" name="TextBox 86">
                <a:extLst>
                  <a:ext uri="{FF2B5EF4-FFF2-40B4-BE49-F238E27FC236}">
                    <a16:creationId xmlns:a16="http://schemas.microsoft.com/office/drawing/2014/main" id="{F8FF3DAA-204E-4E30-BCAD-944AD5EC51C5}"/>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#103</a:t>
                </a:r>
                <a:endParaRPr lang="en-GB" altLang="en-US" sz="400" dirty="0">
                  <a:latin typeface="Montserrat" panose="00000500000000000000" pitchFamily="2" charset="0"/>
                </a:endParaRPr>
              </a:p>
            </p:txBody>
          </p:sp>
          <p:sp>
            <p:nvSpPr>
              <p:cNvPr id="94" name="TextBox 59">
                <a:extLst>
                  <a:ext uri="{FF2B5EF4-FFF2-40B4-BE49-F238E27FC236}">
                    <a16:creationId xmlns:a16="http://schemas.microsoft.com/office/drawing/2014/main" id="{FC79E051-C69B-4FE4-8B6E-64D8FFDA685E}"/>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26" name="Group 196">
              <a:extLst>
                <a:ext uri="{FF2B5EF4-FFF2-40B4-BE49-F238E27FC236}">
                  <a16:creationId xmlns:a16="http://schemas.microsoft.com/office/drawing/2014/main" id="{3A04D3C7-4591-4DA1-ACE7-09BD19479291}"/>
                </a:ext>
              </a:extLst>
            </p:cNvPr>
            <p:cNvGrpSpPr/>
            <p:nvPr/>
          </p:nvGrpSpPr>
          <p:grpSpPr>
            <a:xfrm>
              <a:off x="6524268" y="4166838"/>
              <a:ext cx="403225" cy="384025"/>
              <a:chOff x="6320478" y="755453"/>
              <a:chExt cx="403225" cy="354013"/>
            </a:xfrm>
          </p:grpSpPr>
          <p:sp>
            <p:nvSpPr>
              <p:cNvPr id="91" name="TextBox 86">
                <a:extLst>
                  <a:ext uri="{FF2B5EF4-FFF2-40B4-BE49-F238E27FC236}">
                    <a16:creationId xmlns:a16="http://schemas.microsoft.com/office/drawing/2014/main" id="{F1E2BBA4-6B0B-4B08-9CE7-CFF41DCAC8F0}"/>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#111</a:t>
                </a:r>
                <a:endParaRPr lang="en-GB" altLang="en-US" sz="400" dirty="0">
                  <a:latin typeface="Montserrat" panose="00000500000000000000" pitchFamily="2" charset="0"/>
                </a:endParaRPr>
              </a:p>
            </p:txBody>
          </p:sp>
          <p:sp>
            <p:nvSpPr>
              <p:cNvPr id="92" name="TextBox 60">
                <a:extLst>
                  <a:ext uri="{FF2B5EF4-FFF2-40B4-BE49-F238E27FC236}">
                    <a16:creationId xmlns:a16="http://schemas.microsoft.com/office/drawing/2014/main" id="{11063F71-8424-4871-BCFD-CA1C28E479C4}"/>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27" name="Group 197">
              <a:extLst>
                <a:ext uri="{FF2B5EF4-FFF2-40B4-BE49-F238E27FC236}">
                  <a16:creationId xmlns:a16="http://schemas.microsoft.com/office/drawing/2014/main" id="{11EF3762-449D-4A0F-A6A4-FCCB8B78F624}"/>
                </a:ext>
              </a:extLst>
            </p:cNvPr>
            <p:cNvGrpSpPr/>
            <p:nvPr/>
          </p:nvGrpSpPr>
          <p:grpSpPr>
            <a:xfrm>
              <a:off x="4085937" y="4166838"/>
              <a:ext cx="390525" cy="384025"/>
              <a:chOff x="3678878" y="755453"/>
              <a:chExt cx="390525" cy="354013"/>
            </a:xfrm>
          </p:grpSpPr>
          <p:sp>
            <p:nvSpPr>
              <p:cNvPr id="89" name="TextBox 86">
                <a:extLst>
                  <a:ext uri="{FF2B5EF4-FFF2-40B4-BE49-F238E27FC236}">
                    <a16:creationId xmlns:a16="http://schemas.microsoft.com/office/drawing/2014/main" id="{28517FAF-80DB-407C-AECA-97026BE447F7}"/>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#107</a:t>
                </a:r>
                <a:endParaRPr lang="en-GB" altLang="en-US" sz="400" dirty="0">
                  <a:latin typeface="Montserrat" panose="00000500000000000000" pitchFamily="2" charset="0"/>
                </a:endParaRPr>
              </a:p>
            </p:txBody>
          </p:sp>
          <p:sp>
            <p:nvSpPr>
              <p:cNvPr id="90" name="TextBox 61">
                <a:extLst>
                  <a:ext uri="{FF2B5EF4-FFF2-40B4-BE49-F238E27FC236}">
                    <a16:creationId xmlns:a16="http://schemas.microsoft.com/office/drawing/2014/main" id="{05FA9144-7AEC-4E71-83AB-793494A0EEC0}"/>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28" name="Group 198">
              <a:extLst>
                <a:ext uri="{FF2B5EF4-FFF2-40B4-BE49-F238E27FC236}">
                  <a16:creationId xmlns:a16="http://schemas.microsoft.com/office/drawing/2014/main" id="{A7A6E7B8-61E5-4B93-A647-55BE2E0173DE}"/>
                </a:ext>
              </a:extLst>
            </p:cNvPr>
            <p:cNvGrpSpPr/>
            <p:nvPr/>
          </p:nvGrpSpPr>
          <p:grpSpPr>
            <a:xfrm>
              <a:off x="2275445" y="4166838"/>
              <a:ext cx="396875" cy="384025"/>
              <a:chOff x="1684978" y="755453"/>
              <a:chExt cx="396875" cy="354013"/>
            </a:xfrm>
          </p:grpSpPr>
          <p:sp>
            <p:nvSpPr>
              <p:cNvPr id="87" name="TextBox 86">
                <a:extLst>
                  <a:ext uri="{FF2B5EF4-FFF2-40B4-BE49-F238E27FC236}">
                    <a16:creationId xmlns:a16="http://schemas.microsoft.com/office/drawing/2014/main" id="{4AF616F9-81F7-4CA7-B7FE-229EE68AB814}"/>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#104</a:t>
                </a:r>
                <a:endParaRPr lang="en-GB" altLang="en-US" sz="400" dirty="0">
                  <a:latin typeface="Montserrat" panose="00000500000000000000" pitchFamily="2" charset="0"/>
                </a:endParaRPr>
              </a:p>
            </p:txBody>
          </p:sp>
          <p:sp>
            <p:nvSpPr>
              <p:cNvPr id="88" name="TextBox 62">
                <a:extLst>
                  <a:ext uri="{FF2B5EF4-FFF2-40B4-BE49-F238E27FC236}">
                    <a16:creationId xmlns:a16="http://schemas.microsoft.com/office/drawing/2014/main" id="{3DD4CAA7-9761-4ABB-8CDA-ADDA983870AC}"/>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9" name="Group 199">
              <a:extLst>
                <a:ext uri="{FF2B5EF4-FFF2-40B4-BE49-F238E27FC236}">
                  <a16:creationId xmlns:a16="http://schemas.microsoft.com/office/drawing/2014/main" id="{227124EB-ED07-4D3E-AE2B-8F28FF866E4A}"/>
                </a:ext>
              </a:extLst>
            </p:cNvPr>
            <p:cNvGrpSpPr/>
            <p:nvPr/>
          </p:nvGrpSpPr>
          <p:grpSpPr>
            <a:xfrm>
              <a:off x="4682026" y="4166838"/>
              <a:ext cx="422275" cy="384025"/>
              <a:chOff x="4367853" y="755453"/>
              <a:chExt cx="422275" cy="354013"/>
            </a:xfrm>
          </p:grpSpPr>
          <p:sp>
            <p:nvSpPr>
              <p:cNvPr id="85" name="TextBox 86">
                <a:extLst>
                  <a:ext uri="{FF2B5EF4-FFF2-40B4-BE49-F238E27FC236}">
                    <a16:creationId xmlns:a16="http://schemas.microsoft.com/office/drawing/2014/main" id="{7016CBE6-820E-4F20-98BC-1EBFF6224AA7}"/>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#108</a:t>
                </a:r>
                <a:endParaRPr lang="en-GB" altLang="en-US" sz="400" dirty="0">
                  <a:latin typeface="Montserrat" panose="00000500000000000000" pitchFamily="2" charset="0"/>
                </a:endParaRPr>
              </a:p>
            </p:txBody>
          </p:sp>
          <p:sp>
            <p:nvSpPr>
              <p:cNvPr id="86" name="TextBox 63">
                <a:extLst>
                  <a:ext uri="{FF2B5EF4-FFF2-40B4-BE49-F238E27FC236}">
                    <a16:creationId xmlns:a16="http://schemas.microsoft.com/office/drawing/2014/main" id="{0C83D585-6507-4323-AF44-11D4BEE37FE6}"/>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30" name="Group 200">
              <a:extLst>
                <a:ext uri="{FF2B5EF4-FFF2-40B4-BE49-F238E27FC236}">
                  <a16:creationId xmlns:a16="http://schemas.microsoft.com/office/drawing/2014/main" id="{60C82CC9-FE44-4D89-8075-57EC669F1372}"/>
                </a:ext>
              </a:extLst>
            </p:cNvPr>
            <p:cNvGrpSpPr/>
            <p:nvPr/>
          </p:nvGrpSpPr>
          <p:grpSpPr>
            <a:xfrm>
              <a:off x="7133057" y="4166838"/>
              <a:ext cx="407988" cy="384025"/>
              <a:chOff x="6884040" y="755453"/>
              <a:chExt cx="407988" cy="354013"/>
            </a:xfrm>
          </p:grpSpPr>
          <p:sp>
            <p:nvSpPr>
              <p:cNvPr id="83" name="TextBox 86">
                <a:extLst>
                  <a:ext uri="{FF2B5EF4-FFF2-40B4-BE49-F238E27FC236}">
                    <a16:creationId xmlns:a16="http://schemas.microsoft.com/office/drawing/2014/main" id="{18354ACB-203D-4C57-9717-4E644299D596}"/>
                  </a:ext>
                </a:extLst>
              </p:cNvPr>
              <p:cNvSpPr txBox="1">
                <a:spLocks noChangeArrowheads="1"/>
              </p:cNvSpPr>
              <p:nvPr/>
            </p:nvSpPr>
            <p:spPr bwMode="auto">
              <a:xfrm>
                <a:off x="6884040" y="755453"/>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#112</a:t>
                </a:r>
                <a:endParaRPr lang="en-GB" altLang="en-US" sz="400" dirty="0">
                  <a:latin typeface="Montserrat" panose="00000500000000000000" pitchFamily="2" charset="0"/>
                </a:endParaRPr>
              </a:p>
            </p:txBody>
          </p:sp>
          <p:sp>
            <p:nvSpPr>
              <p:cNvPr id="84" name="TextBox 64">
                <a:extLst>
                  <a:ext uri="{FF2B5EF4-FFF2-40B4-BE49-F238E27FC236}">
                    <a16:creationId xmlns:a16="http://schemas.microsoft.com/office/drawing/2014/main" id="{EECC0C13-24A8-4160-934F-BA07F57C94F5}"/>
                  </a:ext>
                </a:extLst>
              </p:cNvPr>
              <p:cNvSpPr txBox="1">
                <a:spLocks noChangeArrowheads="1"/>
              </p:cNvSpPr>
              <p:nvPr/>
            </p:nvSpPr>
            <p:spPr bwMode="auto">
              <a:xfrm>
                <a:off x="69205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31" name="Group 201">
              <a:extLst>
                <a:ext uri="{FF2B5EF4-FFF2-40B4-BE49-F238E27FC236}">
                  <a16:creationId xmlns:a16="http://schemas.microsoft.com/office/drawing/2014/main" id="{CD66DCC9-EABC-4044-9F98-9F6F81717030}"/>
                </a:ext>
              </a:extLst>
            </p:cNvPr>
            <p:cNvGrpSpPr/>
            <p:nvPr/>
          </p:nvGrpSpPr>
          <p:grpSpPr>
            <a:xfrm>
              <a:off x="2877884" y="4166838"/>
              <a:ext cx="390525" cy="384025"/>
              <a:chOff x="2464440" y="755453"/>
              <a:chExt cx="390525" cy="354013"/>
            </a:xfrm>
          </p:grpSpPr>
          <p:sp>
            <p:nvSpPr>
              <p:cNvPr id="81" name="TextBox 86">
                <a:extLst>
                  <a:ext uri="{FF2B5EF4-FFF2-40B4-BE49-F238E27FC236}">
                    <a16:creationId xmlns:a16="http://schemas.microsoft.com/office/drawing/2014/main" id="{030A0951-E108-4698-BD46-47DB38E32246}"/>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#105</a:t>
                </a:r>
                <a:endParaRPr lang="en-GB" altLang="en-US" sz="400" dirty="0">
                  <a:latin typeface="Montserrat" panose="00000500000000000000" pitchFamily="2" charset="0"/>
                </a:endParaRPr>
              </a:p>
            </p:txBody>
          </p:sp>
          <p:sp>
            <p:nvSpPr>
              <p:cNvPr id="82" name="TextBox 65">
                <a:extLst>
                  <a:ext uri="{FF2B5EF4-FFF2-40B4-BE49-F238E27FC236}">
                    <a16:creationId xmlns:a16="http://schemas.microsoft.com/office/drawing/2014/main" id="{94C22D7A-0B61-426B-BC97-C301E1E93B4C}"/>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2" name="Group 202">
              <a:extLst>
                <a:ext uri="{FF2B5EF4-FFF2-40B4-BE49-F238E27FC236}">
                  <a16:creationId xmlns:a16="http://schemas.microsoft.com/office/drawing/2014/main" id="{F2EAF778-34E8-417D-85BE-589BD21CD8EA}"/>
                </a:ext>
              </a:extLst>
            </p:cNvPr>
            <p:cNvGrpSpPr/>
            <p:nvPr/>
          </p:nvGrpSpPr>
          <p:grpSpPr>
            <a:xfrm>
              <a:off x="5309865" y="4166838"/>
              <a:ext cx="406400" cy="384025"/>
              <a:chOff x="5098103" y="755453"/>
              <a:chExt cx="406400" cy="354013"/>
            </a:xfrm>
          </p:grpSpPr>
          <p:sp>
            <p:nvSpPr>
              <p:cNvPr id="79" name="TextBox 86">
                <a:extLst>
                  <a:ext uri="{FF2B5EF4-FFF2-40B4-BE49-F238E27FC236}">
                    <a16:creationId xmlns:a16="http://schemas.microsoft.com/office/drawing/2014/main" id="{252FFC10-9105-4A76-B9C9-C5565DB5107B}"/>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#109</a:t>
                </a:r>
                <a:endParaRPr lang="en-GB" altLang="en-US" sz="400" dirty="0">
                  <a:latin typeface="Montserrat" panose="00000500000000000000" pitchFamily="2" charset="0"/>
                </a:endParaRPr>
              </a:p>
            </p:txBody>
          </p:sp>
          <p:sp>
            <p:nvSpPr>
              <p:cNvPr id="80" name="TextBox 66">
                <a:extLst>
                  <a:ext uri="{FF2B5EF4-FFF2-40B4-BE49-F238E27FC236}">
                    <a16:creationId xmlns:a16="http://schemas.microsoft.com/office/drawing/2014/main" id="{AD6C8993-716E-4ADB-83B1-D37749D495BF}"/>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4" name="Group 203">
              <a:extLst>
                <a:ext uri="{FF2B5EF4-FFF2-40B4-BE49-F238E27FC236}">
                  <a16:creationId xmlns:a16="http://schemas.microsoft.com/office/drawing/2014/main" id="{88324561-0582-4578-BA23-353FAD19E58C}"/>
                </a:ext>
              </a:extLst>
            </p:cNvPr>
            <p:cNvGrpSpPr/>
            <p:nvPr/>
          </p:nvGrpSpPr>
          <p:grpSpPr>
            <a:xfrm>
              <a:off x="1073742" y="4166838"/>
              <a:ext cx="390525" cy="384025"/>
              <a:chOff x="314965" y="755453"/>
              <a:chExt cx="390525" cy="354013"/>
            </a:xfrm>
          </p:grpSpPr>
          <p:sp>
            <p:nvSpPr>
              <p:cNvPr id="77" name="TextBox 86">
                <a:extLst>
                  <a:ext uri="{FF2B5EF4-FFF2-40B4-BE49-F238E27FC236}">
                    <a16:creationId xmlns:a16="http://schemas.microsoft.com/office/drawing/2014/main" id="{02126F8C-0A39-49B8-B61D-B4DA84E1BBE0}"/>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78" name="TextBox 69">
                <a:extLst>
                  <a:ext uri="{FF2B5EF4-FFF2-40B4-BE49-F238E27FC236}">
                    <a16:creationId xmlns:a16="http://schemas.microsoft.com/office/drawing/2014/main" id="{D447493F-CBB1-40DD-A7B5-770E07ADE7D4}"/>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5" name="Group 204">
              <a:extLst>
                <a:ext uri="{FF2B5EF4-FFF2-40B4-BE49-F238E27FC236}">
                  <a16:creationId xmlns:a16="http://schemas.microsoft.com/office/drawing/2014/main" id="{21C10AD9-41E2-4198-8CCA-41D80D6E3419}"/>
                </a:ext>
              </a:extLst>
            </p:cNvPr>
            <p:cNvGrpSpPr/>
            <p:nvPr/>
          </p:nvGrpSpPr>
          <p:grpSpPr>
            <a:xfrm>
              <a:off x="3473973" y="4166838"/>
              <a:ext cx="406400" cy="384025"/>
              <a:chOff x="2991490" y="755453"/>
              <a:chExt cx="406400" cy="354013"/>
            </a:xfrm>
          </p:grpSpPr>
          <p:sp>
            <p:nvSpPr>
              <p:cNvPr id="75" name="TextBox 86">
                <a:extLst>
                  <a:ext uri="{FF2B5EF4-FFF2-40B4-BE49-F238E27FC236}">
                    <a16:creationId xmlns:a16="http://schemas.microsoft.com/office/drawing/2014/main" id="{58D93656-BBF4-4966-8D08-803C968E7CA3}"/>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#106</a:t>
                </a:r>
                <a:endParaRPr lang="en-GB" altLang="en-US" sz="400" dirty="0">
                  <a:latin typeface="Montserrat" panose="00000500000000000000" pitchFamily="2" charset="0"/>
                </a:endParaRPr>
              </a:p>
            </p:txBody>
          </p:sp>
          <p:sp>
            <p:nvSpPr>
              <p:cNvPr id="76" name="TextBox 70">
                <a:extLst>
                  <a:ext uri="{FF2B5EF4-FFF2-40B4-BE49-F238E27FC236}">
                    <a16:creationId xmlns:a16="http://schemas.microsoft.com/office/drawing/2014/main" id="{9C289D76-1A26-4AA4-96A2-F65C894A8F0A}"/>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6" name="Group 205">
              <a:extLst>
                <a:ext uri="{FF2B5EF4-FFF2-40B4-BE49-F238E27FC236}">
                  <a16:creationId xmlns:a16="http://schemas.microsoft.com/office/drawing/2014/main" id="{BAA44ADE-DF86-4C36-A0A5-78D933A951CF}"/>
                </a:ext>
              </a:extLst>
            </p:cNvPr>
            <p:cNvGrpSpPr/>
            <p:nvPr/>
          </p:nvGrpSpPr>
          <p:grpSpPr>
            <a:xfrm>
              <a:off x="5921829" y="4166838"/>
              <a:ext cx="396875" cy="384025"/>
              <a:chOff x="5758503" y="755453"/>
              <a:chExt cx="396875" cy="354013"/>
            </a:xfrm>
          </p:grpSpPr>
          <p:sp>
            <p:nvSpPr>
              <p:cNvPr id="73" name="TextBox 86">
                <a:extLst>
                  <a:ext uri="{FF2B5EF4-FFF2-40B4-BE49-F238E27FC236}">
                    <a16:creationId xmlns:a16="http://schemas.microsoft.com/office/drawing/2014/main" id="{B36B47BD-520B-485A-A33F-0BF704CF49AB}"/>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#110</a:t>
                </a:r>
                <a:endParaRPr lang="en-GB" altLang="en-US" sz="400" dirty="0">
                  <a:latin typeface="Montserrat" panose="00000500000000000000" pitchFamily="2" charset="0"/>
                </a:endParaRPr>
              </a:p>
            </p:txBody>
          </p:sp>
          <p:sp>
            <p:nvSpPr>
              <p:cNvPr id="74" name="TextBox 71">
                <a:extLst>
                  <a:ext uri="{FF2B5EF4-FFF2-40B4-BE49-F238E27FC236}">
                    <a16:creationId xmlns:a16="http://schemas.microsoft.com/office/drawing/2014/main" id="{CBFFE73C-CE1B-4DCE-917F-DA8F556F1B2D}"/>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37" name="TextBox 67">
              <a:extLst>
                <a:ext uri="{FF2B5EF4-FFF2-40B4-BE49-F238E27FC236}">
                  <a16:creationId xmlns:a16="http://schemas.microsoft.com/office/drawing/2014/main" id="{ABCCB28F-9C81-4FC0-9DAB-29BE2BDF4951}"/>
                </a:ext>
              </a:extLst>
            </p:cNvPr>
            <p:cNvSpPr txBox="1">
              <a:spLocks noChangeArrowheads="1"/>
            </p:cNvSpPr>
            <p:nvPr/>
          </p:nvSpPr>
          <p:spPr bwMode="auto">
            <a:xfrm>
              <a:off x="1014263" y="4056394"/>
              <a:ext cx="403225" cy="21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38" name="TextBox 1">
              <a:extLst>
                <a:ext uri="{FF2B5EF4-FFF2-40B4-BE49-F238E27FC236}">
                  <a16:creationId xmlns:a16="http://schemas.microsoft.com/office/drawing/2014/main" id="{66E9D6BF-B1D6-4419-AD32-20B357B6A68D}"/>
                </a:ext>
              </a:extLst>
            </p:cNvPr>
            <p:cNvSpPr txBox="1">
              <a:spLocks noChangeArrowheads="1"/>
            </p:cNvSpPr>
            <p:nvPr/>
          </p:nvSpPr>
          <p:spPr bwMode="auto">
            <a:xfrm>
              <a:off x="3814564" y="5235688"/>
              <a:ext cx="1079604" cy="21701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6G TSGs</a:t>
              </a:r>
              <a:endParaRPr lang="en-GB" altLang="en-US" sz="700" dirty="0">
                <a:latin typeface="Montserrat" panose="00000500000000000000" pitchFamily="50" charset="0"/>
              </a:endParaRPr>
            </a:p>
          </p:txBody>
        </p:sp>
        <p:sp>
          <p:nvSpPr>
            <p:cNvPr id="39" name="Chevron 60">
              <a:extLst>
                <a:ext uri="{FF2B5EF4-FFF2-40B4-BE49-F238E27FC236}">
                  <a16:creationId xmlns:a16="http://schemas.microsoft.com/office/drawing/2014/main" id="{CA6EF625-F613-4AF5-9749-EE62EA442286}"/>
                </a:ext>
              </a:extLst>
            </p:cNvPr>
            <p:cNvSpPr/>
            <p:nvPr/>
          </p:nvSpPr>
          <p:spPr bwMode="auto">
            <a:xfrm>
              <a:off x="5538409" y="5808155"/>
              <a:ext cx="1245990" cy="21466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Stage 3 6G SID def.</a:t>
              </a:r>
            </a:p>
          </p:txBody>
        </p:sp>
        <p:grpSp>
          <p:nvGrpSpPr>
            <p:cNvPr id="40" name="Group 210">
              <a:extLst>
                <a:ext uri="{FF2B5EF4-FFF2-40B4-BE49-F238E27FC236}">
                  <a16:creationId xmlns:a16="http://schemas.microsoft.com/office/drawing/2014/main" id="{6870CE33-9C3B-42BA-8742-8D41E4F72670}"/>
                </a:ext>
              </a:extLst>
            </p:cNvPr>
            <p:cNvGrpSpPr/>
            <p:nvPr/>
          </p:nvGrpSpPr>
          <p:grpSpPr>
            <a:xfrm>
              <a:off x="7746609" y="4155816"/>
              <a:ext cx="390850" cy="384025"/>
              <a:chOff x="7359013" y="745293"/>
              <a:chExt cx="390850" cy="354013"/>
            </a:xfrm>
          </p:grpSpPr>
          <p:sp>
            <p:nvSpPr>
              <p:cNvPr id="71" name="TextBox 86">
                <a:extLst>
                  <a:ext uri="{FF2B5EF4-FFF2-40B4-BE49-F238E27FC236}">
                    <a16:creationId xmlns:a16="http://schemas.microsoft.com/office/drawing/2014/main" id="{B7799657-4BC3-49AF-A542-89A80E2A9640}"/>
                  </a:ext>
                </a:extLst>
              </p:cNvPr>
              <p:cNvSpPr txBox="1">
                <a:spLocks noChangeArrowheads="1"/>
              </p:cNvSpPr>
              <p:nvPr/>
            </p:nvSpPr>
            <p:spPr bwMode="auto">
              <a:xfrm>
                <a:off x="7359013" y="74529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400" dirty="0">
                  <a:latin typeface="Montserrat" panose="00000500000000000000" pitchFamily="2" charset="0"/>
                </a:endParaRPr>
              </a:p>
            </p:txBody>
          </p:sp>
          <p:sp>
            <p:nvSpPr>
              <p:cNvPr id="72" name="TextBox 66">
                <a:extLst>
                  <a:ext uri="{FF2B5EF4-FFF2-40B4-BE49-F238E27FC236}">
                    <a16:creationId xmlns:a16="http://schemas.microsoft.com/office/drawing/2014/main" id="{96AA9FFB-A9E1-43ED-9CE4-8D28E56D4831}"/>
                  </a:ext>
                </a:extLst>
              </p:cNvPr>
              <p:cNvSpPr txBox="1">
                <a:spLocks noChangeArrowheads="1"/>
              </p:cNvSpPr>
              <p:nvPr/>
            </p:nvSpPr>
            <p:spPr bwMode="auto">
              <a:xfrm>
                <a:off x="7375213" y="89928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41" name="Group 211">
              <a:extLst>
                <a:ext uri="{FF2B5EF4-FFF2-40B4-BE49-F238E27FC236}">
                  <a16:creationId xmlns:a16="http://schemas.microsoft.com/office/drawing/2014/main" id="{F4FCA3E5-2E82-410D-BDB6-FD6B4B211496}"/>
                </a:ext>
              </a:extLst>
            </p:cNvPr>
            <p:cNvGrpSpPr/>
            <p:nvPr/>
          </p:nvGrpSpPr>
          <p:grpSpPr>
            <a:xfrm>
              <a:off x="8343023" y="4155816"/>
              <a:ext cx="384175" cy="384025"/>
              <a:chOff x="8016563" y="745293"/>
              <a:chExt cx="384175" cy="354013"/>
            </a:xfrm>
          </p:grpSpPr>
          <p:sp>
            <p:nvSpPr>
              <p:cNvPr id="69" name="TextBox 86">
                <a:extLst>
                  <a:ext uri="{FF2B5EF4-FFF2-40B4-BE49-F238E27FC236}">
                    <a16:creationId xmlns:a16="http://schemas.microsoft.com/office/drawing/2014/main" id="{F71AC33F-2E82-40EE-B5C4-745DAB926AE4}"/>
                  </a:ext>
                </a:extLst>
              </p:cNvPr>
              <p:cNvSpPr txBox="1">
                <a:spLocks noChangeArrowheads="1"/>
              </p:cNvSpPr>
              <p:nvPr/>
            </p:nvSpPr>
            <p:spPr bwMode="auto">
              <a:xfrm>
                <a:off x="8017046" y="745293"/>
                <a:ext cx="3706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400" dirty="0">
                  <a:latin typeface="Montserrat" panose="00000500000000000000" pitchFamily="2" charset="0"/>
                </a:endParaRPr>
              </a:p>
            </p:txBody>
          </p:sp>
          <p:sp>
            <p:nvSpPr>
              <p:cNvPr id="70" name="TextBox 71">
                <a:extLst>
                  <a:ext uri="{FF2B5EF4-FFF2-40B4-BE49-F238E27FC236}">
                    <a16:creationId xmlns:a16="http://schemas.microsoft.com/office/drawing/2014/main" id="{0CC24F7F-2152-437D-948F-D141FE342C60}"/>
                  </a:ext>
                </a:extLst>
              </p:cNvPr>
              <p:cNvSpPr txBox="1">
                <a:spLocks noChangeArrowheads="1"/>
              </p:cNvSpPr>
              <p:nvPr/>
            </p:nvSpPr>
            <p:spPr bwMode="auto">
              <a:xfrm>
                <a:off x="8016563" y="89928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42" name="TextBox 86">
              <a:extLst>
                <a:ext uri="{FF2B5EF4-FFF2-40B4-BE49-F238E27FC236}">
                  <a16:creationId xmlns:a16="http://schemas.microsoft.com/office/drawing/2014/main" id="{C4163B74-7A2F-4BF3-92EC-FA81982004EB}"/>
                </a:ext>
              </a:extLst>
            </p:cNvPr>
            <p:cNvSpPr txBox="1">
              <a:spLocks noChangeArrowheads="1"/>
            </p:cNvSpPr>
            <p:nvPr/>
          </p:nvSpPr>
          <p:spPr bwMode="auto">
            <a:xfrm>
              <a:off x="8932762" y="4170512"/>
              <a:ext cx="362600" cy="21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400" dirty="0">
                <a:latin typeface="Montserrat" panose="00000500000000000000" pitchFamily="2" charset="0"/>
              </a:endParaRPr>
            </a:p>
          </p:txBody>
        </p:sp>
        <p:sp>
          <p:nvSpPr>
            <p:cNvPr id="43" name="TextBox 60">
              <a:extLst>
                <a:ext uri="{FF2B5EF4-FFF2-40B4-BE49-F238E27FC236}">
                  <a16:creationId xmlns:a16="http://schemas.microsoft.com/office/drawing/2014/main" id="{0CC4A687-6C76-4C2F-A833-8ADD790A194C}"/>
                </a:ext>
              </a:extLst>
            </p:cNvPr>
            <p:cNvSpPr txBox="1">
              <a:spLocks noChangeArrowheads="1"/>
            </p:cNvSpPr>
            <p:nvPr/>
          </p:nvSpPr>
          <p:spPr bwMode="auto">
            <a:xfrm>
              <a:off x="8968012" y="4337554"/>
              <a:ext cx="377825" cy="21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sp>
          <p:nvSpPr>
            <p:cNvPr id="44" name="TextBox 60">
              <a:extLst>
                <a:ext uri="{FF2B5EF4-FFF2-40B4-BE49-F238E27FC236}">
                  <a16:creationId xmlns:a16="http://schemas.microsoft.com/office/drawing/2014/main" id="{953FBF1C-6C86-483E-8F01-855DDE9BB552}"/>
                </a:ext>
              </a:extLst>
            </p:cNvPr>
            <p:cNvSpPr txBox="1">
              <a:spLocks noChangeArrowheads="1"/>
            </p:cNvSpPr>
            <p:nvPr/>
          </p:nvSpPr>
          <p:spPr bwMode="auto">
            <a:xfrm>
              <a:off x="9558173" y="4319185"/>
              <a:ext cx="351378" cy="21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sp>
          <p:nvSpPr>
            <p:cNvPr id="45" name="Star: 5 Points 215">
              <a:extLst>
                <a:ext uri="{FF2B5EF4-FFF2-40B4-BE49-F238E27FC236}">
                  <a16:creationId xmlns:a16="http://schemas.microsoft.com/office/drawing/2014/main" id="{A207F5D1-2F59-4AD7-944B-2BE60BBF007A}"/>
                </a:ext>
              </a:extLst>
            </p:cNvPr>
            <p:cNvSpPr/>
            <p:nvPr/>
          </p:nvSpPr>
          <p:spPr bwMode="auto">
            <a:xfrm>
              <a:off x="2005400" y="4525440"/>
              <a:ext cx="339301" cy="34912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46" name="TextBox 1">
              <a:extLst>
                <a:ext uri="{FF2B5EF4-FFF2-40B4-BE49-F238E27FC236}">
                  <a16:creationId xmlns:a16="http://schemas.microsoft.com/office/drawing/2014/main" id="{351336DB-C37D-443E-8C57-2A6B6F40B5F7}"/>
                </a:ext>
              </a:extLst>
            </p:cNvPr>
            <p:cNvSpPr txBox="1">
              <a:spLocks noChangeArrowheads="1"/>
            </p:cNvSpPr>
            <p:nvPr/>
          </p:nvSpPr>
          <p:spPr bwMode="auto">
            <a:xfrm>
              <a:off x="1702699" y="5118833"/>
              <a:ext cx="1149037" cy="333870"/>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sp>
          <p:nvSpPr>
            <p:cNvPr id="47" name="TextBox 86">
              <a:extLst>
                <a:ext uri="{FF2B5EF4-FFF2-40B4-BE49-F238E27FC236}">
                  <a16:creationId xmlns:a16="http://schemas.microsoft.com/office/drawing/2014/main" id="{B72B39C7-FC48-4582-A7FF-B1162967FA94}"/>
                </a:ext>
              </a:extLst>
            </p:cNvPr>
            <p:cNvSpPr txBox="1">
              <a:spLocks noChangeArrowheads="1"/>
            </p:cNvSpPr>
            <p:nvPr/>
          </p:nvSpPr>
          <p:spPr bwMode="auto">
            <a:xfrm>
              <a:off x="9510279" y="4166838"/>
              <a:ext cx="365806" cy="21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400" dirty="0">
                <a:latin typeface="Montserrat" panose="00000500000000000000" pitchFamily="2" charset="0"/>
              </a:endParaRPr>
            </a:p>
          </p:txBody>
        </p:sp>
        <p:cxnSp>
          <p:nvCxnSpPr>
            <p:cNvPr id="48" name="Straight Connector 114">
              <a:extLst>
                <a:ext uri="{FF2B5EF4-FFF2-40B4-BE49-F238E27FC236}">
                  <a16:creationId xmlns:a16="http://schemas.microsoft.com/office/drawing/2014/main" id="{48E07C2F-9580-4536-B516-7DACF4A7152D}"/>
                </a:ext>
              </a:extLst>
            </p:cNvPr>
            <p:cNvCxnSpPr>
              <a:cxnSpLocks noChangeShapeType="1"/>
            </p:cNvCxnSpPr>
            <p:nvPr/>
          </p:nvCxnSpPr>
          <p:spPr bwMode="auto">
            <a:xfrm flipH="1">
              <a:off x="3049452" y="4559584"/>
              <a:ext cx="13559" cy="1794235"/>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10A9E523-9C61-4D23-964A-747BF992165B}"/>
                </a:ext>
              </a:extLst>
            </p:cNvPr>
            <p:cNvCxnSpPr>
              <a:cxnSpLocks noChangeShapeType="1"/>
            </p:cNvCxnSpPr>
            <p:nvPr/>
          </p:nvCxnSpPr>
          <p:spPr bwMode="auto">
            <a:xfrm>
              <a:off x="6096000" y="4492516"/>
              <a:ext cx="0" cy="1861303"/>
            </a:xfrm>
            <a:prstGeom prst="line">
              <a:avLst/>
            </a:prstGeom>
            <a:noFill/>
            <a:ln w="28575" algn="ctr">
              <a:solidFill>
                <a:schemeClr val="accent4">
                  <a:lumMod val="40000"/>
                  <a:lumOff val="60000"/>
                </a:schemeClr>
              </a:solidFill>
              <a:round/>
              <a:headEnd/>
              <a:tailEnd/>
            </a:ln>
          </p:spPr>
        </p:cxnSp>
        <p:sp>
          <p:nvSpPr>
            <p:cNvPr id="50" name="Chevron 60">
              <a:extLst>
                <a:ext uri="{FF2B5EF4-FFF2-40B4-BE49-F238E27FC236}">
                  <a16:creationId xmlns:a16="http://schemas.microsoft.com/office/drawing/2014/main" id="{4983B34F-E5C6-4DBF-A90A-72353FDCF5AE}"/>
                </a:ext>
              </a:extLst>
            </p:cNvPr>
            <p:cNvSpPr/>
            <p:nvPr/>
          </p:nvSpPr>
          <p:spPr bwMode="auto">
            <a:xfrm>
              <a:off x="2907299" y="4614342"/>
              <a:ext cx="3803221" cy="24109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6G Study(ies)</a:t>
              </a:r>
            </a:p>
          </p:txBody>
        </p:sp>
        <p:sp>
          <p:nvSpPr>
            <p:cNvPr id="51" name="Chevron 60">
              <a:extLst>
                <a:ext uri="{FF2B5EF4-FFF2-40B4-BE49-F238E27FC236}">
                  <a16:creationId xmlns:a16="http://schemas.microsoft.com/office/drawing/2014/main" id="{B89EF0B5-EB4E-404F-ABB1-2B90750CB4F9}"/>
                </a:ext>
              </a:extLst>
            </p:cNvPr>
            <p:cNvSpPr/>
            <p:nvPr/>
          </p:nvSpPr>
          <p:spPr bwMode="auto">
            <a:xfrm>
              <a:off x="2246894" y="4621571"/>
              <a:ext cx="833121" cy="23787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6G SID def.</a:t>
              </a:r>
            </a:p>
          </p:txBody>
        </p:sp>
        <p:sp>
          <p:nvSpPr>
            <p:cNvPr id="52" name="Chevron 60">
              <a:extLst>
                <a:ext uri="{FF2B5EF4-FFF2-40B4-BE49-F238E27FC236}">
                  <a16:creationId xmlns:a16="http://schemas.microsoft.com/office/drawing/2014/main" id="{693D0634-CAAF-4E56-9C89-EEDB061D95F1}"/>
                </a:ext>
              </a:extLst>
            </p:cNvPr>
            <p:cNvSpPr/>
            <p:nvPr/>
          </p:nvSpPr>
          <p:spPr bwMode="auto">
            <a:xfrm>
              <a:off x="4952654" y="4952024"/>
              <a:ext cx="3786293" cy="24109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SA2 6G Study(ies)</a:t>
              </a:r>
            </a:p>
          </p:txBody>
        </p:sp>
        <p:sp>
          <p:nvSpPr>
            <p:cNvPr id="53" name="Chevron 60">
              <a:extLst>
                <a:ext uri="{FF2B5EF4-FFF2-40B4-BE49-F238E27FC236}">
                  <a16:creationId xmlns:a16="http://schemas.microsoft.com/office/drawing/2014/main" id="{FB0EA54D-A8F1-477F-BF8F-23EBAB66C7E0}"/>
                </a:ext>
              </a:extLst>
            </p:cNvPr>
            <p:cNvSpPr/>
            <p:nvPr/>
          </p:nvSpPr>
          <p:spPr bwMode="auto">
            <a:xfrm>
              <a:off x="6716666" y="5798549"/>
              <a:ext cx="2709334" cy="24109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6G Study(ies)</a:t>
              </a:r>
            </a:p>
          </p:txBody>
        </p:sp>
        <p:cxnSp>
          <p:nvCxnSpPr>
            <p:cNvPr id="54" name="Straight Connector 233">
              <a:extLst>
                <a:ext uri="{FF2B5EF4-FFF2-40B4-BE49-F238E27FC236}">
                  <a16:creationId xmlns:a16="http://schemas.microsoft.com/office/drawing/2014/main" id="{BF302160-00FB-4EBA-B657-0CC026E14194}"/>
                </a:ext>
              </a:extLst>
            </p:cNvPr>
            <p:cNvCxnSpPr>
              <a:cxnSpLocks/>
            </p:cNvCxnSpPr>
            <p:nvPr/>
          </p:nvCxnSpPr>
          <p:spPr bwMode="auto">
            <a:xfrm>
              <a:off x="3697451" y="400794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5" name="TextBox 234">
              <a:extLst>
                <a:ext uri="{FF2B5EF4-FFF2-40B4-BE49-F238E27FC236}">
                  <a16:creationId xmlns:a16="http://schemas.microsoft.com/office/drawing/2014/main" id="{961A94BE-1233-4643-AA8B-13F45879B8FB}"/>
                </a:ext>
              </a:extLst>
            </p:cNvPr>
            <p:cNvSpPr txBox="1"/>
            <p:nvPr/>
          </p:nvSpPr>
          <p:spPr>
            <a:xfrm>
              <a:off x="4595023" y="3875348"/>
              <a:ext cx="686406"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a:t>
              </a:r>
              <a:r>
                <a:rPr lang="en-GB" dirty="0">
                  <a:latin typeface="Montserrat" panose="00000500000000000000" pitchFamily="50" charset="0"/>
                </a:rPr>
                <a:t>5</a:t>
              </a:r>
            </a:p>
          </p:txBody>
        </p:sp>
        <p:cxnSp>
          <p:nvCxnSpPr>
            <p:cNvPr id="56" name="Straight Connector 235">
              <a:extLst>
                <a:ext uri="{FF2B5EF4-FFF2-40B4-BE49-F238E27FC236}">
                  <a16:creationId xmlns:a16="http://schemas.microsoft.com/office/drawing/2014/main" id="{FDF1FF37-37DB-4A33-87AF-1C6B699038DD}"/>
                </a:ext>
              </a:extLst>
            </p:cNvPr>
            <p:cNvCxnSpPr>
              <a:cxnSpLocks/>
            </p:cNvCxnSpPr>
            <p:nvPr/>
          </p:nvCxnSpPr>
          <p:spPr bwMode="auto">
            <a:xfrm>
              <a:off x="6098594" y="401162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 name="TextBox 236">
              <a:extLst>
                <a:ext uri="{FF2B5EF4-FFF2-40B4-BE49-F238E27FC236}">
                  <a16:creationId xmlns:a16="http://schemas.microsoft.com/office/drawing/2014/main" id="{BAA1D6C1-DC0F-4199-AB2B-8E5F1CDC4EE4}"/>
                </a:ext>
              </a:extLst>
            </p:cNvPr>
            <p:cNvSpPr txBox="1"/>
            <p:nvPr/>
          </p:nvSpPr>
          <p:spPr>
            <a:xfrm>
              <a:off x="6996166" y="3879028"/>
              <a:ext cx="679994"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2026</a:t>
              </a:r>
            </a:p>
          </p:txBody>
        </p:sp>
        <p:sp>
          <p:nvSpPr>
            <p:cNvPr id="58" name="TextBox 237">
              <a:extLst>
                <a:ext uri="{FF2B5EF4-FFF2-40B4-BE49-F238E27FC236}">
                  <a16:creationId xmlns:a16="http://schemas.microsoft.com/office/drawing/2014/main" id="{BA38D192-BA87-4978-9359-C8F36D1B3C40}"/>
                </a:ext>
              </a:extLst>
            </p:cNvPr>
            <p:cNvSpPr txBox="1"/>
            <p:nvPr/>
          </p:nvSpPr>
          <p:spPr>
            <a:xfrm>
              <a:off x="9058642" y="3882706"/>
              <a:ext cx="675185"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2027</a:t>
              </a:r>
            </a:p>
          </p:txBody>
        </p:sp>
        <p:sp>
          <p:nvSpPr>
            <p:cNvPr id="59" name="Thought Bubble: Cloud 238">
              <a:extLst>
                <a:ext uri="{FF2B5EF4-FFF2-40B4-BE49-F238E27FC236}">
                  <a16:creationId xmlns:a16="http://schemas.microsoft.com/office/drawing/2014/main" id="{BEC36316-546F-44BD-AEEF-6BA919251CB7}"/>
                </a:ext>
              </a:extLst>
            </p:cNvPr>
            <p:cNvSpPr/>
            <p:nvPr/>
          </p:nvSpPr>
          <p:spPr bwMode="auto">
            <a:xfrm>
              <a:off x="5011356" y="5245688"/>
              <a:ext cx="1608028" cy="476159"/>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60" name="Chevron 60">
              <a:extLst>
                <a:ext uri="{FF2B5EF4-FFF2-40B4-BE49-F238E27FC236}">
                  <a16:creationId xmlns:a16="http://schemas.microsoft.com/office/drawing/2014/main" id="{4943A8E9-91E0-494B-9DAB-4852186C9751}"/>
                </a:ext>
              </a:extLst>
            </p:cNvPr>
            <p:cNvSpPr/>
            <p:nvPr/>
          </p:nvSpPr>
          <p:spPr bwMode="auto">
            <a:xfrm>
              <a:off x="4304257" y="4901867"/>
              <a:ext cx="748030" cy="305580"/>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SA2 &amp; RAN WGs 6G SID def.</a:t>
              </a:r>
            </a:p>
          </p:txBody>
        </p:sp>
        <p:sp>
          <p:nvSpPr>
            <p:cNvPr id="61" name="TextBox 240">
              <a:extLst>
                <a:ext uri="{FF2B5EF4-FFF2-40B4-BE49-F238E27FC236}">
                  <a16:creationId xmlns:a16="http://schemas.microsoft.com/office/drawing/2014/main" id="{80D8C6FD-5698-4CAC-ABC5-B2D670A98D87}"/>
                </a:ext>
              </a:extLst>
            </p:cNvPr>
            <p:cNvSpPr txBox="1"/>
            <p:nvPr/>
          </p:nvSpPr>
          <p:spPr>
            <a:xfrm>
              <a:off x="4920292" y="5353725"/>
              <a:ext cx="1679637" cy="304453"/>
            </a:xfrm>
            <a:prstGeom prst="rect">
              <a:avLst/>
            </a:prstGeom>
            <a:noFill/>
          </p:spPr>
          <p:txBody>
            <a:bodyPr wrap="square">
              <a:spAutoFit/>
            </a:bodyPr>
            <a:lstStyle/>
            <a:p>
              <a:pPr algn="ctr">
                <a:defRPr/>
              </a:pPr>
              <a:r>
                <a:rPr lang="fr-FR" sz="900" dirty="0">
                  <a:latin typeface="Montserrat" panose="00000500000000000000" pitchFamily="50" charset="0"/>
                  <a:ea typeface="ＭＳ Ｐゴシック" charset="-128"/>
                  <a:cs typeface="Arial" pitchFamily="34" charset="0"/>
                </a:rPr>
                <a:t>SA3/4/5/6 6G SID def. TBD</a:t>
              </a:r>
            </a:p>
          </p:txBody>
        </p:sp>
        <p:sp>
          <p:nvSpPr>
            <p:cNvPr id="62" name="Chevron 60">
              <a:extLst>
                <a:ext uri="{FF2B5EF4-FFF2-40B4-BE49-F238E27FC236}">
                  <a16:creationId xmlns:a16="http://schemas.microsoft.com/office/drawing/2014/main" id="{1A251014-6EBA-4FFF-8385-3263809C08FF}"/>
                </a:ext>
              </a:extLst>
            </p:cNvPr>
            <p:cNvSpPr/>
            <p:nvPr/>
          </p:nvSpPr>
          <p:spPr bwMode="auto">
            <a:xfrm>
              <a:off x="8618956" y="4937641"/>
              <a:ext cx="550705" cy="24109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or </a:t>
              </a:r>
            </a:p>
          </p:txBody>
        </p:sp>
        <p:sp>
          <p:nvSpPr>
            <p:cNvPr id="63" name="Thought Bubble: Cloud 242">
              <a:extLst>
                <a:ext uri="{FF2B5EF4-FFF2-40B4-BE49-F238E27FC236}">
                  <a16:creationId xmlns:a16="http://schemas.microsoft.com/office/drawing/2014/main" id="{62D44D96-04A6-41DE-A354-37117F61F4D2}"/>
                </a:ext>
              </a:extLst>
            </p:cNvPr>
            <p:cNvSpPr/>
            <p:nvPr/>
          </p:nvSpPr>
          <p:spPr bwMode="auto">
            <a:xfrm>
              <a:off x="9103874" y="5795835"/>
              <a:ext cx="903248" cy="29531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64" name="TextBox 243">
              <a:extLst>
                <a:ext uri="{FF2B5EF4-FFF2-40B4-BE49-F238E27FC236}">
                  <a16:creationId xmlns:a16="http://schemas.microsoft.com/office/drawing/2014/main" id="{E589C886-C0B5-431F-B365-1A2A1B93849E}"/>
                </a:ext>
              </a:extLst>
            </p:cNvPr>
            <p:cNvSpPr txBox="1"/>
            <p:nvPr/>
          </p:nvSpPr>
          <p:spPr>
            <a:xfrm>
              <a:off x="9006977" y="5802581"/>
              <a:ext cx="1060025" cy="233709"/>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TBD</a:t>
              </a:r>
            </a:p>
          </p:txBody>
        </p:sp>
        <p:cxnSp>
          <p:nvCxnSpPr>
            <p:cNvPr id="65" name="Straight Connector 114">
              <a:extLst>
                <a:ext uri="{FF2B5EF4-FFF2-40B4-BE49-F238E27FC236}">
                  <a16:creationId xmlns:a16="http://schemas.microsoft.com/office/drawing/2014/main" id="{CEE8A5E3-336D-4D88-BFCE-AE4D4A8AC0B3}"/>
                </a:ext>
              </a:extLst>
            </p:cNvPr>
            <p:cNvCxnSpPr>
              <a:cxnSpLocks noChangeShapeType="1"/>
            </p:cNvCxnSpPr>
            <p:nvPr/>
          </p:nvCxnSpPr>
          <p:spPr bwMode="auto">
            <a:xfrm>
              <a:off x="2441672" y="4567154"/>
              <a:ext cx="24274" cy="1786665"/>
            </a:xfrm>
            <a:prstGeom prst="line">
              <a:avLst/>
            </a:prstGeom>
            <a:noFill/>
            <a:ln w="9525" algn="ctr">
              <a:solidFill>
                <a:schemeClr val="accent4">
                  <a:lumMod val="40000"/>
                  <a:lumOff val="60000"/>
                </a:schemeClr>
              </a:solidFill>
              <a:prstDash val="dash"/>
              <a:round/>
              <a:headEnd/>
              <a:tailEnd/>
            </a:ln>
          </p:spPr>
        </p:cxnSp>
        <p:sp>
          <p:nvSpPr>
            <p:cNvPr id="66" name="Thought Bubble: Cloud 245">
              <a:extLst>
                <a:ext uri="{FF2B5EF4-FFF2-40B4-BE49-F238E27FC236}">
                  <a16:creationId xmlns:a16="http://schemas.microsoft.com/office/drawing/2014/main" id="{6687524C-F4E4-4058-88F0-141E26FD93A7}"/>
                </a:ext>
              </a:extLst>
            </p:cNvPr>
            <p:cNvSpPr/>
            <p:nvPr/>
          </p:nvSpPr>
          <p:spPr bwMode="auto">
            <a:xfrm>
              <a:off x="6707211" y="5221065"/>
              <a:ext cx="3063940" cy="411706"/>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67" name="TextBox 246">
              <a:extLst>
                <a:ext uri="{FF2B5EF4-FFF2-40B4-BE49-F238E27FC236}">
                  <a16:creationId xmlns:a16="http://schemas.microsoft.com/office/drawing/2014/main" id="{33AEBC9B-6763-446C-B839-39731B7204AB}"/>
                </a:ext>
              </a:extLst>
            </p:cNvPr>
            <p:cNvSpPr txBox="1"/>
            <p:nvPr/>
          </p:nvSpPr>
          <p:spPr>
            <a:xfrm>
              <a:off x="6836334" y="5293929"/>
              <a:ext cx="2623531" cy="304453"/>
            </a:xfrm>
            <a:prstGeom prst="rect">
              <a:avLst/>
            </a:prstGeom>
            <a:noFill/>
          </p:spPr>
          <p:txBody>
            <a:bodyPr wrap="square">
              <a:spAutoFit/>
            </a:bodyPr>
            <a:lstStyle/>
            <a:p>
              <a:pPr algn="ctr">
                <a:defRPr/>
              </a:pPr>
              <a:r>
                <a:rPr lang="fr-FR" sz="900" dirty="0">
                  <a:latin typeface="Montserrat" panose="00000500000000000000" pitchFamily="50" charset="0"/>
                  <a:ea typeface="ＭＳ Ｐゴシック" charset="-128"/>
                  <a:cs typeface="Arial" pitchFamily="34" charset="0"/>
                </a:rPr>
                <a:t>SA3/4/5/6 6G Study(ies)TBD</a:t>
              </a:r>
            </a:p>
          </p:txBody>
        </p:sp>
        <p:sp>
          <p:nvSpPr>
            <p:cNvPr id="68" name="Star: 5 Points 207">
              <a:extLst>
                <a:ext uri="{FF2B5EF4-FFF2-40B4-BE49-F238E27FC236}">
                  <a16:creationId xmlns:a16="http://schemas.microsoft.com/office/drawing/2014/main" id="{B55F7954-2BE1-4302-A825-9FCF6930F626}"/>
                </a:ext>
              </a:extLst>
            </p:cNvPr>
            <p:cNvSpPr/>
            <p:nvPr/>
          </p:nvSpPr>
          <p:spPr bwMode="auto">
            <a:xfrm>
              <a:off x="4126919" y="4896565"/>
              <a:ext cx="339301" cy="34912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grpSp>
    </p:spTree>
    <p:extLst>
      <p:ext uri="{BB962C8B-B14F-4D97-AF65-F5344CB8AC3E}">
        <p14:creationId xmlns:p14="http://schemas.microsoft.com/office/powerpoint/2010/main" val="21876596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36861" y="504181"/>
            <a:ext cx="10515600" cy="1325563"/>
          </a:xfrm>
        </p:spPr>
        <p:txBody>
          <a:bodyPr/>
          <a:lstStyle/>
          <a:p>
            <a:r>
              <a:rPr lang="en-US" altLang="zh-CN" dirty="0"/>
              <a:t>New Scenarios and Services Trends</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txBox="1">
            <a:spLocks/>
          </p:cNvSpPr>
          <p:nvPr/>
        </p:nvSpPr>
        <p:spPr bwMode="auto">
          <a:xfrm>
            <a:off x="336860" y="1829744"/>
            <a:ext cx="8531095" cy="420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en-US" altLang="zh-CN" sz="1400" b="1" dirty="0">
                <a:latin typeface="Arial" panose="020B0604020202020204" pitchFamily="34" charset="0"/>
                <a:cs typeface="Arial" panose="020B0604020202020204" pitchFamily="34" charset="0"/>
              </a:rPr>
              <a:t> </a:t>
            </a:r>
            <a:r>
              <a:rPr lang="en-GB" altLang="zh-CN" sz="1400" b="1" dirty="0">
                <a:latin typeface="Arial" panose="020B0604020202020204" pitchFamily="34" charset="0"/>
                <a:cs typeface="Arial" panose="020B0604020202020204" pitchFamily="34" charset="0"/>
              </a:rPr>
              <a:t>Immersive Communication</a:t>
            </a:r>
            <a:endParaRPr lang="en-US" altLang="zh-CN" sz="1400" b="1" dirty="0">
              <a:latin typeface="Arial" panose="020B0604020202020204" pitchFamily="34" charset="0"/>
              <a:cs typeface="Arial" panose="020B0604020202020204" pitchFamily="34" charset="0"/>
            </a:endParaRPr>
          </a:p>
          <a:p>
            <a:pPr marL="252000" indent="0">
              <a:spcBef>
                <a:spcPts val="0"/>
              </a:spcBef>
              <a:spcAft>
                <a:spcPts val="1200"/>
              </a:spcAft>
              <a:buNone/>
            </a:pPr>
            <a:r>
              <a:rPr lang="en-GB" altLang="zh-CN" sz="1400" dirty="0">
                <a:latin typeface="Arial" panose="020B0604020202020204" pitchFamily="34" charset="0"/>
                <a:cs typeface="Arial" panose="020B0604020202020204" pitchFamily="34" charset="0"/>
              </a:rPr>
              <a:t>Supporting mixed traffic of video, audio, and other environment data in a time-synchronized manner</a:t>
            </a:r>
          </a:p>
          <a:p>
            <a:pPr>
              <a:spcBef>
                <a:spcPts val="0"/>
              </a:spcBef>
              <a:spcAft>
                <a:spcPts val="600"/>
              </a:spcAft>
            </a:pPr>
            <a:r>
              <a:rPr lang="en-US" altLang="zh-CN" sz="1400" b="1" dirty="0">
                <a:latin typeface="Arial" panose="020B0604020202020204" pitchFamily="34" charset="0"/>
                <a:cs typeface="Arial" panose="020B0604020202020204" pitchFamily="34" charset="0"/>
              </a:rPr>
              <a:t> </a:t>
            </a:r>
            <a:r>
              <a:rPr lang="en-GB" altLang="zh-CN" sz="1400" b="1" dirty="0">
                <a:latin typeface="Arial" panose="020B0604020202020204" pitchFamily="34" charset="0"/>
                <a:cs typeface="Arial" panose="020B0604020202020204" pitchFamily="34" charset="0"/>
              </a:rPr>
              <a:t>AI and Communication</a:t>
            </a:r>
            <a:endParaRPr lang="zh-CN" altLang="zh-CN" sz="1400" b="1" dirty="0">
              <a:latin typeface="Arial" panose="020B0604020202020204" pitchFamily="34" charset="0"/>
              <a:cs typeface="Arial" panose="020B0604020202020204" pitchFamily="34" charset="0"/>
            </a:endParaRPr>
          </a:p>
          <a:p>
            <a:pPr marL="252000" indent="0">
              <a:spcBef>
                <a:spcPts val="0"/>
              </a:spcBef>
              <a:spcAft>
                <a:spcPts val="1200"/>
              </a:spcAft>
              <a:buNone/>
            </a:pPr>
            <a:r>
              <a:rPr lang="en-GB" altLang="zh-CN" sz="1400" dirty="0">
                <a:latin typeface="Arial" panose="020B0604020202020204" pitchFamily="34" charset="0"/>
                <a:cs typeface="Arial" panose="020B0604020202020204" pitchFamily="34" charset="0"/>
              </a:rPr>
              <a:t> A set of new capabilities related to the integration of AI (e.g. AI Agent) and compute functionalities</a:t>
            </a:r>
          </a:p>
          <a:p>
            <a:pPr>
              <a:spcBef>
                <a:spcPts val="0"/>
              </a:spcBef>
              <a:spcAft>
                <a:spcPts val="600"/>
              </a:spcAft>
            </a:pPr>
            <a:r>
              <a:rPr lang="en-GB" altLang="zh-CN" sz="1400" b="1" dirty="0">
                <a:latin typeface="Arial" panose="020B0604020202020204" pitchFamily="34" charset="0"/>
                <a:cs typeface="Arial" panose="020B0604020202020204" pitchFamily="34" charset="0"/>
              </a:rPr>
              <a:t>Hyper Reliable and Low-Latency Communication</a:t>
            </a:r>
          </a:p>
          <a:p>
            <a:pPr marL="252000" indent="0">
              <a:spcBef>
                <a:spcPts val="0"/>
              </a:spcBef>
              <a:spcAft>
                <a:spcPts val="1200"/>
              </a:spcAft>
              <a:buNone/>
            </a:pPr>
            <a:r>
              <a:rPr lang="en-GB" altLang="zh-CN" sz="1400" dirty="0">
                <a:latin typeface="Arial" panose="020B0604020202020204" pitchFamily="34" charset="0"/>
                <a:cs typeface="Arial" panose="020B0604020202020204" pitchFamily="34" charset="0"/>
              </a:rPr>
              <a:t>Applications such as machine interactions, emergency services, tele‑medicine, and monitoring for electrical power transmission and distribution</a:t>
            </a:r>
          </a:p>
          <a:p>
            <a:pPr>
              <a:spcBef>
                <a:spcPts val="0"/>
              </a:spcBef>
              <a:spcAft>
                <a:spcPts val="600"/>
              </a:spcAft>
            </a:pPr>
            <a:r>
              <a:rPr lang="en-GB" altLang="zh-CN" sz="1400" b="1" dirty="0">
                <a:latin typeface="Arial" panose="020B0604020202020204" pitchFamily="34" charset="0"/>
                <a:cs typeface="Arial" panose="020B0604020202020204" pitchFamily="34" charset="0"/>
              </a:rPr>
              <a:t>Ubiquitous Connectivity</a:t>
            </a:r>
          </a:p>
          <a:p>
            <a:pPr marL="252000" indent="0">
              <a:spcBef>
                <a:spcPts val="0"/>
              </a:spcBef>
              <a:spcAft>
                <a:spcPts val="1200"/>
              </a:spcAft>
              <a:buNone/>
            </a:pPr>
            <a:r>
              <a:rPr lang="en-GB" altLang="zh-CN" sz="1400" dirty="0">
                <a:latin typeface="Arial" panose="020B0604020202020204" pitchFamily="34" charset="0"/>
                <a:cs typeface="Arial" panose="020B0604020202020204" pitchFamily="34" charset="0"/>
              </a:rPr>
              <a:t>Address presently uncovered or scarcely covered areas, particularly rural, remote and sparsely populated areas</a:t>
            </a:r>
          </a:p>
          <a:p>
            <a:pPr>
              <a:spcBef>
                <a:spcPts val="0"/>
              </a:spcBef>
              <a:spcAft>
                <a:spcPts val="600"/>
              </a:spcAft>
            </a:pPr>
            <a:r>
              <a:rPr lang="en-GB" altLang="zh-CN" sz="1400" b="1" dirty="0">
                <a:latin typeface="Arial" panose="020B0604020202020204" pitchFamily="34" charset="0"/>
                <a:cs typeface="Arial" panose="020B0604020202020204" pitchFamily="34" charset="0"/>
              </a:rPr>
              <a:t>Massive Communication</a:t>
            </a:r>
          </a:p>
          <a:p>
            <a:pPr marL="252000" indent="0">
              <a:spcBef>
                <a:spcPts val="0"/>
              </a:spcBef>
              <a:spcAft>
                <a:spcPts val="1200"/>
              </a:spcAft>
              <a:buNone/>
            </a:pPr>
            <a:r>
              <a:rPr lang="en-GB" altLang="zh-CN" sz="1400" dirty="0">
                <a:latin typeface="Arial" panose="020B0604020202020204" pitchFamily="34" charset="0"/>
                <a:cs typeface="Arial" panose="020B0604020202020204" pitchFamily="34" charset="0"/>
              </a:rPr>
              <a:t>High connection density, and depending on use cases, different data rates, low power consumption, mobility, extended coverage, and high security and reliability</a:t>
            </a:r>
          </a:p>
          <a:p>
            <a:pPr>
              <a:spcBef>
                <a:spcPts val="0"/>
              </a:spcBef>
              <a:spcAft>
                <a:spcPts val="600"/>
              </a:spcAft>
            </a:pPr>
            <a:r>
              <a:rPr lang="en-GB" altLang="zh-CN" sz="1400" b="1" dirty="0">
                <a:latin typeface="Arial" panose="020B0604020202020204" pitchFamily="34" charset="0"/>
                <a:cs typeface="Arial" panose="020B0604020202020204" pitchFamily="34" charset="0"/>
              </a:rPr>
              <a:t>Integrated Sensing and Communication</a:t>
            </a:r>
          </a:p>
          <a:p>
            <a:pPr marL="252000" indent="0">
              <a:spcBef>
                <a:spcPts val="0"/>
              </a:spcBef>
              <a:spcAft>
                <a:spcPts val="1200"/>
              </a:spcAft>
              <a:buNone/>
            </a:pPr>
            <a:r>
              <a:rPr lang="en-GB" altLang="zh-CN" sz="1400" dirty="0">
                <a:latin typeface="Arial" panose="020B0604020202020204" pitchFamily="34" charset="0"/>
                <a:cs typeface="Arial" panose="020B0604020202020204" pitchFamily="34" charset="0"/>
              </a:rPr>
              <a:t>Support of high-precision positioning and sensing-related capabilities, including range/velocity/angle estimation, object and presence detection, localization, imaging and mapping</a:t>
            </a:r>
            <a:endParaRPr lang="zh-CN" altLang="zh-CN" sz="1400" dirty="0">
              <a:latin typeface="Arial" panose="020B0604020202020204" pitchFamily="34" charset="0"/>
              <a:cs typeface="Arial" panose="020B0604020202020204" pitchFamily="34" charset="0"/>
            </a:endParaRPr>
          </a:p>
        </p:txBody>
      </p:sp>
      <p:pic>
        <p:nvPicPr>
          <p:cNvPr id="4" name="그림 1" descr="A diagram of a diagram&#10;&#10;Description automatically generated">
            <a:extLst>
              <a:ext uri="{FF2B5EF4-FFF2-40B4-BE49-F238E27FC236}">
                <a16:creationId xmlns:a16="http://schemas.microsoft.com/office/drawing/2014/main" id="{47199813-367D-4A71-A040-4DC5FE1DEDF0}"/>
              </a:ext>
            </a:extLst>
          </p:cNvPr>
          <p:cNvPicPr/>
          <p:nvPr/>
        </p:nvPicPr>
        <p:blipFill>
          <a:blip r:embed="rId4"/>
          <a:stretch>
            <a:fillRect/>
          </a:stretch>
        </p:blipFill>
        <p:spPr>
          <a:xfrm>
            <a:off x="8607665" y="2113473"/>
            <a:ext cx="3124259" cy="2958860"/>
          </a:xfrm>
          <a:prstGeom prst="rect">
            <a:avLst/>
          </a:prstGeom>
        </p:spPr>
      </p:pic>
      <p:sp>
        <p:nvSpPr>
          <p:cNvPr id="2" name="矩形 1">
            <a:extLst>
              <a:ext uri="{FF2B5EF4-FFF2-40B4-BE49-F238E27FC236}">
                <a16:creationId xmlns:a16="http://schemas.microsoft.com/office/drawing/2014/main" id="{88F63FC9-6E8D-4513-8EE3-D6F41C839B60}"/>
              </a:ext>
            </a:extLst>
          </p:cNvPr>
          <p:cNvSpPr/>
          <p:nvPr/>
        </p:nvSpPr>
        <p:spPr>
          <a:xfrm>
            <a:off x="8444091" y="5122283"/>
            <a:ext cx="3607078" cy="261610"/>
          </a:xfrm>
          <a:prstGeom prst="rect">
            <a:avLst/>
          </a:prstGeom>
        </p:spPr>
        <p:txBody>
          <a:bodyPr wrap="none">
            <a:spAutoFit/>
          </a:bodyPr>
          <a:lstStyle/>
          <a:p>
            <a:r>
              <a:rPr lang="en-GB" altLang="zh-CN" sz="1100" i="1" dirty="0"/>
              <a:t>Usage scenarios and overarching aspects of IMT-2030</a:t>
            </a:r>
            <a:endParaRPr lang="zh-CN" altLang="en-US" sz="1100" i="1" dirty="0"/>
          </a:p>
        </p:txBody>
      </p:sp>
    </p:spTree>
    <p:extLst>
      <p:ext uri="{BB962C8B-B14F-4D97-AF65-F5344CB8AC3E}">
        <p14:creationId xmlns:p14="http://schemas.microsoft.com/office/powerpoint/2010/main" val="416588004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2857" y="442037"/>
            <a:ext cx="10515600" cy="1325563"/>
          </a:xfrm>
        </p:spPr>
        <p:txBody>
          <a:bodyPr/>
          <a:lstStyle/>
          <a:p>
            <a:r>
              <a:rPr lang="en-US" altLang="en-US" dirty="0"/>
              <a:t>Lessons from previous generations    1/4</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07062" y="1767360"/>
            <a:ext cx="11573352" cy="4546114"/>
          </a:xfrm>
        </p:spPr>
        <p:txBody>
          <a:bodyPr/>
          <a:lstStyle/>
          <a:p>
            <a:pPr>
              <a:spcBef>
                <a:spcPts val="600"/>
              </a:spcBef>
            </a:pPr>
            <a:r>
              <a:rPr lang="en-US" altLang="zh-CN" sz="1600" dirty="0">
                <a:latin typeface="Arial" panose="020B0604020202020204" pitchFamily="34" charset="0"/>
                <a:cs typeface="Arial" panose="020B0604020202020204" pitchFamily="34" charset="0"/>
              </a:rPr>
              <a:t> Extensibility and backward compatibility:</a:t>
            </a:r>
          </a:p>
          <a:p>
            <a:pPr lvl="1">
              <a:spcBef>
                <a:spcPts val="600"/>
              </a:spcBef>
            </a:pPr>
            <a:r>
              <a:rPr lang="en-US" altLang="zh-CN" sz="1600" dirty="0">
                <a:latin typeface="Arial" panose="020B0604020202020204" pitchFamily="34" charset="0"/>
                <a:cs typeface="Arial" panose="020B0604020202020204" pitchFamily="34" charset="0"/>
              </a:rPr>
              <a:t>In the very first release, a service is defined with certain essential functionalities, however, the service is extended with more optional functionalities in further releases, and change to those essential functionalities (as defined in early release) should be optional.</a:t>
            </a:r>
          </a:p>
          <a:p>
            <a:pPr lvl="2">
              <a:spcBef>
                <a:spcPts val="600"/>
              </a:spcBef>
            </a:pPr>
            <a:r>
              <a:rPr lang="en-US" altLang="zh-CN" sz="1600" dirty="0">
                <a:latin typeface="Arial" panose="020B0604020202020204" pitchFamily="34" charset="0"/>
                <a:cs typeface="Arial" panose="020B0604020202020204" pitchFamily="34" charset="0"/>
              </a:rPr>
              <a:t>Taking the Nnwdaf_EventSubscription service as an example, in Rel-15, it only support the analytics of network slice load level information as essential analytics Id, however, the analytics is changed to be optional supported in the service from Rel-16, can be optional deployed by the operator network. </a:t>
            </a:r>
            <a:endParaRPr lang="en-US" altLang="zh-CN" sz="1600" dirty="0">
              <a:solidFill>
                <a:srgbClr val="FF0000"/>
              </a:solidFill>
              <a:latin typeface="Arial" panose="020B0604020202020204" pitchFamily="34" charset="0"/>
              <a:cs typeface="Arial" panose="020B0604020202020204" pitchFamily="34" charset="0"/>
            </a:endParaRPr>
          </a:p>
          <a:p>
            <a:pPr lvl="2">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The design of the UE policy delivery protocol in 5GS, which in Rel-15 included only the delivery of URSP &amp; ANDSP, and then in later releases the delivery of additional policies for verticals (V2XP in Rel-16, ProSeP in Rel-17, RSLPP and A2XP in Rel-18) was added, conditional to UE support</a:t>
            </a:r>
            <a:endParaRPr lang="en-US" sz="1600" dirty="0">
              <a:effectLst/>
              <a:latin typeface="Arial" panose="020B0604020202020204" pitchFamily="34" charset="0"/>
              <a:ea typeface="Aptos"/>
              <a:cs typeface="Arial" panose="020B0604020202020204" pitchFamily="34" charset="0"/>
            </a:endParaRPr>
          </a:p>
          <a:p>
            <a:pPr lvl="1">
              <a:spcBef>
                <a:spcPts val="600"/>
              </a:spcBef>
            </a:pPr>
            <a:r>
              <a:rPr lang="en-US" altLang="zh-CN" sz="1600" dirty="0">
                <a:latin typeface="Arial" panose="020B0604020202020204" pitchFamily="34" charset="0"/>
                <a:cs typeface="Arial" panose="020B0604020202020204" pitchFamily="34" charset="0"/>
              </a:rPr>
              <a:t>Any feature marked as Mandatory in a release is hard/nearly impossible to be changed to Optional after freeze in later Releases</a:t>
            </a:r>
            <a:r>
              <a:rPr lang="en-US" altLang="zh-CN" sz="1600" dirty="0">
                <a:solidFill>
                  <a:srgbClr val="0000FF"/>
                </a:solidFill>
                <a:latin typeface="Arial" panose="020B0604020202020204" pitchFamily="34" charset="0"/>
                <a:cs typeface="Arial" panose="020B0604020202020204" pitchFamily="34" charset="0"/>
              </a:rPr>
              <a:t>,</a:t>
            </a:r>
            <a:r>
              <a:rPr lang="en-US" sz="1800" dirty="0">
                <a:solidFill>
                  <a:srgbClr val="0000FF"/>
                </a:solidFill>
                <a:effectLst/>
                <a:latin typeface="Arial" panose="020B0604020202020204" pitchFamily="34" charset="0"/>
                <a:ea typeface="Times New Roman" panose="02020603050405020304" pitchFamily="18" charset="0"/>
              </a:rPr>
              <a:t> </a:t>
            </a:r>
            <a:r>
              <a:rPr lang="en-US" sz="1600" dirty="0">
                <a:latin typeface="Arial" panose="020B0604020202020204" pitchFamily="34" charset="0"/>
                <a:cs typeface="Arial" panose="020B0604020202020204" pitchFamily="34" charset="0"/>
              </a:rPr>
              <a:t>therefore requires careful consideration during initial release and should not be challenged after freeze</a:t>
            </a:r>
            <a:r>
              <a:rPr lang="en-US" altLang="zh-CN" sz="1600" dirty="0">
                <a:latin typeface="Arial" panose="020B0604020202020204" pitchFamily="34" charset="0"/>
                <a:cs typeface="Arial" panose="020B0604020202020204" pitchFamily="34" charset="0"/>
              </a:rPr>
              <a:t>, see e.g. SOR-CMCI discussion in Rel-17 after freeze of Rel-18 in CT.</a:t>
            </a:r>
            <a:endParaRPr lang="en-US" altLang="zh-CN" sz="2000" dirty="0">
              <a:latin typeface="Arial" panose="020B0604020202020204" pitchFamily="34" charset="0"/>
              <a:cs typeface="Arial" panose="020B0604020202020204" pitchFamily="34" charset="0"/>
            </a:endParaRPr>
          </a:p>
          <a:p>
            <a:pPr lvl="2">
              <a:spcBef>
                <a:spcPts val="600"/>
              </a:spcBef>
            </a:pPr>
            <a:endParaRPr lang="en-US" altLang="zh-CN" sz="1600" dirty="0">
              <a:solidFill>
                <a:srgbClr val="FF0000"/>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5F7CCFBC-1EDC-40A5-9159-95F9AA1A6BF6}"/>
              </a:ext>
            </a:extLst>
          </p:cNvPr>
          <p:cNvSpPr txBox="1"/>
          <p:nvPr/>
        </p:nvSpPr>
        <p:spPr>
          <a:xfrm>
            <a:off x="1207529" y="5582841"/>
            <a:ext cx="4453128" cy="984885"/>
          </a:xfrm>
          <a:prstGeom prst="rect">
            <a:avLst/>
          </a:prstGeom>
          <a:noFill/>
        </p:spPr>
        <p:txBody>
          <a:bodyPr wrap="square" rtlCol="0">
            <a:spAutoFit/>
          </a:bodyPr>
          <a:lstStyle/>
          <a:p>
            <a:r>
              <a:rPr lang="en-US" sz="1000" dirty="0">
                <a:latin typeface="+mn-lt"/>
              </a:rPr>
              <a:t>Abbreviations:</a:t>
            </a:r>
          </a:p>
          <a:p>
            <a:r>
              <a:rPr lang="en-US" sz="1000" dirty="0">
                <a:latin typeface="+mn-lt"/>
              </a:rPr>
              <a:t>NWDAF	</a:t>
            </a:r>
            <a:r>
              <a:rPr lang="en-US" sz="1000" b="0" i="0" dirty="0">
                <a:solidFill>
                  <a:srgbClr val="474747"/>
                </a:solidFill>
                <a:effectLst/>
                <a:latin typeface="+mn-lt"/>
              </a:rPr>
              <a:t>  network data analytics function</a:t>
            </a:r>
            <a:endParaRPr lang="en-US" sz="1000" dirty="0">
              <a:latin typeface="+mn-lt"/>
            </a:endParaRPr>
          </a:p>
          <a:p>
            <a:r>
              <a:rPr lang="en-US" sz="1000" dirty="0">
                <a:latin typeface="+mn-lt"/>
              </a:rPr>
              <a:t>URSP	</a:t>
            </a:r>
            <a:r>
              <a:rPr lang="en-US" sz="1000" b="0" i="0" dirty="0">
                <a:solidFill>
                  <a:srgbClr val="252525"/>
                </a:solidFill>
                <a:effectLst/>
                <a:latin typeface="+mn-lt"/>
              </a:rPr>
              <a:t>  UE route selection policy </a:t>
            </a:r>
            <a:endParaRPr lang="en-US" sz="1000" dirty="0">
              <a:latin typeface="+mn-lt"/>
            </a:endParaRPr>
          </a:p>
          <a:p>
            <a:r>
              <a:rPr lang="en-US" sz="1000" dirty="0">
                <a:latin typeface="+mn-lt"/>
              </a:rPr>
              <a:t>ANDSP	 Access network discovery and selection policy</a:t>
            </a:r>
          </a:p>
          <a:p>
            <a:r>
              <a:rPr lang="en-US" sz="1000" dirty="0">
                <a:latin typeface="+mn-lt"/>
              </a:rPr>
              <a:t>V2XP	 Vehicle-to-Everything Policy</a:t>
            </a:r>
          </a:p>
          <a:p>
            <a:endParaRPr lang="en-US" sz="800" dirty="0"/>
          </a:p>
        </p:txBody>
      </p:sp>
      <p:sp>
        <p:nvSpPr>
          <p:cNvPr id="5" name="TextBox 4">
            <a:extLst>
              <a:ext uri="{FF2B5EF4-FFF2-40B4-BE49-F238E27FC236}">
                <a16:creationId xmlns:a16="http://schemas.microsoft.com/office/drawing/2014/main" id="{58D4D342-2D7F-4882-B54C-54BE4087FE2B}"/>
              </a:ext>
            </a:extLst>
          </p:cNvPr>
          <p:cNvSpPr txBox="1"/>
          <p:nvPr/>
        </p:nvSpPr>
        <p:spPr>
          <a:xfrm>
            <a:off x="5071872" y="5582842"/>
            <a:ext cx="4453128" cy="984885"/>
          </a:xfrm>
          <a:prstGeom prst="rect">
            <a:avLst/>
          </a:prstGeom>
          <a:noFill/>
        </p:spPr>
        <p:txBody>
          <a:bodyPr wrap="square" rtlCol="0">
            <a:spAutoFit/>
          </a:bodyPr>
          <a:lstStyle/>
          <a:p>
            <a:endParaRPr lang="en-US" sz="1000" dirty="0"/>
          </a:p>
          <a:p>
            <a:r>
              <a:rPr lang="en-US" sz="1000" dirty="0">
                <a:latin typeface="+mn-lt"/>
              </a:rPr>
              <a:t>ProSeP	</a:t>
            </a:r>
            <a:r>
              <a:rPr lang="en-US" sz="1000" b="0" i="0" dirty="0">
                <a:solidFill>
                  <a:srgbClr val="474747"/>
                </a:solidFill>
                <a:effectLst/>
                <a:latin typeface="+mn-lt"/>
              </a:rPr>
              <a:t> Proximity Service policy</a:t>
            </a:r>
            <a:endParaRPr lang="en-US" sz="1000" dirty="0">
              <a:latin typeface="+mn-lt"/>
            </a:endParaRPr>
          </a:p>
          <a:p>
            <a:r>
              <a:rPr lang="en-US" sz="1000" dirty="0">
                <a:latin typeface="+mn-lt"/>
              </a:rPr>
              <a:t>RSLPP	 Ranging and Sidelink Positioning Policy</a:t>
            </a:r>
          </a:p>
          <a:p>
            <a:r>
              <a:rPr lang="en-US" sz="1000" dirty="0">
                <a:latin typeface="+mn-lt"/>
              </a:rPr>
              <a:t>A2XP	 </a:t>
            </a:r>
            <a:r>
              <a:rPr lang="en-US" sz="1000" b="0" i="0" dirty="0">
                <a:solidFill>
                  <a:srgbClr val="474747"/>
                </a:solidFill>
                <a:effectLst/>
                <a:latin typeface="+mn-lt"/>
              </a:rPr>
              <a:t>Aircraft-to-Everything</a:t>
            </a:r>
            <a:r>
              <a:rPr lang="en-US" sz="1000" dirty="0">
                <a:latin typeface="+mn-lt"/>
              </a:rPr>
              <a:t> policy</a:t>
            </a:r>
          </a:p>
          <a:p>
            <a:r>
              <a:rPr lang="en-US" sz="1000" dirty="0">
                <a:latin typeface="+mn-lt"/>
              </a:rPr>
              <a:t>SOR-CMCI	 steering of roaming connected mode control information</a:t>
            </a:r>
          </a:p>
          <a:p>
            <a:endParaRPr lang="en-US" sz="800" dirty="0"/>
          </a:p>
        </p:txBody>
      </p:sp>
    </p:spTree>
    <p:extLst>
      <p:ext uri="{BB962C8B-B14F-4D97-AF65-F5344CB8AC3E}">
        <p14:creationId xmlns:p14="http://schemas.microsoft.com/office/powerpoint/2010/main" val="346284155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2857" y="442037"/>
            <a:ext cx="10515600" cy="1325563"/>
          </a:xfrm>
        </p:spPr>
        <p:txBody>
          <a:bodyPr/>
          <a:lstStyle/>
          <a:p>
            <a:r>
              <a:rPr lang="en-US" altLang="en-US" dirty="0"/>
              <a:t>Lessons from previous generations    2/4</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07062" y="1767360"/>
            <a:ext cx="11573352" cy="4546114"/>
          </a:xfrm>
        </p:spPr>
        <p:txBody>
          <a:bodyPr/>
          <a:lstStyle/>
          <a:p>
            <a:pPr>
              <a:spcBef>
                <a:spcPts val="600"/>
              </a:spcBef>
            </a:pPr>
            <a:r>
              <a:rPr lang="en-US" altLang="zh-CN" sz="1600" dirty="0">
                <a:latin typeface="Arial" panose="020B0604020202020204" pitchFamily="34" charset="0"/>
                <a:cs typeface="Arial" panose="020B0604020202020204" pitchFamily="34" charset="0"/>
              </a:rPr>
              <a:t> Network Reliability:</a:t>
            </a:r>
          </a:p>
          <a:p>
            <a:pPr lvl="1">
              <a:spcBef>
                <a:spcPts val="600"/>
              </a:spcBef>
            </a:pPr>
            <a:r>
              <a:rPr lang="en-US" altLang="zh-CN" sz="1600" dirty="0">
                <a:latin typeface="Arial" panose="020B0604020202020204" pitchFamily="34" charset="0"/>
                <a:cs typeface="Arial" panose="020B0604020202020204" pitchFamily="34" charset="0"/>
              </a:rPr>
              <a:t>Network reliability has been attracting more and more attention and should be considered at the beginning of the architecture design. (A number of 5GC/IMS restoration related topics were brought to CT in R18/19)</a:t>
            </a:r>
          </a:p>
          <a:p>
            <a:pPr lvl="2">
              <a:spcBef>
                <a:spcPts val="600"/>
              </a:spcBef>
            </a:pPr>
            <a:r>
              <a:rPr lang="en-US" altLang="zh-CN" sz="1600" dirty="0">
                <a:latin typeface="Arial" panose="020B0604020202020204" pitchFamily="34" charset="0"/>
                <a:cs typeface="Arial" panose="020B0604020202020204" pitchFamily="34" charset="0"/>
              </a:rPr>
              <a:t>Architectural impact should be considered before it is too late. (The study of FS_IMS_RES was carried out in CT4, but concern was raised that the solutions have much impact on stage2</a:t>
            </a:r>
            <a:r>
              <a:rPr lang="en-US" altLang="zh-CN" sz="1600" dirty="0">
                <a:solidFill>
                  <a:srgbClr val="FF0000"/>
                </a:solidFill>
                <a:latin typeface="Arial" panose="020B0604020202020204" pitchFamily="34" charset="0"/>
                <a:cs typeface="Arial" panose="020B0604020202020204" pitchFamily="34" charset="0"/>
              </a:rPr>
              <a:t>/SA2</a:t>
            </a:r>
            <a:r>
              <a:rPr lang="en-US" altLang="zh-CN" sz="1600" dirty="0">
                <a:latin typeface="Arial" panose="020B0604020202020204" pitchFamily="34" charset="0"/>
                <a:cs typeface="Arial" panose="020B0604020202020204" pitchFamily="34" charset="0"/>
              </a:rPr>
              <a:t>)</a:t>
            </a:r>
          </a:p>
          <a:p>
            <a:pPr lvl="2">
              <a:spcBef>
                <a:spcPts val="600"/>
              </a:spcBef>
            </a:pPr>
            <a:r>
              <a:rPr lang="en-US" altLang="zh-CN" sz="1600" dirty="0">
                <a:latin typeface="Arial" panose="020B0604020202020204" pitchFamily="34" charset="0"/>
                <a:cs typeface="Arial" panose="020B0604020202020204" pitchFamily="34" charset="0"/>
              </a:rPr>
              <a:t>The features such as generic NF set concept, eSBA was not defined in the initial version of 5G (R15) to support this concept, operators who deployed R15 need to update the overall network planning to introduce those features</a:t>
            </a:r>
          </a:p>
          <a:p>
            <a:pPr lvl="2">
              <a:spcBef>
                <a:spcPts val="600"/>
              </a:spcBef>
            </a:pPr>
            <a:r>
              <a:rPr lang="en-US" altLang="zh-CN" sz="1600" dirty="0">
                <a:latin typeface="Arial" panose="020B0604020202020204" pitchFamily="34" charset="0"/>
                <a:cs typeface="Arial" panose="020B0604020202020204" pitchFamily="34" charset="0"/>
              </a:rPr>
              <a:t>To fulfill the requirements from vertical market, a set of NFs may be deployed on the enterprise side, therefore “legacy” restoration solutions may not apply, this should be considered when defining the architecture</a:t>
            </a:r>
          </a:p>
          <a:p>
            <a:pPr lvl="2">
              <a:spcBef>
                <a:spcPts val="600"/>
              </a:spcBef>
            </a:pPr>
            <a:r>
              <a:rPr lang="en-US" sz="1600" dirty="0">
                <a:latin typeface="Arial" panose="020B0604020202020204" pitchFamily="34" charset="0"/>
                <a:cs typeface="Arial" panose="020B0604020202020204" pitchFamily="34" charset="0"/>
              </a:rPr>
              <a:t>MINT (CT1), was added in Rel-17 to enable UEs to continue to get service in case of network outage due to e.g. a fire. For 6G, this kind of recovery mechanism ensuring continued service should be available from day 1.</a:t>
            </a:r>
          </a:p>
          <a:p>
            <a:pPr lvl="2">
              <a:spcBef>
                <a:spcPts val="600"/>
              </a:spcBef>
            </a:pPr>
            <a:endParaRPr lang="en-US" altLang="zh-CN" sz="1600" dirty="0">
              <a:solidFill>
                <a:srgbClr val="FF0000"/>
              </a:solidFill>
              <a:latin typeface="Arial" panose="020B0604020202020204" pitchFamily="34" charset="0"/>
              <a:cs typeface="Arial" panose="020B0604020202020204" pitchFamily="34" charset="0"/>
            </a:endParaRPr>
          </a:p>
          <a:p>
            <a:pPr lvl="2">
              <a:spcBef>
                <a:spcPts val="600"/>
              </a:spcBef>
            </a:pPr>
            <a:endParaRPr lang="en-US" altLang="zh-CN" sz="1600" dirty="0">
              <a:solidFill>
                <a:srgbClr val="FF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05E7A34-12AF-4028-AD27-C8F6861EE502}"/>
              </a:ext>
            </a:extLst>
          </p:cNvPr>
          <p:cNvSpPr txBox="1"/>
          <p:nvPr/>
        </p:nvSpPr>
        <p:spPr>
          <a:xfrm>
            <a:off x="1143521" y="5482477"/>
            <a:ext cx="4453128" cy="830997"/>
          </a:xfrm>
          <a:prstGeom prst="rect">
            <a:avLst/>
          </a:prstGeom>
          <a:noFill/>
        </p:spPr>
        <p:txBody>
          <a:bodyPr wrap="square" rtlCol="0">
            <a:spAutoFit/>
          </a:bodyPr>
          <a:lstStyle/>
          <a:p>
            <a:r>
              <a:rPr lang="en-US" sz="1000" dirty="0">
                <a:latin typeface="+mn-lt"/>
              </a:rPr>
              <a:t>Abbreviations:</a:t>
            </a:r>
          </a:p>
          <a:p>
            <a:r>
              <a:rPr lang="en-US" sz="1000" dirty="0">
                <a:latin typeface="+mn-lt"/>
              </a:rPr>
              <a:t>IMS	IP Multimedia Subsystem</a:t>
            </a:r>
          </a:p>
          <a:p>
            <a:r>
              <a:rPr lang="en-US" sz="1000" dirty="0">
                <a:latin typeface="+mn-lt"/>
              </a:rPr>
              <a:t>eSBA	</a:t>
            </a:r>
            <a:r>
              <a:rPr lang="en-US" sz="1000" b="0" i="0" dirty="0">
                <a:solidFill>
                  <a:srgbClr val="252525"/>
                </a:solidFill>
                <a:effectLst/>
                <a:latin typeface="+mn-lt"/>
              </a:rPr>
              <a:t>enhanced Service Based Architecture </a:t>
            </a:r>
            <a:endParaRPr lang="en-US" sz="1000" dirty="0">
              <a:latin typeface="+mn-lt"/>
            </a:endParaRPr>
          </a:p>
          <a:p>
            <a:r>
              <a:rPr lang="en-US" sz="1000" dirty="0">
                <a:latin typeface="+mn-lt"/>
              </a:rPr>
              <a:t>MINT	</a:t>
            </a:r>
            <a:r>
              <a:rPr lang="en-US" sz="1000" dirty="0">
                <a:solidFill>
                  <a:srgbClr val="252525"/>
                </a:solidFill>
                <a:latin typeface="+mn-lt"/>
              </a:rPr>
              <a:t>Minimization of service Interruption </a:t>
            </a:r>
          </a:p>
          <a:p>
            <a:endParaRPr lang="en-US" sz="800" dirty="0"/>
          </a:p>
        </p:txBody>
      </p:sp>
    </p:spTree>
    <p:extLst>
      <p:ext uri="{BB962C8B-B14F-4D97-AF65-F5344CB8AC3E}">
        <p14:creationId xmlns:p14="http://schemas.microsoft.com/office/powerpoint/2010/main" val="26146773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2857" y="442037"/>
            <a:ext cx="10515600" cy="1325563"/>
          </a:xfrm>
        </p:spPr>
        <p:txBody>
          <a:bodyPr/>
          <a:lstStyle/>
          <a:p>
            <a:r>
              <a:rPr lang="en-US" altLang="en-US" dirty="0"/>
              <a:t>Lessons from previous generations    3/4</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07062" y="1767600"/>
            <a:ext cx="11573352" cy="4546114"/>
          </a:xfrm>
        </p:spPr>
        <p:txBody>
          <a:bodyPr/>
          <a:lstStyle/>
          <a:p>
            <a:pPr>
              <a:spcBef>
                <a:spcPts val="600"/>
              </a:spcBef>
            </a:pPr>
            <a:r>
              <a:rPr lang="en-US" altLang="zh-CN" sz="1600" dirty="0">
                <a:latin typeface="Arial" panose="020B0604020202020204" pitchFamily="34" charset="0"/>
                <a:cs typeface="Arial" panose="020B0604020202020204" pitchFamily="34" charset="0"/>
              </a:rPr>
              <a:t> More careful considerations when defining the services (assuming 6G will still be service-based)</a:t>
            </a:r>
          </a:p>
          <a:p>
            <a:pPr lvl="1">
              <a:spcBef>
                <a:spcPts val="600"/>
              </a:spcBef>
            </a:pPr>
            <a:r>
              <a:rPr lang="en-US" altLang="zh-CN" sz="1600" dirty="0">
                <a:latin typeface="Arial" panose="020B0604020202020204" pitchFamily="34" charset="0"/>
                <a:cs typeface="Arial" panose="020B0604020202020204" pitchFamily="34" charset="0"/>
              </a:rPr>
              <a:t>If a service is intended to be reusable by entities NOT defined by 3GPP, the service should not be very “3GPP specific”, e.g. mandating input of AMF ID</a:t>
            </a:r>
          </a:p>
          <a:p>
            <a:pPr lvl="1">
              <a:spcBef>
                <a:spcPts val="600"/>
              </a:spcBef>
            </a:pPr>
            <a:r>
              <a:rPr lang="en-US" altLang="zh-CN" sz="1600" dirty="0">
                <a:latin typeface="Arial" panose="020B0604020202020204" pitchFamily="34" charset="0"/>
                <a:cs typeface="Arial" panose="020B0604020202020204" pitchFamily="34" charset="0"/>
              </a:rPr>
              <a:t>Coarser or finer granularity of services</a:t>
            </a:r>
          </a:p>
          <a:p>
            <a:pPr lvl="2">
              <a:spcBef>
                <a:spcPts val="600"/>
              </a:spcBef>
            </a:pPr>
            <a:r>
              <a:rPr lang="en-US" altLang="zh-CN" sz="1600" dirty="0">
                <a:latin typeface="Arial" panose="020B0604020202020204" pitchFamily="34" charset="0"/>
                <a:cs typeface="Arial" panose="020B0604020202020204" pitchFamily="34" charset="0"/>
              </a:rPr>
              <a:t>If finer granularity of services are defined, it means different services should be able to be invoked separately, then the dependency of the two services (in term of service context) should be minimized</a:t>
            </a:r>
          </a:p>
          <a:p>
            <a:pPr lvl="2">
              <a:spcBef>
                <a:spcPts val="600"/>
              </a:spcBef>
            </a:pPr>
            <a:r>
              <a:rPr lang="en-US" altLang="zh-CN" sz="1600" dirty="0">
                <a:latin typeface="Arial" panose="020B0604020202020204" pitchFamily="34" charset="0"/>
                <a:cs typeface="Arial" panose="020B0604020202020204" pitchFamily="34" charset="0"/>
              </a:rPr>
              <a:t>Otherwise try to combine services</a:t>
            </a:r>
          </a:p>
          <a:p>
            <a:pPr lvl="1">
              <a:spcBef>
                <a:spcPts val="600"/>
              </a:spcBef>
            </a:pPr>
            <a:r>
              <a:rPr lang="en-US" altLang="zh-CN" sz="1600" dirty="0">
                <a:latin typeface="Arial" panose="020B0604020202020204" pitchFamily="34" charset="0"/>
                <a:cs typeface="Arial" panose="020B0604020202020204" pitchFamily="34" charset="0"/>
              </a:rPr>
              <a:t>More than one services or options/solutions are defined in 5G to support the same functionality or feature. </a:t>
            </a:r>
            <a:r>
              <a:rPr lang="en-US" altLang="zh-CN" sz="1600" dirty="0">
                <a:solidFill>
                  <a:srgbClr val="0000FF"/>
                </a:solidFill>
                <a:latin typeface="Arial" panose="020B0604020202020204" pitchFamily="34" charset="0"/>
                <a:cs typeface="Arial" panose="020B0604020202020204" pitchFamily="34" charset="0"/>
              </a:rPr>
              <a:t>The design of functions or services should avoid redundancy and coupling.</a:t>
            </a:r>
            <a:endParaRPr lang="en-US" altLang="zh-CN" sz="1600" dirty="0">
              <a:latin typeface="Arial" panose="020B0604020202020204" pitchFamily="34" charset="0"/>
              <a:cs typeface="Arial" panose="020B0604020202020204" pitchFamily="34" charset="0"/>
            </a:endParaRPr>
          </a:p>
          <a:p>
            <a:pPr lvl="2">
              <a:spcBef>
                <a:spcPts val="600"/>
              </a:spcBef>
            </a:pPr>
            <a:r>
              <a:rPr lang="en-US" altLang="zh-CN" sz="1600" dirty="0">
                <a:latin typeface="Arial" panose="020B0604020202020204" pitchFamily="34" charset="0"/>
                <a:cs typeface="Arial" panose="020B0604020202020204" pitchFamily="34" charset="0"/>
              </a:rPr>
              <a:t>Taking the NWDAF service as a example, both the Nnwdaf_EventSubscription and the Nnwdaf_AnalyticsInfo services can support to request and obtain </a:t>
            </a:r>
            <a:r>
              <a:rPr lang="en-GB" altLang="zh-CN" sz="1600" dirty="0">
                <a:latin typeface="Arial" panose="020B0604020202020204" pitchFamily="34" charset="0"/>
                <a:cs typeface="Arial" panose="020B0604020202020204" pitchFamily="34" charset="0"/>
              </a:rPr>
              <a:t>different type of analytic event information and context information related to analytics subscriptions.</a:t>
            </a:r>
            <a:r>
              <a:rPr lang="en-US" altLang="zh-CN" sz="1600" dirty="0">
                <a:latin typeface="Arial" panose="020B0604020202020204" pitchFamily="34" charset="0"/>
                <a:cs typeface="Arial" panose="020B0604020202020204" pitchFamily="34" charset="0"/>
              </a:rPr>
              <a:t> </a:t>
            </a:r>
          </a:p>
        </p:txBody>
      </p:sp>
      <p:sp>
        <p:nvSpPr>
          <p:cNvPr id="7" name="TextBox 6">
            <a:extLst>
              <a:ext uri="{FF2B5EF4-FFF2-40B4-BE49-F238E27FC236}">
                <a16:creationId xmlns:a16="http://schemas.microsoft.com/office/drawing/2014/main" id="{E0CDC1D6-F7D0-43F6-AC85-A2872427D2CA}"/>
              </a:ext>
            </a:extLst>
          </p:cNvPr>
          <p:cNvSpPr txBox="1"/>
          <p:nvPr/>
        </p:nvSpPr>
        <p:spPr>
          <a:xfrm>
            <a:off x="768617" y="5281309"/>
            <a:ext cx="4453128" cy="677108"/>
          </a:xfrm>
          <a:prstGeom prst="rect">
            <a:avLst/>
          </a:prstGeom>
          <a:noFill/>
        </p:spPr>
        <p:txBody>
          <a:bodyPr wrap="square" rtlCol="0">
            <a:spAutoFit/>
          </a:bodyPr>
          <a:lstStyle/>
          <a:p>
            <a:r>
              <a:rPr lang="en-US" sz="1000" dirty="0">
                <a:latin typeface="+mn-lt"/>
              </a:rPr>
              <a:t>Abbreviations:</a:t>
            </a:r>
          </a:p>
          <a:p>
            <a:r>
              <a:rPr lang="en-US" sz="1000" dirty="0">
                <a:latin typeface="+mn-lt"/>
              </a:rPr>
              <a:t>AMF	</a:t>
            </a:r>
            <a:r>
              <a:rPr lang="en-US" sz="1000" b="0" i="0" dirty="0">
                <a:solidFill>
                  <a:srgbClr val="252525"/>
                </a:solidFill>
                <a:effectLst/>
                <a:latin typeface="Montserrat" panose="00000500000000000000" pitchFamily="2" charset="0"/>
              </a:rPr>
              <a:t> Access and Mobility Function</a:t>
            </a:r>
            <a:endParaRPr lang="en-US" sz="1000" dirty="0">
              <a:latin typeface="+mn-lt"/>
            </a:endParaRPr>
          </a:p>
          <a:p>
            <a:r>
              <a:rPr lang="en-US" sz="1000" dirty="0">
                <a:latin typeface="+mn-lt"/>
              </a:rPr>
              <a:t>NWDAF	</a:t>
            </a:r>
            <a:r>
              <a:rPr lang="en-US" sz="1000" b="0" i="0" dirty="0">
                <a:solidFill>
                  <a:srgbClr val="252525"/>
                </a:solidFill>
                <a:effectLst/>
                <a:latin typeface="Montserrat" panose="00000500000000000000" pitchFamily="2" charset="0"/>
              </a:rPr>
              <a:t> Network Data Analytics Function</a:t>
            </a:r>
            <a:r>
              <a:rPr lang="en-US" sz="1000" b="0" i="0" dirty="0">
                <a:solidFill>
                  <a:srgbClr val="252525"/>
                </a:solidFill>
                <a:effectLst/>
                <a:latin typeface="+mn-lt"/>
              </a:rPr>
              <a:t> </a:t>
            </a:r>
            <a:endParaRPr lang="en-US" sz="1000" dirty="0">
              <a:latin typeface="+mn-lt"/>
            </a:endParaRPr>
          </a:p>
          <a:p>
            <a:endParaRPr lang="en-US" sz="800" dirty="0"/>
          </a:p>
        </p:txBody>
      </p:sp>
    </p:spTree>
    <p:extLst>
      <p:ext uri="{BB962C8B-B14F-4D97-AF65-F5344CB8AC3E}">
        <p14:creationId xmlns:p14="http://schemas.microsoft.com/office/powerpoint/2010/main" val="322711091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2857" y="442037"/>
            <a:ext cx="10515600" cy="1325563"/>
          </a:xfrm>
        </p:spPr>
        <p:txBody>
          <a:bodyPr/>
          <a:lstStyle/>
          <a:p>
            <a:r>
              <a:rPr lang="en-US" altLang="en-US" dirty="0"/>
              <a:t>Lessons from previous generations    4/4</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07062" y="1767600"/>
            <a:ext cx="11573352" cy="4546114"/>
          </a:xfrm>
        </p:spPr>
        <p:txBody>
          <a:bodyPr/>
          <a:lstStyle/>
          <a:p>
            <a:pPr>
              <a:spcBef>
                <a:spcPts val="600"/>
              </a:spcBef>
            </a:pPr>
            <a:r>
              <a:rPr lang="en-US" altLang="zh-CN" sz="1600" dirty="0">
                <a:latin typeface="Arial" panose="020B0604020202020204" pitchFamily="34" charset="0"/>
                <a:cs typeface="Arial" panose="020B0604020202020204" pitchFamily="34" charset="0"/>
              </a:rPr>
              <a:t> Co-ordination between SA and CT:</a:t>
            </a:r>
          </a:p>
          <a:p>
            <a:pPr lvl="1">
              <a:spcBef>
                <a:spcPts val="600"/>
              </a:spcBef>
            </a:pPr>
            <a:r>
              <a:rPr lang="en-US" altLang="zh-CN" sz="1600" dirty="0">
                <a:highlight>
                  <a:srgbClr val="FFFFFF"/>
                </a:highlight>
                <a:latin typeface="Arial" panose="020B0604020202020204" pitchFamily="34" charset="0"/>
                <a:cs typeface="Arial" panose="020B0604020202020204" pitchFamily="34" charset="0"/>
              </a:rPr>
              <a:t>Stage 2 should focus on the principle functionalities on high level and leave all impactful studies of protocol and its details to Stage 3</a:t>
            </a:r>
          </a:p>
          <a:p>
            <a:pPr lvl="1">
              <a:spcBef>
                <a:spcPts val="600"/>
              </a:spcBef>
            </a:pPr>
            <a:r>
              <a:rPr lang="en-US" altLang="zh-CN" sz="1600" dirty="0">
                <a:latin typeface="Arial" panose="020B0604020202020204" pitchFamily="34" charset="0"/>
                <a:cs typeface="Arial" panose="020B0604020202020204" pitchFamily="34" charset="0"/>
              </a:rPr>
              <a:t>Stage 2 should leave discussions on protocol limitation to stage 3, stage 3 is asked to report protocol limitation which may have functional impacts to stage 2. Protocol-wise constraint should be taken into account during stage 2 work. E.g. the UPF event exposure service was decided to be used for AI data collection from UPF, however efficiency issue was raised in CT which triggered the study of FS_PAIDC (R19)</a:t>
            </a:r>
          </a:p>
          <a:p>
            <a:pPr lvl="1">
              <a:spcBef>
                <a:spcPts val="600"/>
              </a:spcBef>
            </a:pPr>
            <a:r>
              <a:rPr lang="en-US" altLang="zh-CN" sz="1600" dirty="0">
                <a:latin typeface="Arial" panose="020B0604020202020204" pitchFamily="34" charset="0"/>
                <a:cs typeface="Arial" panose="020B0604020202020204" pitchFamily="34" charset="0"/>
              </a:rPr>
              <a:t>SA WGs when doing their stage 2 and stage 3 work should inform CT as soon as possible on possible CT impacts</a:t>
            </a:r>
          </a:p>
          <a:p>
            <a:pPr lvl="1">
              <a:spcBef>
                <a:spcPts val="600"/>
              </a:spcBef>
            </a:pPr>
            <a:r>
              <a:rPr lang="en-US" altLang="zh-CN" sz="1600" dirty="0">
                <a:latin typeface="Arial" panose="020B0604020202020204" pitchFamily="34" charset="0"/>
                <a:cs typeface="Arial" panose="020B0604020202020204" pitchFamily="34" charset="0"/>
              </a:rPr>
              <a:t>Security and authentication requirements impact protocol design a lot thus should be given in time. E.g. the requirements about “prins” came a bit late for 5G, CT made a systematic update accordingly; </a:t>
            </a:r>
            <a:r>
              <a:rPr lang="en-US" sz="1600" dirty="0">
                <a:latin typeface="Arial" panose="020B0604020202020204" pitchFamily="34" charset="0"/>
                <a:cs typeface="Arial" panose="020B0604020202020204" pitchFamily="34" charset="0"/>
              </a:rPr>
              <a:t>one example is the Ambient-IoT work and possible resulting impacts on authentication</a:t>
            </a:r>
            <a:r>
              <a:rPr lang="en-US" altLang="zh-CN" sz="1600" dirty="0">
                <a:latin typeface="Arial" panose="020B0604020202020204" pitchFamily="34" charset="0"/>
                <a:cs typeface="Arial" panose="020B0604020202020204" pitchFamily="34" charset="0"/>
              </a:rPr>
              <a:t>.</a:t>
            </a:r>
          </a:p>
          <a:p>
            <a:pPr lvl="1">
              <a:spcBef>
                <a:spcPts val="600"/>
              </a:spcBef>
            </a:pPr>
            <a:r>
              <a:rPr lang="en-US" sz="1600" dirty="0">
                <a:latin typeface="Arial" panose="020B0604020202020204" pitchFamily="34" charset="0"/>
                <a:cs typeface="Arial" panose="020B0604020202020204" pitchFamily="34" charset="0"/>
              </a:rPr>
              <a:t>Grant enough time for TSG cross-coordination between stage 2 freeze and the stage 3 freeze, e.g. ensure a 9 months</a:t>
            </a:r>
            <a:r>
              <a:rPr lang="en-US" altLang="zh-CN" sz="1600" dirty="0">
                <a:latin typeface="Arial" panose="020B0604020202020204" pitchFamily="34" charset="0"/>
                <a:cs typeface="Arial" panose="020B0604020202020204" pitchFamily="34" charset="0"/>
              </a:rPr>
              <a:t> time frame</a:t>
            </a:r>
          </a:p>
          <a:p>
            <a:pPr lvl="1">
              <a:spcBef>
                <a:spcPts val="600"/>
              </a:spcBef>
            </a:pPr>
            <a:endParaRPr lang="en-US" altLang="zh-CN" sz="1600" dirty="0">
              <a:latin typeface="Arial" panose="020B0604020202020204" pitchFamily="34" charset="0"/>
              <a:cs typeface="Arial" panose="020B0604020202020204" pitchFamily="34" charset="0"/>
            </a:endParaRPr>
          </a:p>
          <a:p>
            <a:pPr lvl="1">
              <a:spcBef>
                <a:spcPts val="1800"/>
              </a:spcBef>
            </a:pPr>
            <a:endParaRPr lang="en-US" altLang="zh-CN" sz="1600" dirty="0">
              <a:latin typeface="Arial" panose="020B0604020202020204" pitchFamily="34" charset="0"/>
              <a:cs typeface="Arial" panose="020B0604020202020204" pitchFamily="34" charset="0"/>
            </a:endParaRPr>
          </a:p>
          <a:p>
            <a:pPr lvl="1">
              <a:spcBef>
                <a:spcPts val="1800"/>
              </a:spcBef>
            </a:pPr>
            <a:endParaRPr lang="en-US" altLang="zh-CN" sz="1600" dirty="0">
              <a:latin typeface="Arial" panose="020B0604020202020204" pitchFamily="34" charset="0"/>
              <a:cs typeface="Arial" panose="020B0604020202020204" pitchFamily="34" charset="0"/>
            </a:endParaRPr>
          </a:p>
          <a:p>
            <a:pPr>
              <a:spcBef>
                <a:spcPts val="1800"/>
              </a:spcBef>
            </a:pPr>
            <a:endParaRPr lang="en-US" altLang="zh-CN" sz="16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58DF345-946A-4FAE-8DE6-893CE25A3362}"/>
              </a:ext>
            </a:extLst>
          </p:cNvPr>
          <p:cNvSpPr txBox="1"/>
          <p:nvPr/>
        </p:nvSpPr>
        <p:spPr>
          <a:xfrm>
            <a:off x="1143521" y="5482477"/>
            <a:ext cx="4453128" cy="830997"/>
          </a:xfrm>
          <a:prstGeom prst="rect">
            <a:avLst/>
          </a:prstGeom>
          <a:noFill/>
        </p:spPr>
        <p:txBody>
          <a:bodyPr wrap="square" rtlCol="0">
            <a:spAutoFit/>
          </a:bodyPr>
          <a:lstStyle/>
          <a:p>
            <a:r>
              <a:rPr lang="en-US" sz="1000" dirty="0">
                <a:latin typeface="+mn-lt"/>
              </a:rPr>
              <a:t>Abbreviations:</a:t>
            </a:r>
          </a:p>
          <a:p>
            <a:r>
              <a:rPr lang="en-US" sz="1000" dirty="0">
                <a:latin typeface="+mn-lt"/>
              </a:rPr>
              <a:t>UPF	User Plane Function</a:t>
            </a:r>
          </a:p>
          <a:p>
            <a:r>
              <a:rPr lang="en-US" sz="1000" dirty="0">
                <a:latin typeface="+mn-lt"/>
              </a:rPr>
              <a:t>PAIDC	</a:t>
            </a:r>
            <a:r>
              <a:rPr lang="en-GB" sz="1000" dirty="0">
                <a:latin typeface="+mn-lt"/>
              </a:rPr>
              <a:t>Protocol for AI Data Collection from UPF</a:t>
            </a:r>
            <a:endParaRPr lang="en-US" sz="1000" dirty="0">
              <a:latin typeface="+mn-lt"/>
            </a:endParaRPr>
          </a:p>
          <a:p>
            <a:r>
              <a:rPr lang="en-US" sz="1000" dirty="0">
                <a:latin typeface="+mn-lt"/>
              </a:rPr>
              <a:t>PRINS	Protocol for N32 Interconnect application layer Security  </a:t>
            </a:r>
          </a:p>
          <a:p>
            <a:endParaRPr lang="en-US" sz="800" dirty="0"/>
          </a:p>
        </p:txBody>
      </p:sp>
    </p:spTree>
    <p:extLst>
      <p:ext uri="{BB962C8B-B14F-4D97-AF65-F5344CB8AC3E}">
        <p14:creationId xmlns:p14="http://schemas.microsoft.com/office/powerpoint/2010/main" val="150910760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18703" y="442037"/>
            <a:ext cx="10515600" cy="1325563"/>
          </a:xfrm>
        </p:spPr>
        <p:txBody>
          <a:bodyPr/>
          <a:lstStyle/>
          <a:p>
            <a:r>
              <a:rPr lang="en-US" altLang="en-US" dirty="0"/>
              <a:t>Principles of protocol design</a:t>
            </a:r>
            <a:endParaRPr lang="en-GB" altLang="en-US" dirty="0"/>
          </a:p>
        </p:txBody>
      </p:sp>
      <p:sp>
        <p:nvSpPr>
          <p:cNvPr id="6"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7472" y="1767600"/>
            <a:ext cx="11534552" cy="4354067"/>
          </a:xfrm>
        </p:spPr>
        <p:txBody>
          <a:bodyPr/>
          <a:lstStyle/>
          <a:p>
            <a:pPr>
              <a:spcBef>
                <a:spcPts val="1800"/>
              </a:spcBef>
            </a:pPr>
            <a:r>
              <a:rPr lang="en-US" altLang="zh-CN" sz="1600" dirty="0">
                <a:latin typeface="Arial" panose="020B0604020202020204" pitchFamily="34" charset="0"/>
                <a:cs typeface="Arial" panose="020B0604020202020204" pitchFamily="34" charset="0"/>
              </a:rPr>
              <a:t> Criteria to consider: </a:t>
            </a:r>
          </a:p>
          <a:p>
            <a:pPr lvl="1">
              <a:spcBef>
                <a:spcPts val="1200"/>
              </a:spcBef>
            </a:pPr>
            <a:r>
              <a:rPr lang="en-US" altLang="zh-CN" sz="1600" dirty="0">
                <a:latin typeface="Arial" panose="020B0604020202020204" pitchFamily="34" charset="0"/>
                <a:cs typeface="Arial" panose="020B0604020202020204" pitchFamily="34" charset="0"/>
              </a:rPr>
              <a:t>Reliability: stability, </a:t>
            </a:r>
            <a:r>
              <a:rPr lang="en-US" sz="1600" dirty="0">
                <a:latin typeface="Arial" panose="020B0604020202020204" pitchFamily="34" charset="0"/>
                <a:cs typeface="Arial" panose="020B0604020202020204" pitchFamily="34" charset="0"/>
              </a:rPr>
              <a:t>resilience, dependability</a:t>
            </a:r>
            <a:endParaRPr lang="en-US" altLang="zh-CN" sz="1600" dirty="0">
              <a:latin typeface="Arial" panose="020B0604020202020204" pitchFamily="34" charset="0"/>
              <a:cs typeface="Arial" panose="020B0604020202020204" pitchFamily="34" charset="0"/>
            </a:endParaRPr>
          </a:p>
          <a:p>
            <a:pPr lvl="1">
              <a:spcBef>
                <a:spcPts val="1200"/>
              </a:spcBef>
            </a:pPr>
            <a:r>
              <a:rPr lang="en-US" altLang="zh-CN" sz="1600" dirty="0">
                <a:latin typeface="Arial" panose="020B0604020202020204" pitchFamily="34" charset="0"/>
                <a:cs typeface="Arial" panose="020B0604020202020204" pitchFamily="34" charset="0"/>
              </a:rPr>
              <a:t>AI-native: future proof for AI related enhancement</a:t>
            </a:r>
          </a:p>
          <a:p>
            <a:pPr lvl="1">
              <a:spcBef>
                <a:spcPts val="1200"/>
              </a:spcBef>
            </a:pPr>
            <a:r>
              <a:rPr lang="en-US" altLang="zh-CN" sz="1600" dirty="0">
                <a:latin typeface="Arial" panose="020B0604020202020204" pitchFamily="34" charset="0"/>
                <a:cs typeface="Arial" panose="020B0604020202020204" pitchFamily="34" charset="0"/>
              </a:rPr>
              <a:t>Simplicity: maintenance and configuration</a:t>
            </a:r>
          </a:p>
          <a:p>
            <a:pPr lvl="1">
              <a:spcBef>
                <a:spcPts val="1200"/>
              </a:spcBef>
            </a:pPr>
            <a:r>
              <a:rPr lang="en-US" altLang="zh-CN" sz="1600" dirty="0">
                <a:latin typeface="Arial" panose="020B0604020202020204" pitchFamily="34" charset="0"/>
                <a:cs typeface="Arial" panose="020B0604020202020204" pitchFamily="34" charset="0"/>
              </a:rPr>
              <a:t>Migration: Operators shall be able to upgrade their network in steps without interrupting the network service</a:t>
            </a:r>
          </a:p>
          <a:p>
            <a:pPr lvl="1">
              <a:spcBef>
                <a:spcPts val="1200"/>
              </a:spcBef>
            </a:pPr>
            <a:r>
              <a:rPr lang="en-US" altLang="zh-CN" sz="1600" dirty="0">
                <a:latin typeface="Arial" panose="020B0604020202020204" pitchFamily="34" charset="0"/>
                <a:cs typeface="Arial" panose="020B0604020202020204" pitchFamily="34" charset="0"/>
              </a:rPr>
              <a:t>Extensibility across releases within 6G: extensible in a backward and forward compatible way</a:t>
            </a:r>
          </a:p>
          <a:p>
            <a:pPr lvl="1">
              <a:spcBef>
                <a:spcPts val="1200"/>
              </a:spcBef>
            </a:pPr>
            <a:r>
              <a:rPr lang="en-US" altLang="zh-CN" sz="1600" dirty="0">
                <a:latin typeface="Arial" panose="020B0604020202020204" pitchFamily="34" charset="0"/>
                <a:cs typeface="Arial" panose="020B0604020202020204" pitchFamily="34" charset="0"/>
              </a:rPr>
              <a:t>High efficiency: </a:t>
            </a:r>
            <a:r>
              <a:rPr lang="en-US" sz="1600" dirty="0">
                <a:effectLst/>
                <a:latin typeface="Arial" panose="020B0604020202020204" pitchFamily="34" charset="0"/>
                <a:ea typeface="Times New Roman" panose="02020603050405020304" pitchFamily="18" charset="0"/>
                <a:cs typeface="Arial" panose="020B0604020202020204" pitchFamily="34" charset="0"/>
              </a:rPr>
              <a:t>e.g. lowest possible overhead, compact encoding, etc.</a:t>
            </a:r>
            <a:endParaRPr lang="en-US" altLang="zh-CN" sz="1600" dirty="0">
              <a:latin typeface="Arial" panose="020B0604020202020204" pitchFamily="34" charset="0"/>
              <a:cs typeface="Arial" panose="020B0604020202020204" pitchFamily="34" charset="0"/>
            </a:endParaRPr>
          </a:p>
          <a:p>
            <a:pPr lvl="1">
              <a:spcBef>
                <a:spcPts val="1200"/>
              </a:spcBef>
            </a:pPr>
            <a:r>
              <a:rPr lang="en-US" altLang="zh-CN" sz="1600" dirty="0">
                <a:latin typeface="Arial" panose="020B0604020202020204" pitchFamily="34" charset="0"/>
                <a:cs typeface="Arial" panose="020B0604020202020204" pitchFamily="34" charset="0"/>
              </a:rPr>
              <a:t>Security: Protection of the interfaces on the signaling, authentication and user data against attacks </a:t>
            </a:r>
          </a:p>
          <a:p>
            <a:pPr lvl="1">
              <a:spcBef>
                <a:spcPts val="1200"/>
              </a:spcBef>
            </a:pPr>
            <a:r>
              <a:rPr lang="en-GB" altLang="zh-CN" sz="1600" dirty="0">
                <a:latin typeface="Arial" panose="020B0604020202020204" pitchFamily="34" charset="0"/>
                <a:cs typeface="Arial" panose="020B0604020202020204" pitchFamily="34" charset="0"/>
              </a:rPr>
              <a:t>Scalability: </a:t>
            </a:r>
            <a:r>
              <a:rPr lang="en-US" sz="1600" b="0" i="0" dirty="0">
                <a:effectLst/>
                <a:latin typeface="Arial" panose="020B0604020202020204" pitchFamily="34" charset="0"/>
                <a:cs typeface="Arial" panose="020B0604020202020204" pitchFamily="34" charset="0"/>
              </a:rPr>
              <a:t>maintain (e.g. improve its performance, efficiency) and </a:t>
            </a:r>
            <a:r>
              <a:rPr lang="en-GB" altLang="zh-CN" sz="1600" dirty="0">
                <a:latin typeface="Arial" panose="020B0604020202020204" pitchFamily="34" charset="0"/>
                <a:cs typeface="Arial" panose="020B0604020202020204" pitchFamily="34" charset="0"/>
              </a:rPr>
              <a:t>support large number of required transactions</a:t>
            </a:r>
            <a:r>
              <a:rPr lang="en-US" altLang="zh-CN" sz="1600" dirty="0">
                <a:latin typeface="Arial" panose="020B0604020202020204" pitchFamily="34" charset="0"/>
                <a:cs typeface="Arial" panose="020B0604020202020204" pitchFamily="34" charset="0"/>
              </a:rPr>
              <a:t> and not cause hindrance to system performance</a:t>
            </a:r>
            <a:endParaRPr lang="en-US" sz="1600" b="0" i="0" dirty="0">
              <a:effectLst/>
              <a:latin typeface="Arial" panose="020B0604020202020204" pitchFamily="34" charset="0"/>
              <a:cs typeface="Arial" panose="020B0604020202020204" pitchFamily="34" charset="0"/>
            </a:endParaRPr>
          </a:p>
          <a:p>
            <a:pPr lvl="1">
              <a:spcBef>
                <a:spcPts val="1200"/>
              </a:spcBef>
            </a:pPr>
            <a:r>
              <a:rPr lang="en-US" altLang="zh-CN" sz="1600" dirty="0">
                <a:latin typeface="Arial" panose="020B0604020202020204" pitchFamily="34" charset="0"/>
                <a:cs typeface="Arial" panose="020B0604020202020204" pitchFamily="34" charset="0"/>
              </a:rPr>
              <a:t>Operable across 3GPP systems and releases.</a:t>
            </a:r>
          </a:p>
          <a:p>
            <a:pPr lvl="1">
              <a:spcBef>
                <a:spcPts val="1800"/>
              </a:spcBef>
            </a:pPr>
            <a:endParaRPr lang="en-US" altLang="zh-CN" sz="1600" dirty="0">
              <a:latin typeface="Arial" panose="020B0604020202020204" pitchFamily="34" charset="0"/>
              <a:cs typeface="Arial" panose="020B0604020202020204" pitchFamily="34" charset="0"/>
            </a:endParaRPr>
          </a:p>
          <a:p>
            <a:pPr lvl="1">
              <a:spcBef>
                <a:spcPts val="1800"/>
              </a:spcBef>
            </a:pPr>
            <a:endParaRPr lang="en-US" altLang="zh-CN"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55749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purl.org/dc/elements/1.1/"/>
    <ds:schemaRef ds:uri="http://purl.org/dc/terms/"/>
    <ds:schemaRef ds:uri="http://schemas.openxmlformats.org/package/2006/metadata/core-properties"/>
    <ds:schemaRef ds:uri="http://schemas.microsoft.com/office/2006/metadata/properties"/>
    <ds:schemaRef ds:uri="http://www.w3.org/XML/1998/namespace"/>
    <ds:schemaRef ds:uri="http://purl.org/dc/dcmitype/"/>
    <ds:schemaRef ds:uri="http://schemas.microsoft.com/office/infopath/2007/PartnerControls"/>
    <ds:schemaRef ds:uri="280d8efa-eff2-4910-88d2-79ca146720c4"/>
    <ds:schemaRef ds:uri="679a257e-872f-4c98-9e8a-0a9c104f72c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32ea9713-c968-4858-9aa6-4bad09b07315}"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Office Theme</Template>
  <TotalTime>4552</TotalTime>
  <Words>1982</Words>
  <Application>Microsoft Office PowerPoint</Application>
  <PresentationFormat>Widescreen</PresentationFormat>
  <Paragraphs>172</Paragraphs>
  <Slides>13</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Arial </vt:lpstr>
      <vt:lpstr>Calibri</vt:lpstr>
      <vt:lpstr>Calibri Light</vt:lpstr>
      <vt:lpstr>Montserrat</vt:lpstr>
      <vt:lpstr>Times New Roman</vt:lpstr>
      <vt:lpstr>Office Theme</vt:lpstr>
      <vt:lpstr>6G consideration  from CT leadership</vt:lpstr>
      <vt:lpstr>Overview</vt:lpstr>
      <vt:lpstr>Introduction</vt:lpstr>
      <vt:lpstr>New Scenarios and Services Trends</vt:lpstr>
      <vt:lpstr>Lessons from previous generations    1/4</vt:lpstr>
      <vt:lpstr>Lessons from previous generations    2/4</vt:lpstr>
      <vt:lpstr>Lessons from previous generations    3/4</vt:lpstr>
      <vt:lpstr>Lessons from previous generations    4/4</vt:lpstr>
      <vt:lpstr>Principles of protocol design</vt:lpstr>
      <vt:lpstr>Consideration for protocol (re-)evolution</vt:lpstr>
      <vt:lpstr>Stage 2 work in CT</vt:lpstr>
      <vt:lpstr>Summary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2522</cp:revision>
  <dcterms:created xsi:type="dcterms:W3CDTF">2010-02-05T13:52:04Z</dcterms:created>
  <dcterms:modified xsi:type="dcterms:W3CDTF">2025-02-10T14:49:17Z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