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Line 33"/>
          <p:cNvSpPr>
            <a:spLocks noChangeShapeType="1"/>
          </p:cNvSpPr>
          <p:nvPr/>
        </p:nvSpPr>
        <p:spPr bwMode="auto">
          <a:xfrm flipV="1">
            <a:off x="6477000" y="4114800"/>
            <a:ext cx="1466056" cy="15878"/>
          </a:xfrm>
          <a:prstGeom prst="line">
            <a:avLst/>
          </a:prstGeom>
          <a:noFill/>
          <a:ln w="28575">
            <a:solidFill>
              <a:srgbClr val="DDDDDD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93" name="Line 42"/>
          <p:cNvSpPr>
            <a:spLocks noChangeShapeType="1"/>
          </p:cNvSpPr>
          <p:nvPr/>
        </p:nvSpPr>
        <p:spPr bwMode="auto">
          <a:xfrm flipV="1">
            <a:off x="2108892" y="3941123"/>
            <a:ext cx="4521200" cy="2861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89" name="Line 57"/>
          <p:cNvSpPr>
            <a:spLocks noChangeShapeType="1"/>
          </p:cNvSpPr>
          <p:nvPr/>
        </p:nvSpPr>
        <p:spPr bwMode="auto">
          <a:xfrm>
            <a:off x="2115312" y="2550600"/>
            <a:ext cx="4487863" cy="15733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86" name="Line 51"/>
          <p:cNvSpPr>
            <a:spLocks noChangeShapeType="1"/>
          </p:cNvSpPr>
          <p:nvPr/>
        </p:nvSpPr>
        <p:spPr bwMode="auto">
          <a:xfrm flipV="1">
            <a:off x="2123380" y="6282549"/>
            <a:ext cx="4559300" cy="4291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91" name="Line 80"/>
          <p:cNvSpPr>
            <a:spLocks noChangeShapeType="1"/>
          </p:cNvSpPr>
          <p:nvPr/>
        </p:nvSpPr>
        <p:spPr bwMode="auto">
          <a:xfrm flipV="1">
            <a:off x="6629400" y="1600200"/>
            <a:ext cx="1641475" cy="0"/>
          </a:xfrm>
          <a:prstGeom prst="line">
            <a:avLst/>
          </a:prstGeom>
          <a:noFill/>
          <a:ln w="28575">
            <a:solidFill>
              <a:srgbClr val="DDDDDD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92" name="Line 80"/>
          <p:cNvSpPr>
            <a:spLocks noChangeShapeType="1"/>
          </p:cNvSpPr>
          <p:nvPr/>
        </p:nvSpPr>
        <p:spPr bwMode="auto">
          <a:xfrm flipV="1">
            <a:off x="6523496" y="2732558"/>
            <a:ext cx="1641475" cy="0"/>
          </a:xfrm>
          <a:prstGeom prst="line">
            <a:avLst/>
          </a:prstGeom>
          <a:noFill/>
          <a:ln w="28575">
            <a:solidFill>
              <a:srgbClr val="DDDDDD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83" name="Line 51"/>
          <p:cNvSpPr>
            <a:spLocks noChangeShapeType="1"/>
          </p:cNvSpPr>
          <p:nvPr/>
        </p:nvSpPr>
        <p:spPr bwMode="auto">
          <a:xfrm flipV="1">
            <a:off x="2047606" y="5942641"/>
            <a:ext cx="4559300" cy="4291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67" name="Line 55"/>
          <p:cNvSpPr>
            <a:spLocks noChangeShapeType="1"/>
          </p:cNvSpPr>
          <p:nvPr/>
        </p:nvSpPr>
        <p:spPr bwMode="auto">
          <a:xfrm>
            <a:off x="2170259" y="1606414"/>
            <a:ext cx="4451350" cy="15734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 flipH="1">
            <a:off x="6545016" y="851877"/>
            <a:ext cx="4276" cy="5502031"/>
          </a:xfrm>
          <a:prstGeom prst="line">
            <a:avLst/>
          </a:prstGeom>
          <a:noFill/>
          <a:ln w="508000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3175075" y="567233"/>
            <a:ext cx="1565641" cy="155950"/>
          </a:xfrm>
          <a:prstGeom prst="roundRect">
            <a:avLst>
              <a:gd name="adj" fmla="val 24333"/>
            </a:avLst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>
                <a:solidFill>
                  <a:srgbClr val="FFFFFF"/>
                </a:solidFill>
              </a:rPr>
              <a:t>3GPP Support Team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7086600" y="685800"/>
            <a:ext cx="1778000" cy="446276"/>
          </a:xfrm>
          <a:prstGeom prst="roundRect">
            <a:avLst>
              <a:gd name="adj" fmla="val 24333"/>
            </a:avLst>
          </a:prstGeom>
          <a:solidFill>
            <a:srgbClr val="79BC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/>
              <a:t>John Meredith</a:t>
            </a:r>
          </a:p>
          <a:p>
            <a:pPr algn="ctr"/>
            <a:r>
              <a:rPr lang="en-US" sz="800" dirty="0"/>
              <a:t>Specifications Manager</a:t>
            </a:r>
            <a:br>
              <a:rPr lang="en-US" sz="800" dirty="0"/>
            </a:br>
            <a:r>
              <a:rPr lang="en-US" sz="800" dirty="0"/>
              <a:t>Director MCC, ETSI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7086600" y="1371600"/>
            <a:ext cx="1778000" cy="443415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smtClean="0"/>
              <a:t>Alain Sultan</a:t>
            </a:r>
            <a:endParaRPr lang="en-US" sz="800" dirty="0"/>
          </a:p>
          <a:p>
            <a:pPr algn="ctr"/>
            <a:r>
              <a:rPr lang="en-GB" sz="800" dirty="0"/>
              <a:t>Work Plan Coordinator </a:t>
            </a:r>
            <a:endParaRPr lang="en-US" sz="800" dirty="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072892" y="4581743"/>
            <a:ext cx="1954212" cy="1451734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800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7072892" y="4356955"/>
            <a:ext cx="1954212" cy="240303"/>
          </a:xfrm>
          <a:prstGeom prst="roundRect">
            <a:avLst>
              <a:gd name="adj" fmla="val 24333"/>
            </a:avLst>
          </a:prstGeom>
          <a:solidFill>
            <a:schemeClr val="folHlink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>
                <a:solidFill>
                  <a:srgbClr val="FFFF00"/>
                </a:solidFill>
              </a:rPr>
              <a:t>Support</a:t>
            </a:r>
            <a:r>
              <a:rPr lang="en-US" sz="800" b="1" dirty="0">
                <a:solidFill>
                  <a:srgbClr val="FFFF00"/>
                </a:solidFill>
              </a:rPr>
              <a:t> </a:t>
            </a:r>
            <a:r>
              <a:rPr lang="en-US" sz="800" dirty="0">
                <a:solidFill>
                  <a:srgbClr val="FFFF00"/>
                </a:solidFill>
              </a:rPr>
              <a:t>Assistants/Coordinators</a:t>
            </a: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7176079" y="4679932"/>
            <a:ext cx="1779588" cy="31409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/>
              <a:t>Susanna </a:t>
            </a:r>
            <a:r>
              <a:rPr lang="en-US" sz="800" dirty="0" err="1" smtClean="0"/>
              <a:t>Kooistra</a:t>
            </a: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800" dirty="0" smtClean="0"/>
              <a:t>(liaisons, membership, …)</a:t>
            </a:r>
            <a:endParaRPr lang="en-US" sz="800" dirty="0"/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7166554" y="5125043"/>
            <a:ext cx="1779588" cy="322280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/>
              <a:t>Anna </a:t>
            </a:r>
            <a:r>
              <a:rPr lang="en-US" sz="800" dirty="0" err="1" smtClean="0"/>
              <a:t>Riondet</a:t>
            </a: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800" dirty="0" smtClean="0"/>
              <a:t>(general admin)</a:t>
            </a:r>
            <a:endParaRPr lang="en-US" sz="800" dirty="0"/>
          </a:p>
        </p:txBody>
      </p:sp>
      <p:sp>
        <p:nvSpPr>
          <p:cNvPr id="13323" name="AutoShape 11"/>
          <p:cNvSpPr>
            <a:spLocks noChangeArrowheads="1"/>
          </p:cNvSpPr>
          <p:nvPr/>
        </p:nvSpPr>
        <p:spPr bwMode="auto">
          <a:xfrm>
            <a:off x="7150924" y="5576748"/>
            <a:ext cx="1779588" cy="300422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/>
              <a:t>Emmanuelle </a:t>
            </a:r>
            <a:r>
              <a:rPr lang="en-US" sz="800" dirty="0" err="1" smtClean="0"/>
              <a:t>Wurffel</a:t>
            </a: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800" dirty="0" smtClean="0"/>
              <a:t>(meetings, …)</a:t>
            </a:r>
            <a:endParaRPr lang="en-US" sz="800" dirty="0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V="1">
            <a:off x="2087539" y="5251367"/>
            <a:ext cx="4445000" cy="0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3927452" y="5200567"/>
            <a:ext cx="889000" cy="99992"/>
          </a:xfrm>
          <a:prstGeom prst="flowChartOnlineStorag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/>
              <a:t>SA 4</a:t>
            </a:r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>
            <a:off x="940570" y="5156670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/>
              <a:t>Paolo </a:t>
            </a:r>
            <a:r>
              <a:rPr lang="en-US" sz="800" dirty="0" err="1"/>
              <a:t>Usai</a:t>
            </a:r>
            <a:endParaRPr lang="en-US" sz="800" dirty="0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1988771" y="3221974"/>
            <a:ext cx="4553893" cy="7813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32" name="AutoShape 20"/>
          <p:cNvSpPr>
            <a:spLocks noChangeArrowheads="1"/>
          </p:cNvSpPr>
          <p:nvPr/>
        </p:nvSpPr>
        <p:spPr bwMode="auto">
          <a:xfrm>
            <a:off x="940570" y="3836401"/>
            <a:ext cx="1226194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err="1"/>
              <a:t>Frédéric</a:t>
            </a:r>
            <a:r>
              <a:rPr lang="en-US" sz="800" dirty="0"/>
              <a:t> </a:t>
            </a:r>
            <a:r>
              <a:rPr lang="en-US" sz="800" dirty="0" err="1"/>
              <a:t>Firmin</a:t>
            </a:r>
            <a:endParaRPr lang="en-US" sz="800" dirty="0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2075884" y="4929685"/>
            <a:ext cx="4287588" cy="0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40" name="AutoShape 28"/>
          <p:cNvSpPr>
            <a:spLocks noChangeArrowheads="1"/>
          </p:cNvSpPr>
          <p:nvPr/>
        </p:nvSpPr>
        <p:spPr bwMode="auto">
          <a:xfrm>
            <a:off x="940570" y="4835932"/>
            <a:ext cx="1204085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/>
              <a:t>Patrick </a:t>
            </a:r>
            <a:r>
              <a:rPr lang="en-US" sz="800" dirty="0" err="1"/>
              <a:t>Mérias</a:t>
            </a:r>
            <a:endParaRPr lang="en-US" sz="800" dirty="0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 flipV="1">
            <a:off x="2036312" y="4598710"/>
            <a:ext cx="4521200" cy="2861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42" name="AutoShape 30"/>
          <p:cNvSpPr>
            <a:spLocks noChangeArrowheads="1"/>
          </p:cNvSpPr>
          <p:nvPr/>
        </p:nvSpPr>
        <p:spPr bwMode="auto">
          <a:xfrm>
            <a:off x="940570" y="4502201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err="1"/>
              <a:t>Kimmo</a:t>
            </a:r>
            <a:r>
              <a:rPr lang="en-US" sz="800" dirty="0"/>
              <a:t> </a:t>
            </a:r>
            <a:r>
              <a:rPr lang="en-US" sz="800" dirty="0" err="1"/>
              <a:t>Kymalainen</a:t>
            </a:r>
            <a:endParaRPr lang="en-US" sz="800" dirty="0"/>
          </a:p>
        </p:txBody>
      </p:sp>
      <p:sp>
        <p:nvSpPr>
          <p:cNvPr id="13343" name="AutoShape 31"/>
          <p:cNvSpPr>
            <a:spLocks noChangeArrowheads="1"/>
          </p:cNvSpPr>
          <p:nvPr/>
        </p:nvSpPr>
        <p:spPr bwMode="auto">
          <a:xfrm>
            <a:off x="4802187" y="4529029"/>
            <a:ext cx="889000" cy="99992"/>
          </a:xfrm>
          <a:prstGeom prst="flowChartOnlineStorage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/>
              <a:t>CT</a:t>
            </a:r>
          </a:p>
        </p:txBody>
      </p:sp>
      <p:sp>
        <p:nvSpPr>
          <p:cNvPr id="13344" name="AutoShape 32"/>
          <p:cNvSpPr>
            <a:spLocks noChangeArrowheads="1"/>
          </p:cNvSpPr>
          <p:nvPr/>
        </p:nvSpPr>
        <p:spPr bwMode="auto">
          <a:xfrm>
            <a:off x="4800600" y="4648200"/>
            <a:ext cx="889000" cy="99992"/>
          </a:xfrm>
          <a:prstGeom prst="flowChartOnlineStorage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CT 4</a:t>
            </a:r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 flipV="1">
            <a:off x="6324600" y="3429000"/>
            <a:ext cx="1466056" cy="15878"/>
          </a:xfrm>
          <a:prstGeom prst="line">
            <a:avLst/>
          </a:prstGeom>
          <a:noFill/>
          <a:ln w="28575">
            <a:solidFill>
              <a:srgbClr val="DDDDDD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46" name="AutoShape 34"/>
          <p:cNvSpPr>
            <a:spLocks noChangeArrowheads="1"/>
          </p:cNvSpPr>
          <p:nvPr/>
        </p:nvSpPr>
        <p:spPr bwMode="auto">
          <a:xfrm>
            <a:off x="7149092" y="3913766"/>
            <a:ext cx="1763712" cy="317542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err="1"/>
              <a:t>Shicheng</a:t>
            </a:r>
            <a:r>
              <a:rPr lang="en-US" sz="800" dirty="0"/>
              <a:t> Hu / Olivier </a:t>
            </a:r>
            <a:r>
              <a:rPr lang="en-US" sz="800" dirty="0" err="1"/>
              <a:t>Genoud</a:t>
            </a:r>
            <a:endParaRPr lang="en-US" sz="800" dirty="0"/>
          </a:p>
          <a:p>
            <a:pPr algn="ctr"/>
            <a:r>
              <a:rPr lang="en-US" sz="800" dirty="0"/>
              <a:t>TTCN Support</a:t>
            </a:r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2027214" y="3577997"/>
            <a:ext cx="4486275" cy="0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49" name="AutoShape 37"/>
          <p:cNvSpPr>
            <a:spLocks noChangeArrowheads="1"/>
          </p:cNvSpPr>
          <p:nvPr/>
        </p:nvSpPr>
        <p:spPr bwMode="auto">
          <a:xfrm>
            <a:off x="940570" y="3494412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/>
              <a:t>Ingbert Sigovich</a:t>
            </a:r>
          </a:p>
        </p:txBody>
      </p:sp>
      <p:sp>
        <p:nvSpPr>
          <p:cNvPr id="13350" name="AutoShape 38"/>
          <p:cNvSpPr>
            <a:spLocks noChangeArrowheads="1"/>
          </p:cNvSpPr>
          <p:nvPr/>
        </p:nvSpPr>
        <p:spPr bwMode="auto">
          <a:xfrm>
            <a:off x="2455839" y="3532735"/>
            <a:ext cx="889000" cy="99261"/>
          </a:xfrm>
          <a:prstGeom prst="flowChartOnlineStorage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RAN 5</a:t>
            </a:r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2047546" y="2896709"/>
            <a:ext cx="4489450" cy="15734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53" name="AutoShape 41"/>
          <p:cNvSpPr>
            <a:spLocks noChangeArrowheads="1"/>
          </p:cNvSpPr>
          <p:nvPr/>
        </p:nvSpPr>
        <p:spPr bwMode="auto">
          <a:xfrm>
            <a:off x="4787022" y="6225772"/>
            <a:ext cx="889000" cy="99261"/>
          </a:xfrm>
          <a:prstGeom prst="flowChartOnlineStorage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CT 3</a:t>
            </a:r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 flipV="1">
            <a:off x="2042461" y="4249831"/>
            <a:ext cx="4521200" cy="2861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55" name="AutoShape 43"/>
          <p:cNvSpPr>
            <a:spLocks noChangeArrowheads="1"/>
          </p:cNvSpPr>
          <p:nvPr/>
        </p:nvSpPr>
        <p:spPr bwMode="auto">
          <a:xfrm>
            <a:off x="940570" y="4167722"/>
            <a:ext cx="1210836" cy="190240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/>
              <a:t>Xavier </a:t>
            </a:r>
            <a:r>
              <a:rPr lang="en-US" sz="800" dirty="0" err="1"/>
              <a:t>Piednoir</a:t>
            </a:r>
            <a:endParaRPr lang="en-US" sz="800" dirty="0"/>
          </a:p>
        </p:txBody>
      </p:sp>
      <p:sp>
        <p:nvSpPr>
          <p:cNvPr id="13356" name="AutoShape 44" descr="Dark downward diagonal"/>
          <p:cNvSpPr>
            <a:spLocks noChangeArrowheads="1"/>
          </p:cNvSpPr>
          <p:nvPr/>
        </p:nvSpPr>
        <p:spPr bwMode="auto">
          <a:xfrm>
            <a:off x="5461936" y="4206744"/>
            <a:ext cx="889000" cy="99992"/>
          </a:xfrm>
          <a:prstGeom prst="flowChartOnlineStorage">
            <a:avLst/>
          </a:prstGeom>
          <a:pattFill prst="dkDnDiag">
            <a:fgClr>
              <a:srgbClr val="DDDDDD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>
                <a:solidFill>
                  <a:srgbClr val="777777"/>
                </a:solidFill>
              </a:rPr>
              <a:t>SCP</a:t>
            </a:r>
          </a:p>
        </p:txBody>
      </p:sp>
      <p:sp>
        <p:nvSpPr>
          <p:cNvPr id="13357" name="AutoShape 45"/>
          <p:cNvSpPr>
            <a:spLocks noChangeArrowheads="1"/>
          </p:cNvSpPr>
          <p:nvPr/>
        </p:nvSpPr>
        <p:spPr bwMode="auto">
          <a:xfrm>
            <a:off x="4722161" y="4206744"/>
            <a:ext cx="889000" cy="99992"/>
          </a:xfrm>
          <a:prstGeom prst="flowChartOnlineStorage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CT 6</a:t>
            </a:r>
          </a:p>
        </p:txBody>
      </p:sp>
      <p:sp>
        <p:nvSpPr>
          <p:cNvPr id="13360" name="AutoShape 48"/>
          <p:cNvSpPr>
            <a:spLocks noChangeArrowheads="1"/>
          </p:cNvSpPr>
          <p:nvPr/>
        </p:nvSpPr>
        <p:spPr bwMode="auto">
          <a:xfrm>
            <a:off x="3962400" y="3124200"/>
            <a:ext cx="889000" cy="99991"/>
          </a:xfrm>
          <a:prstGeom prst="flowChartOnlineStorag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/>
              <a:t>SA</a:t>
            </a:r>
          </a:p>
        </p:txBody>
      </p:sp>
      <p:sp>
        <p:nvSpPr>
          <p:cNvPr id="13361" name="AutoShape 49"/>
          <p:cNvSpPr>
            <a:spLocks noChangeArrowheads="1"/>
          </p:cNvSpPr>
          <p:nvPr/>
        </p:nvSpPr>
        <p:spPr bwMode="auto">
          <a:xfrm>
            <a:off x="940570" y="3136307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/>
              <a:t>Maurice Pope</a:t>
            </a:r>
          </a:p>
        </p:txBody>
      </p:sp>
      <p:sp>
        <p:nvSpPr>
          <p:cNvPr id="13362" name="AutoShape 50"/>
          <p:cNvSpPr>
            <a:spLocks noChangeArrowheads="1"/>
          </p:cNvSpPr>
          <p:nvPr/>
        </p:nvSpPr>
        <p:spPr bwMode="auto">
          <a:xfrm>
            <a:off x="3962400" y="3276600"/>
            <a:ext cx="889000" cy="99991"/>
          </a:xfrm>
          <a:prstGeom prst="flowChartOnlineStorag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SA 2</a:t>
            </a:r>
          </a:p>
        </p:txBody>
      </p:sp>
      <p:sp>
        <p:nvSpPr>
          <p:cNvPr id="13363" name="Line 51"/>
          <p:cNvSpPr>
            <a:spLocks noChangeShapeType="1"/>
          </p:cNvSpPr>
          <p:nvPr/>
        </p:nvSpPr>
        <p:spPr bwMode="auto">
          <a:xfrm flipV="1">
            <a:off x="1982337" y="5587237"/>
            <a:ext cx="4559300" cy="4291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64" name="AutoShape 52"/>
          <p:cNvSpPr>
            <a:spLocks noChangeArrowheads="1"/>
          </p:cNvSpPr>
          <p:nvPr/>
        </p:nvSpPr>
        <p:spPr bwMode="auto">
          <a:xfrm>
            <a:off x="940570" y="5501729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/>
              <a:t>Stefania Sesia</a:t>
            </a:r>
          </a:p>
        </p:txBody>
      </p:sp>
      <p:sp>
        <p:nvSpPr>
          <p:cNvPr id="13365" name="AutoShape 53"/>
          <p:cNvSpPr>
            <a:spLocks noChangeArrowheads="1"/>
          </p:cNvSpPr>
          <p:nvPr/>
        </p:nvSpPr>
        <p:spPr bwMode="auto">
          <a:xfrm>
            <a:off x="2476904" y="5553608"/>
            <a:ext cx="889000" cy="99261"/>
          </a:xfrm>
          <a:prstGeom prst="flowChartOnlineStorage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RAN </a:t>
            </a:r>
            <a:r>
              <a:rPr lang="en-GB" sz="800" dirty="0" smtClean="0"/>
              <a:t>3</a:t>
            </a:r>
            <a:endParaRPr lang="en-GB" sz="800" dirty="0"/>
          </a:p>
        </p:txBody>
      </p:sp>
      <p:sp>
        <p:nvSpPr>
          <p:cNvPr id="13366" name="AutoShape 54"/>
          <p:cNvSpPr>
            <a:spLocks noChangeArrowheads="1"/>
          </p:cNvSpPr>
          <p:nvPr/>
        </p:nvSpPr>
        <p:spPr bwMode="auto">
          <a:xfrm>
            <a:off x="959423" y="1514891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/>
              <a:t>Alain Sultan</a:t>
            </a:r>
          </a:p>
        </p:txBody>
      </p:sp>
      <p:sp>
        <p:nvSpPr>
          <p:cNvPr id="13368" name="AutoShape 56"/>
          <p:cNvSpPr>
            <a:spLocks noChangeArrowheads="1"/>
          </p:cNvSpPr>
          <p:nvPr/>
        </p:nvSpPr>
        <p:spPr bwMode="auto">
          <a:xfrm>
            <a:off x="3944717" y="1565914"/>
            <a:ext cx="890588" cy="99261"/>
          </a:xfrm>
          <a:prstGeom prst="flowChartOnlineStorag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SA 1</a:t>
            </a:r>
          </a:p>
        </p:txBody>
      </p:sp>
      <p:sp>
        <p:nvSpPr>
          <p:cNvPr id="13369" name="Line 57"/>
          <p:cNvSpPr>
            <a:spLocks noChangeShapeType="1"/>
          </p:cNvSpPr>
          <p:nvPr/>
        </p:nvSpPr>
        <p:spPr bwMode="auto">
          <a:xfrm>
            <a:off x="2057180" y="2237945"/>
            <a:ext cx="4487863" cy="15733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70" name="AutoShape 58"/>
          <p:cNvSpPr>
            <a:spLocks noChangeArrowheads="1"/>
          </p:cNvSpPr>
          <p:nvPr/>
        </p:nvSpPr>
        <p:spPr bwMode="auto">
          <a:xfrm>
            <a:off x="959423" y="2146774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/>
              <a:t>Dionisio Zumerle</a:t>
            </a:r>
          </a:p>
        </p:txBody>
      </p:sp>
      <p:sp>
        <p:nvSpPr>
          <p:cNvPr id="13371" name="AutoShape 59"/>
          <p:cNvSpPr>
            <a:spLocks noChangeArrowheads="1"/>
          </p:cNvSpPr>
          <p:nvPr/>
        </p:nvSpPr>
        <p:spPr bwMode="auto">
          <a:xfrm>
            <a:off x="3977383" y="2266855"/>
            <a:ext cx="889000" cy="99261"/>
          </a:xfrm>
          <a:prstGeom prst="flowChartOnlineStorag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SA 3</a:t>
            </a:r>
          </a:p>
        </p:txBody>
      </p:sp>
      <p:sp>
        <p:nvSpPr>
          <p:cNvPr id="13372" name="AutoShape 60"/>
          <p:cNvSpPr>
            <a:spLocks noChangeArrowheads="1"/>
          </p:cNvSpPr>
          <p:nvPr/>
        </p:nvSpPr>
        <p:spPr bwMode="auto">
          <a:xfrm>
            <a:off x="3977383" y="2139277"/>
            <a:ext cx="889000" cy="99261"/>
          </a:xfrm>
          <a:prstGeom prst="flowChartOnlineStorag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SA 5</a:t>
            </a:r>
          </a:p>
        </p:txBody>
      </p:sp>
      <p:sp>
        <p:nvSpPr>
          <p:cNvPr id="13373" name="AutoShape 61"/>
          <p:cNvSpPr>
            <a:spLocks noChangeArrowheads="1"/>
          </p:cNvSpPr>
          <p:nvPr/>
        </p:nvSpPr>
        <p:spPr bwMode="auto">
          <a:xfrm>
            <a:off x="7086600" y="2514600"/>
            <a:ext cx="1778000" cy="443415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/>
              <a:t>Kevin Flynn</a:t>
            </a:r>
          </a:p>
          <a:p>
            <a:pPr algn="ctr"/>
            <a:r>
              <a:rPr lang="en-GB" sz="800" dirty="0"/>
              <a:t>Marketing and Communications </a:t>
            </a:r>
            <a:endParaRPr lang="en-US" sz="800" dirty="0"/>
          </a:p>
        </p:txBody>
      </p:sp>
      <p:sp>
        <p:nvSpPr>
          <p:cNvPr id="13374" name="AutoShape 62"/>
          <p:cNvSpPr>
            <a:spLocks noChangeArrowheads="1"/>
          </p:cNvSpPr>
          <p:nvPr/>
        </p:nvSpPr>
        <p:spPr bwMode="auto">
          <a:xfrm>
            <a:off x="2439172" y="4883005"/>
            <a:ext cx="889000" cy="99991"/>
          </a:xfrm>
          <a:prstGeom prst="flowChartOnlineStorage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RAN 1</a:t>
            </a:r>
          </a:p>
        </p:txBody>
      </p:sp>
      <p:sp>
        <p:nvSpPr>
          <p:cNvPr id="13375" name="AutoShape 63"/>
          <p:cNvSpPr>
            <a:spLocks noChangeArrowheads="1"/>
          </p:cNvSpPr>
          <p:nvPr/>
        </p:nvSpPr>
        <p:spPr bwMode="auto">
          <a:xfrm>
            <a:off x="4743000" y="3894807"/>
            <a:ext cx="890588" cy="99992"/>
          </a:xfrm>
          <a:prstGeom prst="flowChartOnlineStorage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CT 1</a:t>
            </a:r>
          </a:p>
        </p:txBody>
      </p:sp>
      <p:sp>
        <p:nvSpPr>
          <p:cNvPr id="13376" name="Line 64"/>
          <p:cNvSpPr>
            <a:spLocks noChangeShapeType="1"/>
          </p:cNvSpPr>
          <p:nvPr/>
        </p:nvSpPr>
        <p:spPr bwMode="auto">
          <a:xfrm>
            <a:off x="1989344" y="1889840"/>
            <a:ext cx="4506913" cy="11443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77" name="AutoShape 65"/>
          <p:cNvSpPr>
            <a:spLocks noChangeArrowheads="1"/>
          </p:cNvSpPr>
          <p:nvPr/>
        </p:nvSpPr>
        <p:spPr bwMode="auto">
          <a:xfrm>
            <a:off x="2459976" y="1850109"/>
            <a:ext cx="889000" cy="99992"/>
          </a:xfrm>
          <a:prstGeom prst="flowChartOnlineStorage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 smtClean="0"/>
              <a:t>RAN </a:t>
            </a:r>
            <a:r>
              <a:rPr lang="en-GB" sz="800" dirty="0" smtClean="0"/>
              <a:t>2</a:t>
            </a:r>
            <a:endParaRPr lang="en-GB" sz="800" dirty="0"/>
          </a:p>
        </p:txBody>
      </p:sp>
      <p:sp>
        <p:nvSpPr>
          <p:cNvPr id="13383" name="AutoShape 71"/>
          <p:cNvSpPr>
            <a:spLocks noChangeArrowheads="1"/>
          </p:cNvSpPr>
          <p:nvPr/>
        </p:nvSpPr>
        <p:spPr bwMode="auto">
          <a:xfrm>
            <a:off x="959423" y="1830870"/>
            <a:ext cx="1210836" cy="190240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/>
              <a:t>Juha Korhonen</a:t>
            </a:r>
          </a:p>
        </p:txBody>
      </p:sp>
      <p:sp>
        <p:nvSpPr>
          <p:cNvPr id="13384" name="AutoShape 72"/>
          <p:cNvSpPr>
            <a:spLocks noChangeArrowheads="1"/>
          </p:cNvSpPr>
          <p:nvPr/>
        </p:nvSpPr>
        <p:spPr bwMode="auto">
          <a:xfrm>
            <a:off x="940570" y="5500142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/>
              <a:t>IssamToufik</a:t>
            </a:r>
          </a:p>
        </p:txBody>
      </p:sp>
      <p:sp>
        <p:nvSpPr>
          <p:cNvPr id="13387" name="AutoShape 75"/>
          <p:cNvSpPr>
            <a:spLocks noChangeArrowheads="1"/>
          </p:cNvSpPr>
          <p:nvPr/>
        </p:nvSpPr>
        <p:spPr bwMode="auto">
          <a:xfrm>
            <a:off x="959423" y="2135661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err="1"/>
              <a:t>Mirko</a:t>
            </a:r>
            <a:r>
              <a:rPr lang="en-US" sz="800" dirty="0"/>
              <a:t> Cano</a:t>
            </a:r>
          </a:p>
        </p:txBody>
      </p:sp>
      <p:sp>
        <p:nvSpPr>
          <p:cNvPr id="13388" name="AutoShape 76"/>
          <p:cNvSpPr>
            <a:spLocks noChangeArrowheads="1"/>
          </p:cNvSpPr>
          <p:nvPr/>
        </p:nvSpPr>
        <p:spPr bwMode="auto">
          <a:xfrm>
            <a:off x="7162800" y="3200400"/>
            <a:ext cx="1778000" cy="391921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/>
              <a:t>Nicolas Barbance</a:t>
            </a:r>
            <a:br>
              <a:rPr lang="en-US" sz="800"/>
            </a:br>
            <a:r>
              <a:rPr lang="en-US" sz="800"/>
              <a:t>IT Systems Administrator</a:t>
            </a:r>
            <a:r>
              <a:rPr lang="en-GB" sz="800"/>
              <a:t> </a:t>
            </a:r>
            <a:endParaRPr lang="en-US" sz="800"/>
          </a:p>
        </p:txBody>
      </p:sp>
      <p:sp>
        <p:nvSpPr>
          <p:cNvPr id="13335" name="AutoShape 23"/>
          <p:cNvSpPr>
            <a:spLocks noChangeArrowheads="1"/>
          </p:cNvSpPr>
          <p:nvPr/>
        </p:nvSpPr>
        <p:spPr bwMode="auto">
          <a:xfrm>
            <a:off x="2495116" y="2844124"/>
            <a:ext cx="889104" cy="99992"/>
          </a:xfrm>
          <a:prstGeom prst="flowChartOnlineStorage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RAN </a:t>
            </a:r>
            <a:r>
              <a:rPr lang="en-GB" sz="800" dirty="0" smtClean="0"/>
              <a:t>4</a:t>
            </a:r>
            <a:endParaRPr lang="en-GB" sz="800" dirty="0"/>
          </a:p>
        </p:txBody>
      </p:sp>
      <p:sp>
        <p:nvSpPr>
          <p:cNvPr id="77" name="AutoShape 74"/>
          <p:cNvSpPr>
            <a:spLocks noChangeArrowheads="1"/>
          </p:cNvSpPr>
          <p:nvPr/>
        </p:nvSpPr>
        <p:spPr bwMode="auto">
          <a:xfrm>
            <a:off x="948249" y="2791041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smtClean="0"/>
              <a:t>Yong-Jun Chung</a:t>
            </a:r>
            <a:endParaRPr lang="en-US" sz="800" dirty="0"/>
          </a:p>
        </p:txBody>
      </p:sp>
      <p:sp>
        <p:nvSpPr>
          <p:cNvPr id="78" name="AutoShape 34"/>
          <p:cNvSpPr>
            <a:spLocks noChangeArrowheads="1"/>
          </p:cNvSpPr>
          <p:nvPr/>
        </p:nvSpPr>
        <p:spPr bwMode="auto">
          <a:xfrm>
            <a:off x="7182430" y="3916147"/>
            <a:ext cx="1763712" cy="317542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smtClean="0"/>
              <a:t>Olivier </a:t>
            </a:r>
            <a:r>
              <a:rPr lang="en-US" sz="800" dirty="0" err="1"/>
              <a:t>Genoud</a:t>
            </a:r>
            <a:endParaRPr lang="en-US" sz="800" dirty="0"/>
          </a:p>
          <a:p>
            <a:pPr algn="ctr"/>
            <a:r>
              <a:rPr lang="en-US" sz="800" dirty="0"/>
              <a:t>TTCN Support</a:t>
            </a:r>
          </a:p>
        </p:txBody>
      </p:sp>
      <p:sp>
        <p:nvSpPr>
          <p:cNvPr id="80" name="AutoShape 72"/>
          <p:cNvSpPr>
            <a:spLocks noChangeArrowheads="1"/>
          </p:cNvSpPr>
          <p:nvPr/>
        </p:nvSpPr>
        <p:spPr bwMode="auto">
          <a:xfrm>
            <a:off x="940570" y="5838112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err="1" smtClean="0"/>
              <a:t>Bernt</a:t>
            </a:r>
            <a:r>
              <a:rPr lang="en-US" sz="800" dirty="0" smtClean="0"/>
              <a:t> </a:t>
            </a:r>
            <a:r>
              <a:rPr lang="en-US" sz="800" dirty="0" err="1" smtClean="0"/>
              <a:t>Mattsson</a:t>
            </a:r>
            <a:endParaRPr lang="en-US" sz="800" dirty="0"/>
          </a:p>
        </p:txBody>
      </p:sp>
      <p:sp>
        <p:nvSpPr>
          <p:cNvPr id="81" name="Line 57"/>
          <p:cNvSpPr>
            <a:spLocks noChangeShapeType="1"/>
          </p:cNvSpPr>
          <p:nvPr/>
        </p:nvSpPr>
        <p:spPr bwMode="auto">
          <a:xfrm>
            <a:off x="2154506" y="944202"/>
            <a:ext cx="4487863" cy="15733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90" name="AutoShape 78"/>
          <p:cNvSpPr>
            <a:spLocks noChangeArrowheads="1"/>
          </p:cNvSpPr>
          <p:nvPr/>
        </p:nvSpPr>
        <p:spPr bwMode="auto">
          <a:xfrm>
            <a:off x="3227167" y="913850"/>
            <a:ext cx="889000" cy="99991"/>
          </a:xfrm>
          <a:prstGeom prst="flowChartOnlineStorage">
            <a:avLst/>
          </a:prstGeom>
          <a:solidFill>
            <a:srgbClr val="66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PCG</a:t>
            </a:r>
          </a:p>
        </p:txBody>
      </p:sp>
      <p:sp>
        <p:nvSpPr>
          <p:cNvPr id="13337" name="AutoShape 25"/>
          <p:cNvSpPr>
            <a:spLocks noChangeArrowheads="1"/>
          </p:cNvSpPr>
          <p:nvPr/>
        </p:nvSpPr>
        <p:spPr bwMode="auto">
          <a:xfrm>
            <a:off x="935977" y="779727"/>
            <a:ext cx="1210836" cy="275631"/>
          </a:xfrm>
          <a:prstGeom prst="roundRect">
            <a:avLst>
              <a:gd name="adj" fmla="val 24333"/>
            </a:avLst>
          </a:prstGeom>
          <a:solidFill>
            <a:srgbClr val="79BC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/>
              <a:t>Adrian </a:t>
            </a:r>
            <a:r>
              <a:rPr lang="en-US" sz="800" dirty="0" err="1"/>
              <a:t>Scrase</a:t>
            </a:r>
            <a:endParaRPr lang="en-US" sz="800" dirty="0"/>
          </a:p>
          <a:p>
            <a:pPr algn="ctr"/>
            <a:r>
              <a:rPr lang="en-US" sz="800" dirty="0"/>
              <a:t>CTO, ETSI</a:t>
            </a:r>
          </a:p>
        </p:txBody>
      </p:sp>
      <p:sp>
        <p:nvSpPr>
          <p:cNvPr id="82" name="Line 57"/>
          <p:cNvSpPr>
            <a:spLocks noChangeShapeType="1"/>
          </p:cNvSpPr>
          <p:nvPr/>
        </p:nvSpPr>
        <p:spPr bwMode="auto">
          <a:xfrm>
            <a:off x="2102178" y="1313922"/>
            <a:ext cx="4487863" cy="15733"/>
          </a:xfrm>
          <a:prstGeom prst="line">
            <a:avLst/>
          </a:prstGeom>
          <a:noFill/>
          <a:ln w="2857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800"/>
          </a:p>
        </p:txBody>
      </p:sp>
      <p:sp>
        <p:nvSpPr>
          <p:cNvPr id="13336" name="AutoShape 24"/>
          <p:cNvSpPr>
            <a:spLocks noChangeArrowheads="1"/>
          </p:cNvSpPr>
          <p:nvPr/>
        </p:nvSpPr>
        <p:spPr bwMode="auto">
          <a:xfrm>
            <a:off x="959423" y="1216787"/>
            <a:ext cx="1210978" cy="189428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err="1"/>
              <a:t>Joern</a:t>
            </a:r>
            <a:r>
              <a:rPr lang="en-US" sz="800" dirty="0"/>
              <a:t> Krause</a:t>
            </a:r>
          </a:p>
        </p:txBody>
      </p:sp>
      <p:sp>
        <p:nvSpPr>
          <p:cNvPr id="13378" name="AutoShape 66"/>
          <p:cNvSpPr>
            <a:spLocks noChangeArrowheads="1"/>
          </p:cNvSpPr>
          <p:nvPr/>
        </p:nvSpPr>
        <p:spPr bwMode="auto">
          <a:xfrm>
            <a:off x="2484516" y="1267397"/>
            <a:ext cx="889000" cy="99991"/>
          </a:xfrm>
          <a:prstGeom prst="flowChartOnlineStorage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RAN</a:t>
            </a:r>
          </a:p>
        </p:txBody>
      </p:sp>
      <p:sp>
        <p:nvSpPr>
          <p:cNvPr id="84" name="AutoShape 14"/>
          <p:cNvSpPr>
            <a:spLocks noChangeArrowheads="1"/>
          </p:cNvSpPr>
          <p:nvPr/>
        </p:nvSpPr>
        <p:spPr bwMode="auto">
          <a:xfrm>
            <a:off x="3932184" y="5884513"/>
            <a:ext cx="889000" cy="99992"/>
          </a:xfrm>
          <a:prstGeom prst="flowChartOnlineStorag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SA </a:t>
            </a:r>
            <a:r>
              <a:rPr lang="en-GB" sz="800" dirty="0" smtClean="0"/>
              <a:t>6</a:t>
            </a:r>
            <a:endParaRPr lang="en-GB" sz="800" dirty="0"/>
          </a:p>
        </p:txBody>
      </p:sp>
      <p:sp>
        <p:nvSpPr>
          <p:cNvPr id="88" name="Text Box 12"/>
          <p:cNvSpPr txBox="1">
            <a:spLocks noChangeArrowheads="1"/>
          </p:cNvSpPr>
          <p:nvPr/>
        </p:nvSpPr>
        <p:spPr bwMode="auto">
          <a:xfrm>
            <a:off x="7291096" y="6456579"/>
            <a:ext cx="920966" cy="2154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sz="800" dirty="0" smtClean="0"/>
              <a:t>2015-09-01</a:t>
            </a:r>
            <a:endParaRPr lang="en-GB" sz="800" dirty="0"/>
          </a:p>
        </p:txBody>
      </p:sp>
      <p:sp>
        <p:nvSpPr>
          <p:cNvPr id="92" name="AutoShape 72"/>
          <p:cNvSpPr>
            <a:spLocks noChangeArrowheads="1"/>
          </p:cNvSpPr>
          <p:nvPr/>
        </p:nvSpPr>
        <p:spPr bwMode="auto">
          <a:xfrm>
            <a:off x="920605" y="6151208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smtClean="0"/>
              <a:t>Saurav Arora</a:t>
            </a:r>
            <a:endParaRPr lang="en-US" sz="800" dirty="0"/>
          </a:p>
        </p:txBody>
      </p:sp>
      <p:sp>
        <p:nvSpPr>
          <p:cNvPr id="79" name="AutoShape 59"/>
          <p:cNvSpPr>
            <a:spLocks noChangeArrowheads="1"/>
          </p:cNvSpPr>
          <p:nvPr/>
        </p:nvSpPr>
        <p:spPr bwMode="auto">
          <a:xfrm>
            <a:off x="4374880" y="2509172"/>
            <a:ext cx="889000" cy="99261"/>
          </a:xfrm>
          <a:prstGeom prst="flowChartOnlineStorage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SA </a:t>
            </a:r>
            <a:r>
              <a:rPr lang="en-GB" sz="800" dirty="0" smtClean="0"/>
              <a:t>3-LI</a:t>
            </a:r>
            <a:endParaRPr lang="en-GB" sz="800" dirty="0"/>
          </a:p>
        </p:txBody>
      </p:sp>
      <p:sp>
        <p:nvSpPr>
          <p:cNvPr id="87" name="AutoShape 75"/>
          <p:cNvSpPr>
            <a:spLocks noChangeArrowheads="1"/>
          </p:cNvSpPr>
          <p:nvPr/>
        </p:nvSpPr>
        <p:spPr bwMode="auto">
          <a:xfrm>
            <a:off x="960995" y="2448317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smtClean="0"/>
              <a:t>Carmine (</a:t>
            </a:r>
            <a:r>
              <a:rPr lang="en-US" sz="800" dirty="0" err="1" smtClean="0"/>
              <a:t>Lino</a:t>
            </a:r>
            <a:r>
              <a:rPr lang="en-US" sz="800" dirty="0" smtClean="0"/>
              <a:t>) Rizzo</a:t>
            </a:r>
            <a:endParaRPr lang="en-US" sz="800" dirty="0"/>
          </a:p>
        </p:txBody>
      </p:sp>
      <p:sp>
        <p:nvSpPr>
          <p:cNvPr id="90" name="Text Box 12"/>
          <p:cNvSpPr txBox="1">
            <a:spLocks noChangeArrowheads="1"/>
          </p:cNvSpPr>
          <p:nvPr/>
        </p:nvSpPr>
        <p:spPr bwMode="auto">
          <a:xfrm>
            <a:off x="7272046" y="6418479"/>
            <a:ext cx="920966" cy="2154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sz="800" dirty="0" smtClean="0"/>
              <a:t>2016-06-01</a:t>
            </a:r>
            <a:endParaRPr lang="en-GB" sz="800" dirty="0"/>
          </a:p>
        </p:txBody>
      </p:sp>
      <p:sp>
        <p:nvSpPr>
          <p:cNvPr id="85" name="AutoShape 38"/>
          <p:cNvSpPr>
            <a:spLocks noChangeArrowheads="1"/>
          </p:cNvSpPr>
          <p:nvPr/>
        </p:nvSpPr>
        <p:spPr bwMode="auto">
          <a:xfrm>
            <a:off x="2483193" y="5209136"/>
            <a:ext cx="889000" cy="99261"/>
          </a:xfrm>
          <a:prstGeom prst="flowChartOnlineStorage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800" dirty="0"/>
              <a:t>RAN </a:t>
            </a:r>
            <a:r>
              <a:rPr lang="en-GB" sz="800" dirty="0" smtClean="0"/>
              <a:t>6</a:t>
            </a:r>
            <a:endParaRPr lang="en-GB" sz="800" dirty="0"/>
          </a:p>
        </p:txBody>
      </p:sp>
      <p:sp>
        <p:nvSpPr>
          <p:cNvPr id="94" name="AutoShape 72"/>
          <p:cNvSpPr>
            <a:spLocks noChangeArrowheads="1"/>
          </p:cNvSpPr>
          <p:nvPr/>
        </p:nvSpPr>
        <p:spPr bwMode="auto">
          <a:xfrm>
            <a:off x="943502" y="2791785"/>
            <a:ext cx="1210836" cy="188809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err="1" smtClean="0"/>
              <a:t>Kyoung-Seok</a:t>
            </a:r>
            <a:r>
              <a:rPr lang="en-US" sz="800" dirty="0" smtClean="0"/>
              <a:t> Oh</a:t>
            </a:r>
            <a:endParaRPr lang="en-US" sz="800" dirty="0"/>
          </a:p>
        </p:txBody>
      </p:sp>
      <p:sp>
        <p:nvSpPr>
          <p:cNvPr id="95" name="AutoShape 43"/>
          <p:cNvSpPr>
            <a:spLocks noChangeArrowheads="1"/>
          </p:cNvSpPr>
          <p:nvPr/>
        </p:nvSpPr>
        <p:spPr bwMode="auto">
          <a:xfrm>
            <a:off x="925916" y="4161860"/>
            <a:ext cx="1210836" cy="190240"/>
          </a:xfrm>
          <a:prstGeom prst="roundRect">
            <a:avLst>
              <a:gd name="adj" fmla="val 24333"/>
            </a:avLst>
          </a:prstGeom>
          <a:solidFill>
            <a:srgbClr val="9FCFFF"/>
          </a:solidFill>
          <a:ln w="12700">
            <a:solidFill>
              <a:srgbClr val="99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800" dirty="0" smtClean="0"/>
              <a:t>Hakim </a:t>
            </a:r>
            <a:r>
              <a:rPr lang="en-US" sz="800" dirty="0" err="1" smtClean="0"/>
              <a:t>Mkinsi</a:t>
            </a:r>
            <a:r>
              <a:rPr lang="en-US" sz="800" dirty="0" smtClean="0"/>
              <a:t>*</a:t>
            </a:r>
            <a:endParaRPr lang="en-US" sz="800" dirty="0"/>
          </a:p>
        </p:txBody>
      </p:sp>
      <p:sp>
        <p:nvSpPr>
          <p:cNvPr id="96" name="Text Box 12"/>
          <p:cNvSpPr txBox="1">
            <a:spLocks noChangeArrowheads="1"/>
          </p:cNvSpPr>
          <p:nvPr/>
        </p:nvSpPr>
        <p:spPr bwMode="auto">
          <a:xfrm>
            <a:off x="7354108" y="6395033"/>
            <a:ext cx="920966" cy="2154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sz="800" dirty="0" smtClean="0"/>
              <a:t>2017-01-01</a:t>
            </a:r>
            <a:endParaRPr lang="en-GB" sz="800" dirty="0"/>
          </a:p>
        </p:txBody>
      </p:sp>
      <p:sp>
        <p:nvSpPr>
          <p:cNvPr id="97" name="Text Box 12"/>
          <p:cNvSpPr txBox="1">
            <a:spLocks noChangeArrowheads="1"/>
          </p:cNvSpPr>
          <p:nvPr/>
        </p:nvSpPr>
        <p:spPr bwMode="auto">
          <a:xfrm>
            <a:off x="2194169" y="4272179"/>
            <a:ext cx="1112275" cy="2154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800" dirty="0" smtClean="0"/>
              <a:t>* from 2017-02-06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xmlns="" val="1108008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131</Words>
  <Application>Microsoft Office PowerPoint</Application>
  <PresentationFormat>On-screen Show (4:3)</PresentationFormat>
  <Paragraphs>64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John M Meredith</cp:lastModifiedBy>
  <cp:revision>2</cp:revision>
  <dcterms:created xsi:type="dcterms:W3CDTF">2006-08-16T00:00:00Z</dcterms:created>
  <dcterms:modified xsi:type="dcterms:W3CDTF">2017-01-03T10:03:21Z</dcterms:modified>
</cp:coreProperties>
</file>