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4"/>
  </p:notesMasterIdLst>
  <p:handoutMasterIdLst>
    <p:handoutMasterId r:id="rId25"/>
  </p:handoutMasterIdLst>
  <p:sldIdLst>
    <p:sldId id="341" r:id="rId5"/>
    <p:sldId id="383" r:id="rId6"/>
    <p:sldId id="372" r:id="rId7"/>
    <p:sldId id="371" r:id="rId8"/>
    <p:sldId id="377" r:id="rId9"/>
    <p:sldId id="378" r:id="rId10"/>
    <p:sldId id="379" r:id="rId11"/>
    <p:sldId id="380" r:id="rId12"/>
    <p:sldId id="381" r:id="rId13"/>
    <p:sldId id="382" r:id="rId14"/>
    <p:sldId id="375" r:id="rId15"/>
    <p:sldId id="376" r:id="rId16"/>
    <p:sldId id="369" r:id="rId17"/>
    <p:sldId id="374" r:id="rId18"/>
    <p:sldId id="370" r:id="rId19"/>
    <p:sldId id="364" r:id="rId20"/>
    <p:sldId id="365" r:id="rId21"/>
    <p:sldId id="389" r:id="rId22"/>
    <p:sldId id="390"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81" y="-12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048270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34032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8111704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S6-254372</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WG6_MissionCritical/TSGS6_068_Gothenburg/docs/S6-25335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5052C53-B63F-4088-9CDC-FAB3674C5A54}"/>
              </a:ext>
            </a:extLst>
          </p:cNvPr>
          <p:cNvSpPr txBox="1">
            <a:spLocks/>
          </p:cNvSpPr>
          <p:nvPr/>
        </p:nvSpPr>
        <p:spPr bwMode="auto">
          <a:xfrm>
            <a:off x="2147888" y="1709739"/>
            <a:ext cx="7886700" cy="24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IN" sz="3600" b="1" dirty="0">
                <a:latin typeface="Arial-BoldMT"/>
              </a:rPr>
              <a:t>NWM WA3 Way forward</a:t>
            </a:r>
            <a:br>
              <a:rPr lang="en-IN" sz="3600" b="1" dirty="0">
                <a:latin typeface="Arial-BoldMT"/>
              </a:rPr>
            </a:br>
            <a:r>
              <a:rPr lang="en-IN" sz="2400" dirty="0">
                <a:latin typeface="TimesNewRomanPSMT"/>
              </a:rPr>
              <a:t>WA3: AIML Aspects</a:t>
            </a:r>
            <a:endParaRPr lang="en-GB" altLang="en-US" sz="13800" dirty="0"/>
          </a:p>
        </p:txBody>
      </p:sp>
      <p:sp>
        <p:nvSpPr>
          <p:cNvPr id="6" name="Text Placeholder 2">
            <a:extLst>
              <a:ext uri="{FF2B5EF4-FFF2-40B4-BE49-F238E27FC236}">
                <a16:creationId xmlns:a16="http://schemas.microsoft.com/office/drawing/2014/main" id="{370FDABD-1860-4B8C-BC92-32167042AB94}"/>
              </a:ext>
            </a:extLst>
          </p:cNvPr>
          <p:cNvSpPr txBox="1">
            <a:spLocks/>
          </p:cNvSpPr>
          <p:nvPr/>
        </p:nvSpPr>
        <p:spPr bwMode="auto">
          <a:xfrm>
            <a:off x="2147888" y="4996754"/>
            <a:ext cx="7886700" cy="106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dirty="0"/>
              <a:t>Moderator, Samsung, Ericsson, Lenovo</a:t>
            </a:r>
          </a:p>
          <a:p>
            <a:pPr marL="0" indent="0" eaLnBrk="1" hangingPunct="1">
              <a:buFontTx/>
              <a:buNone/>
            </a:pPr>
            <a:r>
              <a:rPr lang="en-GB" altLang="en-US" dirty="0"/>
              <a:t>basavarajjp@samsung.com</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WT3.2</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225331" y="1846217"/>
            <a:ext cx="11791178" cy="4055820"/>
          </a:xfrm>
        </p:spPr>
        <p:txBody>
          <a:bodyPr/>
          <a:lstStyle/>
          <a:p>
            <a:r>
              <a:rPr lang="en-US" sz="2000" i="1" dirty="0"/>
              <a:t>WT title renaming to: </a:t>
            </a:r>
            <a:r>
              <a:rPr lang="en-CA" sz="2000" b="1" i="1" dirty="0"/>
              <a:t>Agentic fabric and AI Agents for app enablement</a:t>
            </a:r>
            <a:endParaRPr lang="en-US" sz="2000" b="1" i="1" dirty="0"/>
          </a:p>
          <a:p>
            <a:r>
              <a:rPr lang="en-US" sz="2000" dirty="0"/>
              <a:t>WT re-wording for the two inter-dependent topics to be studied:</a:t>
            </a:r>
          </a:p>
          <a:p>
            <a:pPr lvl="1"/>
            <a:r>
              <a:rPr lang="en-CA" sz="1600" dirty="0"/>
              <a:t>This work studies the support agentic common functions (e.g., </a:t>
            </a:r>
            <a:r>
              <a:rPr lang="en-US" sz="1600" dirty="0"/>
              <a:t>agent registration and capabilities discovery, agent communication/interaction, agent collaboration, explainability and accountability for AI agents actions), </a:t>
            </a:r>
            <a:r>
              <a:rPr lang="en-CA" sz="1600" dirty="0"/>
              <a:t>of the AI agents needed to operate in, or AI agents interacting with, the application enablement layer.</a:t>
            </a:r>
            <a:r>
              <a:rPr lang="en-US" sz="1600" dirty="0"/>
              <a:t> </a:t>
            </a:r>
            <a:br>
              <a:rPr lang="en-US" sz="1600" dirty="0"/>
            </a:br>
            <a:r>
              <a:rPr lang="en-US" sz="1600" dirty="0"/>
              <a:t>NOTE: interactions with existing SA6 enablers and frameworks are considered as needed (e.g., APCOT, CAPIF, EDGEAPP)</a:t>
            </a:r>
          </a:p>
          <a:p>
            <a:pPr marL="457200" lvl="1" indent="0">
              <a:buNone/>
            </a:pPr>
            <a:endParaRPr lang="en-CA" sz="1600" dirty="0"/>
          </a:p>
          <a:p>
            <a:r>
              <a:rPr lang="en-CA" sz="1800" i="1" dirty="0"/>
              <a:t>Note: </a:t>
            </a:r>
            <a:r>
              <a:rPr lang="en-US" sz="1800" i="1" dirty="0"/>
              <a:t>Work from WT 3.2 can be leveraged for integration with and reuse by SA6 FWs and enablers -&gt; e.g</a:t>
            </a:r>
            <a:r>
              <a:rPr lang="en-US" sz="1800" i="1"/>
              <a:t>., WT1.12</a:t>
            </a:r>
            <a:r>
              <a:rPr lang="en-US" sz="1800" i="1" dirty="0"/>
              <a:t>, WT2.6, WT3.3</a:t>
            </a:r>
            <a:endParaRPr lang="en-CA" sz="1000" i="1" dirty="0"/>
          </a:p>
          <a:p>
            <a:pPr marL="0" indent="0">
              <a:buNone/>
            </a:pPr>
            <a:r>
              <a:rPr lang="en-CA" sz="2200" i="1" dirty="0"/>
              <a:t>Coordination with other WGs: </a:t>
            </a:r>
          </a:p>
          <a:p>
            <a:pPr lvl="1"/>
            <a:r>
              <a:rPr lang="en-CA" sz="1800" i="1" dirty="0"/>
              <a:t>Some coordination with SA2 is needed on synergies and alignment between CN/Exposure layer </a:t>
            </a:r>
          </a:p>
          <a:p>
            <a:pPr lvl="1"/>
            <a:r>
              <a:rPr lang="en-CA" sz="1800" i="1" dirty="0"/>
              <a:t>Coordination with SA3 to study security and privacy aspects</a:t>
            </a:r>
          </a:p>
          <a:p>
            <a:pPr marL="457200" lvl="1" indent="0">
              <a:buNone/>
            </a:pPr>
            <a:endParaRPr lang="en-CA" sz="10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286732409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116AA-90C5-736F-4313-5A0AFDDAAD8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00CA854-638E-9D60-95AA-EEAD9EA20127}"/>
              </a:ext>
            </a:extLst>
          </p:cNvPr>
          <p:cNvSpPr>
            <a:spLocks noGrp="1"/>
          </p:cNvSpPr>
          <p:nvPr>
            <p:ph type="title"/>
          </p:nvPr>
        </p:nvSpPr>
        <p:spPr/>
        <p:txBody>
          <a:bodyPr/>
          <a:lstStyle/>
          <a:p>
            <a:r>
              <a:rPr lang="en-GB" altLang="en-US" dirty="0"/>
              <a:t>WA3: </a:t>
            </a:r>
            <a:r>
              <a:rPr lang="de-DE" dirty="0"/>
              <a:t>AIML Aspects</a:t>
            </a:r>
            <a:r>
              <a:rPr lang="en-GB" altLang="en-US" dirty="0"/>
              <a:t>; WT3.3 and WT3.5</a:t>
            </a:r>
          </a:p>
        </p:txBody>
      </p:sp>
      <p:sp>
        <p:nvSpPr>
          <p:cNvPr id="4" name="Content Placeholder 3">
            <a:extLst>
              <a:ext uri="{FF2B5EF4-FFF2-40B4-BE49-F238E27FC236}">
                <a16:creationId xmlns:a16="http://schemas.microsoft.com/office/drawing/2014/main" id="{898EE3F2-9C15-015C-6ECC-B513B6DE11CD}"/>
              </a:ext>
            </a:extLst>
          </p:cNvPr>
          <p:cNvSpPr>
            <a:spLocks noGrp="1"/>
          </p:cNvSpPr>
          <p:nvPr>
            <p:ph idx="1"/>
          </p:nvPr>
        </p:nvSpPr>
        <p:spPr>
          <a:xfrm>
            <a:off x="308610" y="2685272"/>
            <a:ext cx="11501628" cy="3771374"/>
          </a:xfrm>
        </p:spPr>
        <p:txBody>
          <a:bodyPr/>
          <a:lstStyle/>
          <a:p>
            <a:r>
              <a:rPr lang="en-IN" sz="1600" b="1" dirty="0"/>
              <a:t>Summary of comments</a:t>
            </a:r>
          </a:p>
          <a:p>
            <a:pPr lvl="1"/>
            <a:r>
              <a:rPr lang="en-IN" sz="1200" dirty="0"/>
              <a:t>Comments related to WT.3.3: Rephasing, relation with SA2 to be clarified,</a:t>
            </a:r>
            <a:r>
              <a:rPr lang="en-US" sz="1200" dirty="0"/>
              <a:t> anticipating future applications shouldn’t be studied in SA6.</a:t>
            </a:r>
          </a:p>
          <a:p>
            <a:pPr lvl="1"/>
            <a:r>
              <a:rPr lang="en-US" sz="1200" dirty="0"/>
              <a:t>Comments related to WT3.5: Clarifications w.r.t SA6 are needed since AIMLE provides already exposure related to AI and inference services. Possible merging with WT.3.3 and coordination with WA1 to ensure coherent exposure</a:t>
            </a:r>
          </a:p>
          <a:p>
            <a:pPr lvl="1"/>
            <a:r>
              <a:rPr lang="en-US" sz="1200" dirty="0"/>
              <a:t>Proposals for rephrasing to both WTs to identify the role of SA6 considering SA2 work.</a:t>
            </a:r>
            <a:endParaRPr lang="en-IN" sz="1200" dirty="0"/>
          </a:p>
          <a:p>
            <a:r>
              <a:rPr lang="en-IN" sz="1600" b="1" dirty="0"/>
              <a:t>Justification/Clarification</a:t>
            </a:r>
          </a:p>
          <a:p>
            <a:pPr lvl="1"/>
            <a:r>
              <a:rPr lang="en-IN" sz="1200" dirty="0"/>
              <a:t>In 6G Stage 1, SA1 has studied numerous use cases (in TR 22.870) on AI where most of them imply some exposure of capabilities to 3</a:t>
            </a:r>
            <a:r>
              <a:rPr lang="en-IN" sz="1200" baseline="30000" dirty="0"/>
              <a:t>rd</a:t>
            </a:r>
            <a:r>
              <a:rPr lang="en-IN" sz="1200" dirty="0"/>
              <a:t> party (either towards the ASP/ vertical server or to the application layer of the UE).</a:t>
            </a:r>
          </a:p>
          <a:p>
            <a:pPr lvl="1"/>
            <a:r>
              <a:rPr lang="en-IN" sz="1200" dirty="0"/>
              <a:t>Two main “principles” are related to AI in 6G: “Network for AI” (how the 3GPP system may support AI services), and “AI for Network” (how AI may optimize existing capabilities at the network side). </a:t>
            </a:r>
          </a:p>
          <a:p>
            <a:pPr lvl="1"/>
            <a:r>
              <a:rPr lang="en-IN" sz="1200" dirty="0"/>
              <a:t>The “exposure” related capabilities </a:t>
            </a:r>
            <a:r>
              <a:rPr lang="en-IN" sz="1200" dirty="0" err="1"/>
              <a:t>w.r.t.</a:t>
            </a:r>
            <a:r>
              <a:rPr lang="en-IN" sz="1200" dirty="0"/>
              <a:t> AI is key for “Network for AI” principle, where in the 6G notion of “network” comprises the Service Enablement layer. </a:t>
            </a:r>
          </a:p>
          <a:p>
            <a:pPr lvl="1"/>
            <a:r>
              <a:rPr lang="en-IN" sz="1200" dirty="0"/>
              <a:t>SA6 has already provided capabilities related to AI:  </a:t>
            </a:r>
            <a:r>
              <a:rPr lang="en-IN" sz="1100" dirty="0"/>
              <a:t>1) </a:t>
            </a:r>
            <a:r>
              <a:rPr lang="en-US" sz="1100" i="1" dirty="0"/>
              <a:t>ML model related support capabilities </a:t>
            </a:r>
            <a:r>
              <a:rPr lang="en-US" sz="1100" dirty="0"/>
              <a:t>such as model retrieval, discovery and storage, 2) 	</a:t>
            </a:r>
            <a:r>
              <a:rPr lang="en-US" sz="1100" i="1" dirty="0"/>
              <a:t>ML operation related support capabilities </a:t>
            </a:r>
            <a:r>
              <a:rPr lang="en-US" sz="1100" dirty="0"/>
              <a:t>such as VFL/ HFL and TL enablement, Split AI/ML Operation support, Data management assistance, AI/ML task transfer, FL assistance in member grouping, registration and event notification, and 3) AIMLE client related support capabilities, including AIMLE client registration, discovery, participation, monitoring, selection</a:t>
            </a:r>
          </a:p>
          <a:p>
            <a:pPr lvl="1"/>
            <a:r>
              <a:rPr lang="en-US" sz="1200" dirty="0"/>
              <a:t>6G use cases, i.e. related to support agentic AI (considering different AI agent implementations), necessitates studying the exposure of 3GPP system capabilities, and SA6 scope should be 1) </a:t>
            </a:r>
            <a:r>
              <a:rPr lang="en-US" sz="1200" b="1" dirty="0"/>
              <a:t>study application layer enablement exposure requirements to support 6G-related AI use cases</a:t>
            </a:r>
            <a:r>
              <a:rPr lang="en-US" sz="1200" dirty="0"/>
              <a:t>, 2) </a:t>
            </a:r>
            <a:r>
              <a:rPr lang="en-US" sz="1200" b="1" dirty="0"/>
              <a:t>gap analysis and study potential Enabler capabilities (AIMLE enhancements) to meet requirements related AI capability exposure</a:t>
            </a:r>
            <a:r>
              <a:rPr lang="en-US" sz="1200" dirty="0"/>
              <a:t>, 3) </a:t>
            </a:r>
            <a:r>
              <a:rPr lang="en-US" sz="1200" b="1" dirty="0"/>
              <a:t>study a unified service exposure framework for AI/ML  considering SA2/SA5 ongoing efforts on 6G AI capabilities</a:t>
            </a:r>
            <a:endParaRPr lang="en-IN" sz="1200" b="1" dirty="0"/>
          </a:p>
        </p:txBody>
      </p:sp>
      <p:graphicFrame>
        <p:nvGraphicFramePr>
          <p:cNvPr id="7" name="Content Placeholder 2">
            <a:extLst>
              <a:ext uri="{FF2B5EF4-FFF2-40B4-BE49-F238E27FC236}">
                <a16:creationId xmlns:a16="http://schemas.microsoft.com/office/drawing/2014/main" id="{B30499B4-FAFD-46B2-247F-E7C6B9DE2C94}"/>
              </a:ext>
            </a:extLst>
          </p:cNvPr>
          <p:cNvGraphicFramePr>
            <a:graphicFrameLocks/>
          </p:cNvGraphicFramePr>
          <p:nvPr/>
        </p:nvGraphicFramePr>
        <p:xfrm>
          <a:off x="394716" y="1816285"/>
          <a:ext cx="11329416" cy="868987"/>
        </p:xfrm>
        <a:graphic>
          <a:graphicData uri="http://schemas.openxmlformats.org/drawingml/2006/table">
            <a:tbl>
              <a:tblPr firstRow="1" firstCol="1" bandRow="1"/>
              <a:tblGrid>
                <a:gridCol w="4989763">
                  <a:extLst>
                    <a:ext uri="{9D8B030D-6E8A-4147-A177-3AD203B41FA5}">
                      <a16:colId xmlns:a16="http://schemas.microsoft.com/office/drawing/2014/main" val="4258532851"/>
                    </a:ext>
                  </a:extLst>
                </a:gridCol>
                <a:gridCol w="1853608">
                  <a:extLst>
                    <a:ext uri="{9D8B030D-6E8A-4147-A177-3AD203B41FA5}">
                      <a16:colId xmlns:a16="http://schemas.microsoft.com/office/drawing/2014/main" val="1225040043"/>
                    </a:ext>
                  </a:extLst>
                </a:gridCol>
                <a:gridCol w="1779421">
                  <a:extLst>
                    <a:ext uri="{9D8B030D-6E8A-4147-A177-3AD203B41FA5}">
                      <a16:colId xmlns:a16="http://schemas.microsoft.com/office/drawing/2014/main" val="1474654838"/>
                    </a:ext>
                  </a:extLst>
                </a:gridCol>
                <a:gridCol w="2706624">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WT3.3: </a:t>
                      </a:r>
                      <a:r>
                        <a:rPr lang="en-GB" sz="900" kern="100" dirty="0">
                          <a:effectLst/>
                          <a:latin typeface="Arial" panose="020B0604020202020204" pitchFamily="34" charset="0"/>
                          <a:ea typeface="Malgun Gothic" panose="020B0503020000020004" pitchFamily="34" charset="-127"/>
                          <a:cs typeface="Times New Roman" panose="02020603050405020304" pitchFamily="18" charset="0"/>
                        </a:rPr>
                        <a:t>Investigating the mechanism and issues of AI based applications (current or in the future), analysing the potential exposure requirement on 3GPP AI capabilities of 3GPP system</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 Lenovo, MediaTek, Huawei,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Nokia, CMCC, Samsung, Apple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and WA1, SA2 overlap, Merge with WT3.4, WT3.5, WT3.7 and WT3.8,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r h="303681">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WT3.5: How to expose AI services (e.g. AI/ML model inference) to the consumers.</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Lenovo, Nokia, CMCC, Samsung, Huawei, Apple,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Gap analysis, Merge to WT3.3,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41657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190646633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3C203-9D46-4A7D-8C29-870A2623C543}"/>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B04CCAF9-6EEC-585B-7815-08DC806F43D8}"/>
              </a:ext>
            </a:extLst>
          </p:cNvPr>
          <p:cNvSpPr>
            <a:spLocks noGrp="1"/>
          </p:cNvSpPr>
          <p:nvPr>
            <p:ph idx="1"/>
          </p:nvPr>
        </p:nvSpPr>
        <p:spPr/>
        <p:txBody>
          <a:bodyPr/>
          <a:lstStyle/>
          <a:p>
            <a:r>
              <a:rPr lang="en-IN" sz="1800" b="1" dirty="0"/>
              <a:t>Way forward (e.g. revised WT, merging etc)</a:t>
            </a:r>
          </a:p>
          <a:p>
            <a:pPr lvl="1"/>
            <a:r>
              <a:rPr lang="en-US" sz="1600" b="1" dirty="0"/>
              <a:t>Proposal 1: Merging of WT 3.3 and 3.5 in one WT 3.x for “Studying AI/ML Enabler-layer Exposure Requirements and Capabilities to support 6G AI related use cases“ </a:t>
            </a:r>
          </a:p>
          <a:p>
            <a:pPr lvl="1"/>
            <a:r>
              <a:rPr lang="en-US" sz="1600" b="1" dirty="0"/>
              <a:t>Proposal 2: New WT 3.x to have the following objectives/scope:</a:t>
            </a:r>
          </a:p>
          <a:p>
            <a:pPr lvl="2"/>
            <a:r>
              <a:rPr lang="en-US" sz="1400" b="1" dirty="0"/>
              <a:t>Objective 1</a:t>
            </a:r>
            <a:r>
              <a:rPr lang="en-US" sz="1400" dirty="0"/>
              <a:t>: Study what application enablement exposure requirements do the identified functional enhancements require to expose AI/ML services to 3</a:t>
            </a:r>
            <a:r>
              <a:rPr lang="en-US" sz="1400" baseline="30000" dirty="0"/>
              <a:t>rd</a:t>
            </a:r>
            <a:r>
              <a:rPr lang="en-US" sz="1400" dirty="0"/>
              <a:t>-party applications? (exposure requirements should be studied in coordination with WA1)</a:t>
            </a:r>
          </a:p>
          <a:p>
            <a:pPr lvl="2"/>
            <a:r>
              <a:rPr lang="en-US" sz="1400" b="1" dirty="0"/>
              <a:t>Objective 2</a:t>
            </a:r>
            <a:r>
              <a:rPr lang="en-US" sz="1400" dirty="0"/>
              <a:t>: Analyze the AIMLE capabilities (as in TS 23.482) and study potential new enabler capabilities (AIMLE enhancements) to meet exposure requirements related to 6G use cases on “system/network for AI”</a:t>
            </a:r>
          </a:p>
          <a:p>
            <a:pPr lvl="2"/>
            <a:r>
              <a:rPr lang="en-US" sz="1400" b="1" dirty="0"/>
              <a:t>Objective 3: </a:t>
            </a:r>
            <a:r>
              <a:rPr lang="en-US" sz="1400" dirty="0"/>
              <a:t>Study a unified service exposure framework for AI/ML considering SA2/SA5 ongoing efforts on 6G AI capabilities</a:t>
            </a:r>
            <a:endParaRPr lang="en-IN" sz="1400" dirty="0"/>
          </a:p>
          <a:p>
            <a:pPr lvl="1"/>
            <a:endParaRPr lang="en-IN" sz="1600" dirty="0">
              <a:solidFill>
                <a:srgbClr val="0066FF"/>
              </a:solidFill>
            </a:endParaRPr>
          </a:p>
          <a:p>
            <a:pPr marL="0" indent="0">
              <a:buNone/>
            </a:pPr>
            <a:endParaRPr lang="en-US" altLang="en-US" dirty="0"/>
          </a:p>
        </p:txBody>
      </p:sp>
      <p:sp>
        <p:nvSpPr>
          <p:cNvPr id="3" name="Title 1">
            <a:extLst>
              <a:ext uri="{FF2B5EF4-FFF2-40B4-BE49-F238E27FC236}">
                <a16:creationId xmlns:a16="http://schemas.microsoft.com/office/drawing/2014/main" id="{93F094A0-92DF-CBA4-980A-C24E21BC6E42}"/>
              </a:ext>
            </a:extLst>
          </p:cNvPr>
          <p:cNvSpPr>
            <a:spLocks noGrp="1"/>
          </p:cNvSpPr>
          <p:nvPr>
            <p:ph type="title"/>
          </p:nvPr>
        </p:nvSpPr>
        <p:spPr>
          <a:xfrm>
            <a:off x="838200" y="558339"/>
            <a:ext cx="10515600" cy="1104917"/>
          </a:xfrm>
        </p:spPr>
        <p:txBody>
          <a:bodyPr/>
          <a:lstStyle/>
          <a:p>
            <a:r>
              <a:rPr lang="en-GB" altLang="en-US" dirty="0"/>
              <a:t>WA3: </a:t>
            </a:r>
            <a:r>
              <a:rPr lang="de-DE" dirty="0"/>
              <a:t>AIML Aspects</a:t>
            </a:r>
            <a:r>
              <a:rPr lang="en-GB" altLang="en-US" dirty="0"/>
              <a:t>; WT3.3 and WT3.5</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140082919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(1/2)</a:t>
            </a:r>
          </a:p>
        </p:txBody>
      </p:sp>
      <p:sp>
        <p:nvSpPr>
          <p:cNvPr id="4" name="Content Placeholder 3"/>
          <p:cNvSpPr>
            <a:spLocks noGrp="1"/>
          </p:cNvSpPr>
          <p:nvPr>
            <p:ph idx="1"/>
          </p:nvPr>
        </p:nvSpPr>
        <p:spPr>
          <a:xfrm>
            <a:off x="190500" y="2767469"/>
            <a:ext cx="11239746" cy="3661906"/>
          </a:xfrm>
        </p:spPr>
        <p:txBody>
          <a:bodyPr/>
          <a:lstStyle/>
          <a:p>
            <a:r>
              <a:rPr lang="en-IN" dirty="0"/>
              <a:t>Summary of comments</a:t>
            </a:r>
          </a:p>
          <a:p>
            <a:pPr lvl="1"/>
            <a:r>
              <a:rPr lang="en-IN" sz="1800" dirty="0"/>
              <a:t>Relation SA2 WTs (3,5,6) to be clarified</a:t>
            </a:r>
          </a:p>
          <a:p>
            <a:pPr lvl="1"/>
            <a:r>
              <a:rPr lang="en-IN" sz="1800" dirty="0"/>
              <a:t>Relation with 3.2, 3.3 and 3.5 needs clarification</a:t>
            </a:r>
          </a:p>
          <a:p>
            <a:pPr lvl="1"/>
            <a:r>
              <a:rPr lang="en-IN" sz="1800" dirty="0"/>
              <a:t>What is the benefit for SA6</a:t>
            </a:r>
          </a:p>
          <a:p>
            <a:pPr lvl="1"/>
            <a:r>
              <a:rPr lang="en-IN" sz="1800" dirty="0"/>
              <a:t>Existing AIMLE can work on any model, use case examples are not clear. </a:t>
            </a:r>
          </a:p>
          <a:p>
            <a:pPr lvl="1"/>
            <a:r>
              <a:rPr lang="en-IN" sz="1800" dirty="0"/>
              <a:t>Scope not clear. Merge into 3.3.</a:t>
            </a:r>
          </a:p>
          <a:p>
            <a:pPr lvl="1"/>
            <a:r>
              <a:rPr lang="en-IN" sz="1800" dirty="0"/>
              <a:t>AI model training with generated data is application layer. RAG can be potentially studied.</a:t>
            </a:r>
          </a:p>
          <a:p>
            <a:r>
              <a:rPr lang="en-IN" dirty="0"/>
              <a:t>Justification/Clarification</a:t>
            </a:r>
          </a:p>
          <a:p>
            <a:pPr lvl="1"/>
            <a:r>
              <a:rPr lang="en-IN" sz="1800" dirty="0"/>
              <a:t>Relation with SA2 WT3 (AI in 6G architecture): SA2 studies enabling AI for core network and SA6 can study enabling AI for vertical application layers. The mechanisms specified by SA2 can be consumed where ever applicable.</a:t>
            </a:r>
          </a:p>
        </p:txBody>
      </p:sp>
      <p:graphicFrame>
        <p:nvGraphicFramePr>
          <p:cNvPr id="7" name="Content Placeholder 2"/>
          <p:cNvGraphicFramePr>
            <a:graphicFrameLocks/>
          </p:cNvGraphicFramePr>
          <p:nvPr>
            <p:extLst>
              <p:ext uri="{D42A27DB-BD31-4B8C-83A1-F6EECF244321}">
                <p14:modId xmlns:p14="http://schemas.microsoft.com/office/powerpoint/2010/main" val="4034523749"/>
              </p:ext>
            </p:extLst>
          </p:nvPr>
        </p:nvGraphicFramePr>
        <p:xfrm>
          <a:off x="219075" y="1761629"/>
          <a:ext cx="11239746" cy="1005840"/>
        </p:xfrm>
        <a:graphic>
          <a:graphicData uri="http://schemas.openxmlformats.org/drawingml/2006/table">
            <a:tbl>
              <a:tblPr firstRow="1" firstCol="1" bandRow="1"/>
              <a:tblGrid>
                <a:gridCol w="3228975">
                  <a:extLst>
                    <a:ext uri="{9D8B030D-6E8A-4147-A177-3AD203B41FA5}">
                      <a16:colId xmlns:a16="http://schemas.microsoft.com/office/drawing/2014/main" val="4258532851"/>
                    </a:ext>
                  </a:extLst>
                </a:gridCol>
                <a:gridCol w="2324919">
                  <a:extLst>
                    <a:ext uri="{9D8B030D-6E8A-4147-A177-3AD203B41FA5}">
                      <a16:colId xmlns:a16="http://schemas.microsoft.com/office/drawing/2014/main" val="1225040043"/>
                    </a:ext>
                  </a:extLst>
                </a:gridCol>
                <a:gridCol w="2842926">
                  <a:extLst>
                    <a:ext uri="{9D8B030D-6E8A-4147-A177-3AD203B41FA5}">
                      <a16:colId xmlns:a16="http://schemas.microsoft.com/office/drawing/2014/main" val="1474654838"/>
                    </a:ext>
                  </a:extLst>
                </a:gridCol>
                <a:gridCol w="2842926">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Samsung, Huawei, Apple,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MediaTek, CMCC</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Important, Explain benefit, Need clarification, Merge to WT3.3, relation with WT3.2, WT3.3 and WT3.5, SA2 overlap</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85682114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(2/2)</a:t>
            </a:r>
          </a:p>
        </p:txBody>
      </p:sp>
      <p:sp>
        <p:nvSpPr>
          <p:cNvPr id="4" name="Content Placeholder 3"/>
          <p:cNvSpPr>
            <a:spLocks noGrp="1"/>
          </p:cNvSpPr>
          <p:nvPr>
            <p:ph idx="1"/>
          </p:nvPr>
        </p:nvSpPr>
        <p:spPr>
          <a:xfrm>
            <a:off x="180976" y="1724253"/>
            <a:ext cx="7104728" cy="4481301"/>
          </a:xfrm>
        </p:spPr>
        <p:txBody>
          <a:bodyPr/>
          <a:lstStyle/>
          <a:p>
            <a:r>
              <a:rPr lang="en-IN" dirty="0"/>
              <a:t>Justification/Clarification (Contd.)</a:t>
            </a:r>
          </a:p>
          <a:p>
            <a:pPr lvl="1"/>
            <a:r>
              <a:rPr lang="en-IN" sz="1800" dirty="0"/>
              <a:t>Relation with SA2 WT5 (Data framework): WT 3.7 is handling large data aspects of Gen AI. Data framework capabilities can be leveraged where ever applicable. </a:t>
            </a:r>
          </a:p>
          <a:p>
            <a:pPr lvl="1"/>
            <a:r>
              <a:rPr lang="en-IN" sz="1800" dirty="0"/>
              <a:t>WT 3.3 and WT 3.5 are very generic and broadly covers about enabling AIML capabilities. This WT 3.7 is specific to Gen AI capabilities. WT 3.3 and WT 3.5 can be merged and proceed, if these WTs capture specific domain aspects of AI to be studied. </a:t>
            </a:r>
          </a:p>
          <a:p>
            <a:pPr lvl="1"/>
            <a:r>
              <a:rPr lang="en-IN" sz="1800" dirty="0"/>
              <a:t>WT 3.2 is about Agentic AI, Gen AI is a technology enabler for Agentic AI. These two can be complementing work tasks.</a:t>
            </a:r>
          </a:p>
          <a:p>
            <a:pPr lvl="1"/>
            <a:r>
              <a:rPr lang="en-IN" sz="1800" dirty="0"/>
              <a:t>Certain characteristics of Gen AI are different from the other AI mechanisms. They handle with (Large LLMs and their Large data sets), support latest paradigms like relevant predictions using RAGs. Hence, WT 3.7 has to be studied to identify any potential enhancements to AIMLE. LLM model and its large data distribution should also be studied.</a:t>
            </a:r>
          </a:p>
        </p:txBody>
      </p:sp>
      <p:sp>
        <p:nvSpPr>
          <p:cNvPr id="6" name="Content Placeholder 3">
            <a:extLst>
              <a:ext uri="{FF2B5EF4-FFF2-40B4-BE49-F238E27FC236}">
                <a16:creationId xmlns:a16="http://schemas.microsoft.com/office/drawing/2014/main" id="{0F64D95B-04D2-4CE9-968A-B30533227FF8}"/>
              </a:ext>
            </a:extLst>
          </p:cNvPr>
          <p:cNvSpPr txBox="1">
            <a:spLocks/>
          </p:cNvSpPr>
          <p:nvPr/>
        </p:nvSpPr>
        <p:spPr bwMode="auto">
          <a:xfrm>
            <a:off x="7393858" y="1790928"/>
            <a:ext cx="3618271" cy="448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Way forward</a:t>
            </a:r>
          </a:p>
          <a:p>
            <a:pPr lvl="1"/>
            <a:r>
              <a:rPr lang="en-IN" sz="1800" b="1" dirty="0"/>
              <a:t>Revise the WT </a:t>
            </a:r>
            <a:r>
              <a:rPr lang="en-IN" sz="1800" dirty="0"/>
              <a:t>: Study the benefits and enablement of generative AI for the 6G application enablement for e.g., AI model training data with generated data, handling of scarce training data, Retrieval Augmented Generation, different language models suitability for applications on UE and in the NW (e.g., SLM, LLMs and large data),  traffic patterns</a:t>
            </a: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108038471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WT3.8 (1/2)</a:t>
            </a:r>
          </a:p>
        </p:txBody>
      </p:sp>
      <p:sp>
        <p:nvSpPr>
          <p:cNvPr id="4" name="Content Placeholder 3"/>
          <p:cNvSpPr>
            <a:spLocks noGrp="1"/>
          </p:cNvSpPr>
          <p:nvPr>
            <p:ph idx="1"/>
          </p:nvPr>
        </p:nvSpPr>
        <p:spPr>
          <a:xfrm>
            <a:off x="666751" y="2484406"/>
            <a:ext cx="10630146" cy="3877171"/>
          </a:xfrm>
        </p:spPr>
        <p:txBody>
          <a:bodyPr/>
          <a:lstStyle/>
          <a:p>
            <a:r>
              <a:rPr lang="en-IN" sz="1800" dirty="0"/>
              <a:t>Summary of comments</a:t>
            </a:r>
          </a:p>
          <a:p>
            <a:pPr lvl="1"/>
            <a:r>
              <a:rPr lang="en-IN" sz="1200" dirty="0"/>
              <a:t>Move to WA4, with enablement of traffic pattern for all AI types. </a:t>
            </a:r>
          </a:p>
          <a:p>
            <a:pPr lvl="1"/>
            <a:r>
              <a:rPr lang="en-IN" sz="1200" dirty="0"/>
              <a:t>What is the benefit for SA6?</a:t>
            </a:r>
          </a:p>
          <a:p>
            <a:pPr lvl="1"/>
            <a:r>
              <a:rPr lang="en-IN" sz="1200" dirty="0"/>
              <a:t>Relation with existing SEALDD traffic pattern analysis.</a:t>
            </a:r>
          </a:p>
          <a:p>
            <a:pPr lvl="1"/>
            <a:r>
              <a:rPr lang="en-IN" sz="1200" dirty="0"/>
              <a:t>Merge to 3.7.</a:t>
            </a:r>
          </a:p>
          <a:p>
            <a:pPr lvl="1"/>
            <a:r>
              <a:rPr lang="en-IN" sz="1200" dirty="0"/>
              <a:t>Scope of other WGs (SA2, SA4 and RAN2)</a:t>
            </a:r>
          </a:p>
          <a:p>
            <a:r>
              <a:rPr lang="en-IN" sz="1800" dirty="0"/>
              <a:t>Justification/Clarification</a:t>
            </a:r>
          </a:p>
          <a:p>
            <a:pPr lvl="1"/>
            <a:r>
              <a:rPr lang="en-IN" sz="1200" dirty="0"/>
              <a:t>This work task is specifically for Gen AI traffic. Other type of AIs can be explored, but no use cases in 3GPP TR 22.870. </a:t>
            </a:r>
          </a:p>
          <a:p>
            <a:pPr lvl="1"/>
            <a:r>
              <a:rPr lang="en-IN" sz="1200" dirty="0"/>
              <a:t>Can be related to SEALDD and may be potential enhancement based on traffic pattern analysis.</a:t>
            </a:r>
          </a:p>
          <a:p>
            <a:pPr lvl="1"/>
            <a:r>
              <a:rPr lang="en-IN" sz="1200" dirty="0"/>
              <a:t>Has dependency on 6G core network evolution. </a:t>
            </a:r>
          </a:p>
          <a:p>
            <a:pPr lvl="1"/>
            <a:r>
              <a:rPr lang="en-IN" sz="1200" dirty="0"/>
              <a:t>SA6 has to study how and what Gen AI traffic patterns of VAL layer can be enabled.</a:t>
            </a:r>
          </a:p>
          <a:p>
            <a:r>
              <a:rPr lang="en-IN" sz="1800" dirty="0"/>
              <a:t>Way forward</a:t>
            </a:r>
          </a:p>
          <a:p>
            <a:pPr lvl="1"/>
            <a:r>
              <a:rPr lang="en-IN" sz="1200" dirty="0"/>
              <a:t>This work task has to be studied in SA6. Can wait for 6G core network evolution.</a:t>
            </a:r>
          </a:p>
          <a:p>
            <a:pPr lvl="1"/>
            <a:r>
              <a:rPr lang="en-IN" sz="1200" dirty="0"/>
              <a:t>Either void or Merge to 3.7 as below:</a:t>
            </a:r>
          </a:p>
          <a:p>
            <a:pPr lvl="2"/>
            <a:r>
              <a:rPr lang="en-IN" sz="1050" i="1" dirty="0"/>
              <a:t>WT3.7: Study the enablement of generative AI capabilities (e.g., AI model training data with generated data, Retrieval Augmented Generation, handling LLMs, large data), </a:t>
            </a:r>
            <a:r>
              <a:rPr lang="en-IN" sz="1050" i="1" dirty="0">
                <a:highlight>
                  <a:srgbClr val="00FF00"/>
                </a:highlight>
              </a:rPr>
              <a:t>its traffic patterns </a:t>
            </a:r>
            <a:r>
              <a:rPr lang="en-IN" sz="1050" i="1" dirty="0"/>
              <a:t>and its applications in 6G architecture.</a:t>
            </a:r>
          </a:p>
        </p:txBody>
      </p:sp>
      <p:graphicFrame>
        <p:nvGraphicFramePr>
          <p:cNvPr id="7" name="Content Placeholder 2"/>
          <p:cNvGraphicFramePr>
            <a:graphicFrameLocks/>
          </p:cNvGraphicFramePr>
          <p:nvPr>
            <p:extLst>
              <p:ext uri="{D42A27DB-BD31-4B8C-83A1-F6EECF244321}">
                <p14:modId xmlns:p14="http://schemas.microsoft.com/office/powerpoint/2010/main" val="1307627338"/>
              </p:ext>
            </p:extLst>
          </p:nvPr>
        </p:nvGraphicFramePr>
        <p:xfrm>
          <a:off x="666751" y="172632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WT3.8: Study to understand and the support required for the traffic patterns of Generative AI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Samsung,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CATT, Lenovo, MediaTek, CMCC, Huawei, Apple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IN" sz="1100" dirty="0">
                          <a:effectLst/>
                          <a:latin typeface="Arial" panose="020B0604020202020204" pitchFamily="34" charset="0"/>
                          <a:ea typeface="Malgun Gothic" panose="020B0503020000020004" pitchFamily="34" charset="-127"/>
                        </a:rPr>
                        <a:t>Important, Explain benefit, Not in SA6 scope (may be SA2/SA4/RAN2), Need clarification, Merge to WT3.7. Move to WA4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246666653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Justification : Why WA3?</a:t>
            </a:r>
          </a:p>
        </p:txBody>
      </p:sp>
      <p:sp>
        <p:nvSpPr>
          <p:cNvPr id="3" name="Content Placeholder 2">
            <a:extLst>
              <a:ext uri="{FF2B5EF4-FFF2-40B4-BE49-F238E27FC236}">
                <a16:creationId xmlns:a16="http://schemas.microsoft.com/office/drawing/2014/main" id="{5134C3D9-DEF4-41E4-A974-B2AB182B9A37}"/>
              </a:ext>
            </a:extLst>
          </p:cNvPr>
          <p:cNvSpPr>
            <a:spLocks noGrp="1"/>
          </p:cNvSpPr>
          <p:nvPr>
            <p:ph idx="1"/>
          </p:nvPr>
        </p:nvSpPr>
        <p:spPr>
          <a:xfrm>
            <a:off x="247650" y="1825624"/>
            <a:ext cx="5562600" cy="4222751"/>
          </a:xfrm>
        </p:spPr>
        <p:txBody>
          <a:bodyPr/>
          <a:lstStyle/>
          <a:p>
            <a:pPr>
              <a:lnSpc>
                <a:spcPct val="107000"/>
              </a:lnSpc>
              <a:spcAft>
                <a:spcPts val="800"/>
              </a:spcAft>
            </a:pPr>
            <a:r>
              <a:rPr lang="en-IN"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Broad comments on WA3 received (NWM) on clarifications of the work tasks and wait for SA2</a:t>
            </a:r>
            <a:r>
              <a:rPr lang="en-IN"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IN" sz="1800" dirty="0">
                <a:latin typeface="Calibri" panose="020F0502020204030204" pitchFamily="34" charset="0"/>
                <a:ea typeface="Calibri" panose="020F0502020204030204" pitchFamily="34" charset="0"/>
                <a:cs typeface="Times New Roman" panose="02020603050405020304" pitchFamily="18" charset="0"/>
                <a:hlinkClick r:id="rId2"/>
              </a:rPr>
              <a:t>S6-233350</a:t>
            </a:r>
            <a:r>
              <a:rPr lang="en-IN" sz="1800" dirty="0">
                <a:latin typeface="Calibri" panose="020F0502020204030204" pitchFamily="34" charset="0"/>
                <a:ea typeface="Calibri" panose="020F0502020204030204" pitchFamily="34" charset="0"/>
                <a:cs typeface="Times New Roman" panose="02020603050405020304" pitchFamily="18" charset="0"/>
              </a:rPr>
              <a:t> - P</a:t>
            </a:r>
            <a:r>
              <a:rPr lang="nl-NL" sz="1800" dirty="0">
                <a:latin typeface="Calibri" panose="020F0502020204030204" pitchFamily="34" charset="0"/>
                <a:ea typeface="Calibri" panose="020F0502020204030204" pitchFamily="34" charset="0"/>
                <a:cs typeface="Times New Roman" panose="02020603050405020304" pitchFamily="18" charset="0"/>
              </a:rPr>
              <a:t>rovides detailed analysis of use cases and requirements that are currently envisioned for shaping the 6G systems, with reference to use cases illustrated in 3GPP TR 22.870</a:t>
            </a:r>
          </a:p>
          <a:p>
            <a:pPr lvl="1">
              <a:lnSpc>
                <a:spcPct val="107000"/>
              </a:lnSpc>
              <a:spcAft>
                <a:spcPts val="800"/>
              </a:spcAft>
            </a:pPr>
            <a:r>
              <a:rPr lang="en-GB" sz="1600" dirty="0">
                <a:effectLst/>
                <a:latin typeface="Times New Roman" panose="02020603050405020304" pitchFamily="18" charset="0"/>
                <a:ea typeface="Times New Roman" panose="02020603050405020304" pitchFamily="18" charset="0"/>
              </a:rPr>
              <a:t>Various use cases illustrated in 3GPP TR 22.870, </a:t>
            </a:r>
            <a:r>
              <a:rPr lang="en-GB" sz="1600" dirty="0">
                <a:latin typeface="Times New Roman" panose="02020603050405020304" pitchFamily="18" charset="0"/>
                <a:ea typeface="Times New Roman" panose="02020603050405020304" pitchFamily="18" charset="0"/>
              </a:rPr>
              <a:t>indicate </a:t>
            </a:r>
            <a:r>
              <a:rPr lang="en-GB" sz="1600" dirty="0">
                <a:effectLst/>
                <a:latin typeface="Times New Roman" panose="02020603050405020304" pitchFamily="18" charset="0"/>
                <a:ea typeface="Times New Roman" panose="02020603050405020304" pitchFamily="18" charset="0"/>
              </a:rPr>
              <a:t>AI is an important tenet for 6G system.</a:t>
            </a:r>
          </a:p>
          <a:p>
            <a:pPr lvl="1">
              <a:lnSpc>
                <a:spcPct val="107000"/>
              </a:lnSpc>
              <a:spcAft>
                <a:spcPts val="800"/>
              </a:spcAft>
            </a:pPr>
            <a:r>
              <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This paper also indicates the use cases which are in scope of application enabler layer and have no core network dependency.</a:t>
            </a:r>
            <a:r>
              <a:rPr lang="en-GB" sz="1600" dirty="0">
                <a:solidFill>
                  <a:srgbClr val="0070C0"/>
                </a:solidFill>
                <a:effectLst/>
                <a:latin typeface="Times New Roman" panose="02020603050405020304" pitchFamily="18" charset="0"/>
                <a:ea typeface="Times New Roman" panose="02020603050405020304" pitchFamily="18" charset="0"/>
              </a:rPr>
              <a:t>).</a:t>
            </a:r>
            <a:endParaRPr lang="en-IN" sz="16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9C499BF3-7B13-4E4E-83BA-9B4501F8A502}"/>
              </a:ext>
            </a:extLst>
          </p:cNvPr>
          <p:cNvSpPr txBox="1">
            <a:spLocks/>
          </p:cNvSpPr>
          <p:nvPr/>
        </p:nvSpPr>
        <p:spPr bwMode="auto">
          <a:xfrm>
            <a:off x="5972174" y="1720848"/>
            <a:ext cx="5476875" cy="472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Aft>
                <a:spcPts val="800"/>
              </a:spcAft>
            </a:pPr>
            <a:r>
              <a:rPr lang="en-GB" sz="1800" dirty="0">
                <a:latin typeface="Times New Roman" panose="02020603050405020304" pitchFamily="18" charset="0"/>
                <a:ea typeface="Calibri" panose="020F0502020204030204" pitchFamily="34" charset="0"/>
                <a:cs typeface="Times New Roman" panose="02020603050405020304" pitchFamily="18" charset="0"/>
              </a:rPr>
              <a:t> Following AIML aspects can studied, where there is no core network dependency:</a:t>
            </a:r>
            <a:endParaRPr lang="nl-NL" sz="1800" dirty="0">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at Edge: Study enhancements for EDGEAPP to enable AI tasks at Edge (Model inference, Model training).</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Intent based: Study intent based exposure of application enabler services to third party AI agents.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Agents: Study the support of communication and collaboration between AI agents in vertical applications and multiple application enablers.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Generative AI: Study the enablement of generative AI capabilities (e.g., AI model training data with generated data, Retrieval Augmented Generation, handling LLMs).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tasks: Study the enhancements to AIMLE tasks (e.g. model training, model inference, model management, data transfer (model, data set, multi-modality data)) offloading and collaboration for various use cases like AI-based video analytics, home robots, AI text to video, etc.</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Responsible AI: Study the considerations of responsible AI (e.g., robustness, environment sustainability, </a:t>
            </a:r>
            <a:r>
              <a:rPr lang="en-GB" sz="1100" dirty="0" err="1">
                <a:latin typeface="Times New Roman" panose="02020603050405020304" pitchFamily="18" charset="0"/>
                <a:ea typeface="Times New Roman" panose="02020603050405020304" pitchFamily="18" charset="0"/>
              </a:rPr>
              <a:t>explainability</a:t>
            </a:r>
            <a:r>
              <a:rPr lang="en-GB" sz="1100" dirty="0">
                <a:latin typeface="Times New Roman" panose="02020603050405020304" pitchFamily="18" charset="0"/>
                <a:ea typeface="Times New Roman" panose="02020603050405020304" pitchFamily="18" charset="0"/>
              </a:rPr>
              <a:t>, trustworthy etc.), for AI services at application enabler layer (e.g., AIMLE, ADAE).</a:t>
            </a:r>
            <a:endParaRPr lang="en-IN" sz="105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4" name="Content Placeholder 2">
            <a:extLst>
              <a:ext uri="{FF2B5EF4-FFF2-40B4-BE49-F238E27FC236}">
                <a16:creationId xmlns:a16="http://schemas.microsoft.com/office/drawing/2014/main" id="{3ADE754A-E5EB-4A01-A153-3024F6149F68}"/>
              </a:ext>
            </a:extLst>
          </p:cNvPr>
          <p:cNvSpPr>
            <a:spLocks noGrp="1"/>
          </p:cNvSpPr>
          <p:nvPr>
            <p:ph idx="1"/>
          </p:nvPr>
        </p:nvSpPr>
        <p:spPr>
          <a:xfrm>
            <a:off x="589935" y="1825625"/>
            <a:ext cx="11232371" cy="4351338"/>
          </a:xfrm>
        </p:spPr>
        <p:txBody>
          <a:bodyPr/>
          <a:lstStyle/>
          <a:p>
            <a:r>
              <a:rPr lang="en-IN" dirty="0"/>
              <a:t> Proposals for WA3: WT3.1, WT3.7, WT3.8</a:t>
            </a:r>
          </a:p>
        </p:txBody>
      </p:sp>
      <p:graphicFrame>
        <p:nvGraphicFramePr>
          <p:cNvPr id="5" name="Table 4">
            <a:extLst>
              <a:ext uri="{FF2B5EF4-FFF2-40B4-BE49-F238E27FC236}">
                <a16:creationId xmlns:a16="http://schemas.microsoft.com/office/drawing/2014/main" id="{8D9AA345-3CE8-479E-9F1E-4B6CE8473C65}"/>
              </a:ext>
            </a:extLst>
          </p:cNvPr>
          <p:cNvGraphicFramePr>
            <a:graphicFrameLocks noGrp="1"/>
          </p:cNvGraphicFramePr>
          <p:nvPr>
            <p:extLst>
              <p:ext uri="{D42A27DB-BD31-4B8C-83A1-F6EECF244321}">
                <p14:modId xmlns:p14="http://schemas.microsoft.com/office/powerpoint/2010/main" val="2991081645"/>
              </p:ext>
            </p:extLst>
          </p:nvPr>
        </p:nvGraphicFramePr>
        <p:xfrm>
          <a:off x="1250664" y="2374265"/>
          <a:ext cx="9857822" cy="368995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IN" sz="1100" b="0" kern="1200" dirty="0">
                          <a:solidFill>
                            <a:schemeClr val="tx1"/>
                          </a:solidFill>
                          <a:effectLst/>
                          <a:latin typeface="Arial" panose="020B0604020202020204" pitchFamily="34" charset="0"/>
                          <a:ea typeface="DengXian"/>
                          <a:cs typeface="+mn-cs"/>
                        </a:rPr>
                        <a:t>WT3.1: Handling of scarce training data for analytics services, using synthetic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Revise the WT as: “Handling of training data for efficient analytics services, using generated data”</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 3.7 as : Study the enablement of generative AI capabilities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Study the benefits and enablement of generative AI for the 6G application enablement for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different language models suitability for applications on UE and in the NW (e.g., SLM, LLMs and large data),  </a:t>
                      </a:r>
                      <a:r>
                        <a:rPr lang="en-IN" sz="1100" b="0" kern="1200" dirty="0">
                          <a:solidFill>
                            <a:schemeClr val="tx1"/>
                          </a:solidFill>
                          <a:effectLst/>
                          <a:highlight>
                            <a:srgbClr val="00FF00"/>
                          </a:highlight>
                          <a:latin typeface="Arial" panose="020B0604020202020204" pitchFamily="34" charset="0"/>
                          <a:ea typeface="DengXian"/>
                          <a:cs typeface="+mn-cs"/>
                        </a:rPr>
                        <a:t>traffic patterns.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2605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WT3.8: Study to understand and the support required for the traffic patterns of Generative AI</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Void </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WT3.7 as: Study the enablement of generative AI capabilities (e.g., AI model training data with generated data, Retrieval Augmented Generation, handling LLMs, large data</a:t>
                      </a:r>
                      <a:r>
                        <a:rPr lang="en-IN" sz="1100" b="0" kern="1200" dirty="0">
                          <a:solidFill>
                            <a:schemeClr val="tx1"/>
                          </a:solidFill>
                          <a:effectLst/>
                          <a:highlight>
                            <a:srgbClr val="00FF00"/>
                          </a:highlight>
                          <a:latin typeface="Arial" panose="020B0604020202020204" pitchFamily="34" charset="0"/>
                          <a:ea typeface="DengXian"/>
                          <a:cs typeface="+mn-cs"/>
                        </a:rPr>
                        <a:t>), its traffic patterns </a:t>
                      </a:r>
                      <a:r>
                        <a:rPr lang="en-IN" sz="1100" b="0" kern="1200" dirty="0">
                          <a:solidFill>
                            <a:schemeClr val="tx1"/>
                          </a:solidFill>
                          <a:effectLst/>
                          <a:latin typeface="Arial" panose="020B0604020202020204" pitchFamily="34" charset="0"/>
                          <a:ea typeface="DengXian"/>
                          <a:cs typeface="+mn-cs"/>
                        </a:rPr>
                        <a:t>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a:solidFill>
                  <a:srgbClr val="FF0000"/>
                </a:solidFill>
              </a:rPr>
              <a:t>Proposed</a:t>
            </a:r>
            <a:r>
              <a:rPr lang="en-IN" sz="3600" b="1" dirty="0"/>
              <a:t>)</a:t>
            </a:r>
            <a:r>
              <a:rPr lang="en-IN" sz="3600" dirty="0"/>
              <a:t/>
            </a:r>
            <a:br>
              <a:rPr lang="en-IN" sz="3600" dirty="0"/>
            </a:br>
            <a:r>
              <a:rPr lang="en-IN" sz="3600" dirty="0"/>
              <a:t>WA3: AIML Aspects</a:t>
            </a:r>
          </a:p>
        </p:txBody>
      </p:sp>
      <p:graphicFrame>
        <p:nvGraphicFramePr>
          <p:cNvPr id="4" name="Table 3"/>
          <p:cNvGraphicFramePr>
            <a:graphicFrameLocks noGrp="1"/>
          </p:cNvGraphicFramePr>
          <p:nvPr>
            <p:extLst>
              <p:ext uri="{D42A27DB-BD31-4B8C-83A1-F6EECF244321}">
                <p14:modId xmlns:p14="http://schemas.microsoft.com/office/powerpoint/2010/main" val="1167594839"/>
              </p:ext>
            </p:extLst>
          </p:nvPr>
        </p:nvGraphicFramePr>
        <p:xfrm>
          <a:off x="171081" y="1772530"/>
          <a:ext cx="11901244" cy="4939361"/>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WT3.1: Handling of scarce training data for analytics services, using synthetic data</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WT3.1: Void. Merged to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WT3.7</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WT3.2: AI as a service in Agentic AI era</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WT3.2: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Study </a:t>
                      </a:r>
                      <a:r>
                        <a:rPr lang="en-IN" sz="1200" dirty="0">
                          <a:effectLst/>
                          <a:latin typeface="Arial" panose="020B0604020202020204" pitchFamily="34" charset="0"/>
                          <a:ea typeface="Malgun Gothic" panose="020B0503020000020004" pitchFamily="34" charset="-127"/>
                          <a:cs typeface="Arial" panose="020B0604020202020204" pitchFamily="34" charset="0"/>
                        </a:rPr>
                        <a:t>the support for application related agentic common functions (e.g., agent capabilities discovery, agent interaction, agent collaboration, </a:t>
                      </a:r>
                      <a:r>
                        <a:rPr lang="en-IN" sz="1200" dirty="0" err="1">
                          <a:effectLst/>
                          <a:latin typeface="Arial" panose="020B0604020202020204" pitchFamily="34" charset="0"/>
                          <a:ea typeface="Malgun Gothic" panose="020B0503020000020004" pitchFamily="34" charset="-127"/>
                          <a:cs typeface="Arial" panose="020B0604020202020204" pitchFamily="34" charset="0"/>
                        </a:rPr>
                        <a:t>etc</a:t>
                      </a:r>
                      <a:r>
                        <a:rPr lang="en-IN" sz="1200" dirty="0">
                          <a:effectLst/>
                          <a:latin typeface="Arial" panose="020B0604020202020204" pitchFamily="34" charset="0"/>
                          <a:ea typeface="Malgun Gothic" panose="020B0503020000020004" pitchFamily="34" charset="-127"/>
                          <a:cs typeface="Arial" panose="020B0604020202020204" pitchFamily="34" charset="0"/>
                        </a:rPr>
                        <a:t>), of the application related AI agents and of the AI agents needed to operate in the application enablement layer. </a:t>
                      </a:r>
                    </a:p>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NOTE 1: interactions with SA6 enablers and frameworks are considered as needed (e.g., APCOT, CAPIF, EDGEAPP, SEAL).</a:t>
                      </a:r>
                    </a:p>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NOTE 2: Some coordination with SA2 is needed on synergies and alignment between CN and Exposure layer. Coordination with SA3 to study security, privacy, regulation aspects.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200" kern="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rPr>
                        <a:t>Ericsson</a:t>
                      </a:r>
                      <a:endParaRPr lang="en-IN" sz="1200" kern="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Revision is based on offline discussions. Seems stable.</a:t>
                      </a:r>
                    </a:p>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Open Issue: Discussion in relation with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WT1.5</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WT3.3: </a:t>
                      </a:r>
                      <a:r>
                        <a:rPr lang="en-GB" sz="1200" dirty="0">
                          <a:effectLst/>
                          <a:latin typeface="Arial" panose="020B0604020202020204" pitchFamily="34" charset="0"/>
                          <a:ea typeface="Malgun Gothic" panose="020B0503020000020004" pitchFamily="34" charset="-127"/>
                          <a:cs typeface="Arial" panose="020B0604020202020204" pitchFamily="34" charset="0"/>
                        </a:rPr>
                        <a:t>Investigating the mechanism and issues of AI based applications (current or in the future), </a:t>
                      </a:r>
                      <a:r>
                        <a:rPr lang="en-GB" sz="1200" dirty="0" err="1">
                          <a:effectLst/>
                          <a:latin typeface="Arial" panose="020B0604020202020204" pitchFamily="34" charset="0"/>
                          <a:ea typeface="Malgun Gothic" panose="020B0503020000020004" pitchFamily="34" charset="-127"/>
                          <a:cs typeface="Arial" panose="020B0604020202020204" pitchFamily="34" charset="0"/>
                        </a:rPr>
                        <a:t>analyzing</a:t>
                      </a:r>
                      <a:r>
                        <a:rPr lang="en-GB" sz="1200" dirty="0">
                          <a:effectLst/>
                          <a:latin typeface="Arial" panose="020B0604020202020204" pitchFamily="34" charset="0"/>
                          <a:ea typeface="Malgun Gothic" panose="020B0503020000020004" pitchFamily="34" charset="-127"/>
                          <a:cs typeface="Arial" panose="020B0604020202020204" pitchFamily="34" charset="0"/>
                        </a:rPr>
                        <a:t> the potential exposure requirement on 3GPP AI capabilities of 3GPP system</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WT.3.3.1</a:t>
                      </a:r>
                      <a:r>
                        <a:rPr lang="en-US" sz="1200" dirty="0">
                          <a:effectLst/>
                          <a:latin typeface="Arial" panose="020B0604020202020204" pitchFamily="34" charset="0"/>
                          <a:ea typeface="Malgun Gothic" panose="020B0503020000020004" pitchFamily="34" charset="-127"/>
                          <a:cs typeface="Arial" panose="020B0604020202020204" pitchFamily="34" charset="0"/>
                        </a:rPr>
                        <a:t>: Study potential application enablement exposure requirements w.r.t AIML and identify functional enhancements to expose AI/ML services to 3rd-party applications.</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p>
                      <a:pPr>
                        <a:lnSpc>
                          <a:spcPct val="107000"/>
                        </a:lnSpc>
                        <a:spcAft>
                          <a:spcPts val="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 3.3.2: Analyze the AIMLE capabilities (as in TS 23.482) and study potential new enabler capabilities (AIMLE enhancements) to meet exposure requirements related to 6G use cases on “network for AI”</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p>
                      <a:pPr>
                        <a:lnSpc>
                          <a:spcPct val="107000"/>
                        </a:lnSpc>
                        <a:spcAft>
                          <a:spcPts val="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NOTE 1: Exposure requirements should be studied in coordination with WA1.</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p>
                      <a:pPr>
                        <a:lnSpc>
                          <a:spcPct val="107000"/>
                        </a:lnSpc>
                        <a:spcAft>
                          <a:spcPts val="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NOTE 2: This WT will consider work on AI/ML related exposure from SA2/SA5, to avoid overlapping. </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rPr>
                        <a:t>Lenovo</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Open Issue: </a:t>
                      </a:r>
                      <a:r>
                        <a:rPr lang="en-IN" sz="1200">
                          <a:effectLst/>
                          <a:latin typeface="Arial" panose="020B0604020202020204" pitchFamily="34" charset="0"/>
                          <a:ea typeface="Malgun Gothic" panose="020B0503020000020004" pitchFamily="34" charset="-127"/>
                          <a:cs typeface="Arial" panose="020B0604020202020204" pitchFamily="34" charset="0"/>
                        </a:rPr>
                        <a:t>Remove </a:t>
                      </a:r>
                      <a:r>
                        <a:rPr lang="en-IN" sz="1200" smtClean="0">
                          <a:effectLst/>
                          <a:latin typeface="Arial" panose="020B0604020202020204" pitchFamily="34" charset="0"/>
                          <a:ea typeface="Malgun Gothic" panose="020B0503020000020004" pitchFamily="34" charset="-127"/>
                          <a:cs typeface="Arial" panose="020B0604020202020204" pitchFamily="34" charset="0"/>
                        </a:rPr>
                        <a:t>WT3.3.2</a:t>
                      </a:r>
                      <a:r>
                        <a:rPr lang="en-IN" sz="1200" dirty="0">
                          <a:effectLst/>
                          <a:latin typeface="Arial" panose="020B0604020202020204" pitchFamily="34" charset="0"/>
                          <a:ea typeface="Malgun Gothic" panose="020B0503020000020004" pitchFamily="34" charset="-127"/>
                          <a:cs typeface="Arial" panose="020B0604020202020204" pitchFamily="34" charset="0"/>
                        </a:rPr>
                        <a:t>, as it is implicitly included </a:t>
                      </a:r>
                      <a:r>
                        <a:rPr lang="en-IN" sz="1200">
                          <a:effectLst/>
                          <a:latin typeface="Arial" panose="020B0604020202020204" pitchFamily="34" charset="0"/>
                          <a:ea typeface="Malgun Gothic" panose="020B0503020000020004" pitchFamily="34" charset="-127"/>
                          <a:cs typeface="Arial" panose="020B0604020202020204" pitchFamily="34" charset="0"/>
                        </a:rPr>
                        <a:t>in </a:t>
                      </a:r>
                      <a:r>
                        <a:rPr lang="en-IN" sz="1200" smtClean="0">
                          <a:effectLst/>
                          <a:latin typeface="Arial" panose="020B0604020202020204" pitchFamily="34" charset="0"/>
                          <a:ea typeface="Malgun Gothic" panose="020B0503020000020004" pitchFamily="34" charset="-127"/>
                          <a:cs typeface="Arial" panose="020B0604020202020204" pitchFamily="34" charset="0"/>
                        </a:rPr>
                        <a:t>WT3.3.1</a:t>
                      </a:r>
                      <a:r>
                        <a:rPr lang="en-IN" sz="1200" dirty="0">
                          <a:effectLst/>
                          <a:latin typeface="Arial" panose="020B0604020202020204" pitchFamily="34" charset="0"/>
                          <a:ea typeface="Malgun Gothic" panose="020B0503020000020004" pitchFamily="34" charset="-127"/>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bl>
          </a:graphicData>
        </a:graphic>
      </p:graphicFrame>
    </p:spTree>
    <p:extLst>
      <p:ext uri="{BB962C8B-B14F-4D97-AF65-F5344CB8AC3E}">
        <p14:creationId xmlns:p14="http://schemas.microsoft.com/office/powerpoint/2010/main" val="48583720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a:solidFill>
                  <a:srgbClr val="FF0000"/>
                </a:solidFill>
              </a:rPr>
              <a:t>Proposed</a:t>
            </a:r>
            <a:r>
              <a:rPr lang="en-IN" sz="3600" b="1" dirty="0"/>
              <a:t>)</a:t>
            </a:r>
            <a:r>
              <a:rPr lang="en-IN" sz="3600" dirty="0"/>
              <a:t/>
            </a:r>
            <a:br>
              <a:rPr lang="en-IN" sz="3600" dirty="0"/>
            </a:br>
            <a:r>
              <a:rPr lang="en-IN" sz="3600" dirty="0"/>
              <a:t>WA3: AIML Aspects</a:t>
            </a:r>
          </a:p>
        </p:txBody>
      </p:sp>
      <p:graphicFrame>
        <p:nvGraphicFramePr>
          <p:cNvPr id="4" name="Table 3"/>
          <p:cNvGraphicFramePr>
            <a:graphicFrameLocks noGrp="1"/>
          </p:cNvGraphicFramePr>
          <p:nvPr>
            <p:extLst>
              <p:ext uri="{D42A27DB-BD31-4B8C-83A1-F6EECF244321}">
                <p14:modId xmlns:p14="http://schemas.microsoft.com/office/powerpoint/2010/main" val="3571325115"/>
              </p:ext>
            </p:extLst>
          </p:nvPr>
        </p:nvGraphicFramePr>
        <p:xfrm>
          <a:off x="171081" y="1772530"/>
          <a:ext cx="11901244" cy="3432416"/>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WT3.4: How to support more AI capabilities in application enabled layer.</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WT3.4: </a:t>
                      </a:r>
                      <a:r>
                        <a:rPr lang="en-US" sz="1200" dirty="0">
                          <a:effectLst/>
                          <a:latin typeface="Arial" panose="020B0604020202020204" pitchFamily="34" charset="0"/>
                          <a:ea typeface="Malgun Gothic" panose="020B0503020000020004" pitchFamily="34" charset="-127"/>
                          <a:cs typeface="Arial" panose="020B0604020202020204" pitchFamily="34" charset="0"/>
                        </a:rPr>
                        <a:t>How to support more AI capabilities in application enabled layer.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r h="486962">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WT3.5: How to expose AI services (e.g. AI/ML model inference) to the consumers.</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WT3.5: Void. Merged to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WT3.3</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IN" sz="1200" kern="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rPr>
                        <a:t>Lenovo</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162991290"/>
                  </a:ext>
                </a:extLst>
              </a:tr>
              <a:tr h="486962">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WT3.6: How AI enabler can benefit for services over 6G satellite access. </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WT3.6: </a:t>
                      </a:r>
                      <a:r>
                        <a:rPr lang="en-US" sz="1200" dirty="0">
                          <a:effectLst/>
                          <a:latin typeface="Arial" panose="020B0604020202020204" pitchFamily="34" charset="0"/>
                          <a:ea typeface="Malgun Gothic" panose="020B0503020000020004" pitchFamily="34" charset="-127"/>
                          <a:cs typeface="Arial" panose="020B0604020202020204" pitchFamily="34" charset="0"/>
                        </a:rPr>
                        <a:t>How AI enabler can benefit for services over 6G satellite access.</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smtClean="0">
                        <a:effectLst/>
                        <a:latin typeface="Arial" panose="020B0604020202020204" pitchFamily="34" charset="0"/>
                        <a:ea typeface="Malgun Gothic" panose="020B0503020000020004" pitchFamily="34" charset="-127"/>
                        <a:cs typeface="Arial" panose="020B0604020202020204" pitchFamily="34" charset="0"/>
                      </a:endParaRPr>
                    </a:p>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799016991"/>
                  </a:ext>
                </a:extLst>
              </a:tr>
              <a:tr h="486962">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WT3.7: Study the enablement of generative AI capabilities (e.g., AI model training data with generated data, Retrieval Augmented Generation, handling LLMs, large data) and its applications in 6G architecture.</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WT3.7: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Study </a:t>
                      </a:r>
                      <a:r>
                        <a:rPr lang="en-IN" sz="1200" dirty="0">
                          <a:effectLst/>
                          <a:latin typeface="Arial" panose="020B0604020202020204" pitchFamily="34" charset="0"/>
                          <a:ea typeface="Malgun Gothic" panose="020B0503020000020004" pitchFamily="34" charset="-127"/>
                          <a:cs typeface="Arial" panose="020B0604020202020204" pitchFamily="34" charset="0"/>
                        </a:rPr>
                        <a:t>the benefits and enablement of generative AI for the 6G application enablement for e.g., AI model training data with generated data, handling of scarce training data, Retrieval Augmented Generation, different language models suitability for applications on UE and in the NW (e.g., SLM, LLMs and large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rPr>
                        <a:t>Samsung</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r>
                        <a:rPr lang="en-IN" sz="1200" dirty="0">
                          <a:effectLst/>
                          <a:latin typeface="Arial" panose="020B0604020202020204" pitchFamily="34" charset="0"/>
                          <a:ea typeface="Malgun Gothic" panose="020B0503020000020004" pitchFamily="34" charset="-127"/>
                          <a:cs typeface="Arial" panose="020B0604020202020204" pitchFamily="34" charset="0"/>
                        </a:rPr>
                        <a:t>.  </a:t>
                      </a:r>
                    </a:p>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There were comments on inclusion of traffic patterns. Hence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removed </a:t>
                      </a:r>
                      <a:r>
                        <a:rPr lang="en-IN" sz="1200" dirty="0">
                          <a:effectLst/>
                          <a:latin typeface="Arial" panose="020B0604020202020204" pitchFamily="34" charset="0"/>
                          <a:ea typeface="Malgun Gothic" panose="020B0503020000020004" pitchFamily="34" charset="-127"/>
                          <a:cs typeface="Arial" panose="020B0604020202020204" pitchFamily="34" charset="0"/>
                        </a:rPr>
                        <a:t>traffic patterns.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SID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539793743"/>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WT3.8: Study to understand and the support required for the traffic patterns of Generative AI</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WT3.8: </a:t>
                      </a:r>
                      <a:r>
                        <a:rPr lang="en-US" sz="1200" dirty="0">
                          <a:effectLst/>
                          <a:latin typeface="Arial" panose="020B0604020202020204" pitchFamily="34" charset="0"/>
                          <a:ea typeface="Malgun Gothic" panose="020B0503020000020004" pitchFamily="34" charset="-127"/>
                          <a:cs typeface="Arial" panose="020B0604020202020204" pitchFamily="34" charset="0"/>
                        </a:rPr>
                        <a:t>Study to understand and the support required for the traffic patterns of Generative AI</a:t>
                      </a:r>
                      <a:r>
                        <a:rPr lang="en-IN" sz="1200" dirty="0">
                          <a:effectLst/>
                          <a:latin typeface="Arial" panose="020B0604020202020204" pitchFamily="34" charset="0"/>
                          <a:ea typeface="Malgun Gothic" panose="020B0503020000020004" pitchFamily="34" charset="-127"/>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a:solidFill>
                            <a:srgbClr val="0070C0"/>
                          </a:solidFill>
                          <a:effectLst/>
                          <a:latin typeface="Arial" panose="020B0604020202020204" pitchFamily="34" charset="0"/>
                          <a:ea typeface="Malgun Gothic" panose="020B0503020000020004" pitchFamily="34" charset="-127"/>
                          <a:cs typeface="Arial" panose="020B0604020202020204" pitchFamily="34" charset="0"/>
                        </a:rPr>
                        <a:t>Samsung</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Open issue: No agreement, traffic patterns is SA2 scope.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25695935"/>
                  </a:ext>
                </a:extLst>
              </a:tr>
            </a:tbl>
          </a:graphicData>
        </a:graphic>
      </p:graphicFrame>
    </p:spTree>
    <p:extLst>
      <p:ext uri="{BB962C8B-B14F-4D97-AF65-F5344CB8AC3E}">
        <p14:creationId xmlns:p14="http://schemas.microsoft.com/office/powerpoint/2010/main" val="117080456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WA3: AIML Aspects</a:t>
            </a:r>
          </a:p>
        </p:txBody>
      </p:sp>
      <p:graphicFrame>
        <p:nvGraphicFramePr>
          <p:cNvPr id="8" name="Table 7"/>
          <p:cNvGraphicFramePr>
            <a:graphicFrameLocks noGrp="1"/>
          </p:cNvGraphicFramePr>
          <p:nvPr>
            <p:extLst>
              <p:ext uri="{D42A27DB-BD31-4B8C-83A1-F6EECF244321}">
                <p14:modId xmlns:p14="http://schemas.microsoft.com/office/powerpoint/2010/main" val="266587660"/>
              </p:ext>
            </p:extLst>
          </p:nvPr>
        </p:nvGraphicFramePr>
        <p:xfrm>
          <a:off x="424753" y="1825624"/>
          <a:ext cx="11043594" cy="381000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WT3.1: Handling of scarce training data for analytics services, using synthetic data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Samsung</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effectLst/>
                          <a:latin typeface="Arial" panose="020B0604020202020204" pitchFamily="34" charset="0"/>
                          <a:ea typeface="Malgun Gothic" panose="020B0503020000020004" pitchFamily="34" charset="-127"/>
                        </a:rPr>
                        <a:t>S6-254340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WT3.2: AI as a service in Agentic AI era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ZTE, Lenovo, Samsung, Apple,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Ericson</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S6-254349</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WT3.3: </a:t>
                      </a:r>
                      <a:r>
                        <a:rPr lang="en-GB" sz="1200" dirty="0">
                          <a:effectLst/>
                          <a:latin typeface="Arial" panose="020B0604020202020204" pitchFamily="34" charset="0"/>
                          <a:ea typeface="Malgun Gothic" panose="020B0503020000020004" pitchFamily="34" charset="-127"/>
                        </a:rPr>
                        <a:t>Investigating the mechanism and issues of AI based applications (current or in the future),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potential exposure requirement on 3GPP AI capabilities of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CATT, ZTE, Lenovo,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 Huawei,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S6-254290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WT3.4: How to support more AI capabilities in application enabled layer.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CATT, ZTE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WT3.5: How to expose AI services (e.g. AI/ML model inference) to the consumers.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Lenovo</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S6-254290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WT3.6: How AI enabler can benefit for services over 6G satellite access.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MediaTek</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WT3.7: Study the enablement of generative AI capabilities (e.g., AI model training data with generated data, Retrieval Augmented Generation, handling LLMs, large data) and its applications in 6G architecture.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Lenovo, Samsung, Huawei, Apple,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S6-254340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WT3.8: Study to understand and the support required for the traffic patterns of Generative AI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S6-254340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10247354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(1/2)</a:t>
            </a:r>
          </a:p>
        </p:txBody>
      </p:sp>
      <p:sp>
        <p:nvSpPr>
          <p:cNvPr id="4" name="Content Placeholder 3"/>
          <p:cNvSpPr>
            <a:spLocks noGrp="1"/>
          </p:cNvSpPr>
          <p:nvPr>
            <p:ph idx="1"/>
          </p:nvPr>
        </p:nvSpPr>
        <p:spPr>
          <a:xfrm>
            <a:off x="838199" y="2654484"/>
            <a:ext cx="10611097" cy="3803465"/>
          </a:xfrm>
        </p:spPr>
        <p:txBody>
          <a:bodyPr/>
          <a:lstStyle/>
          <a:p>
            <a:r>
              <a:rPr lang="en-IN" dirty="0"/>
              <a:t>Summary of comments</a:t>
            </a:r>
          </a:p>
          <a:p>
            <a:pPr lvl="1"/>
            <a:r>
              <a:rPr lang="en-IN" sz="1800" dirty="0"/>
              <a:t>SA2 related. Data source for SA6 needs clarification.</a:t>
            </a:r>
          </a:p>
          <a:p>
            <a:pPr lvl="1"/>
            <a:r>
              <a:rPr lang="en-IN" sz="1800" dirty="0"/>
              <a:t>What is the relation with ADAE? Can be part of ADAE. </a:t>
            </a:r>
          </a:p>
          <a:p>
            <a:pPr lvl="1"/>
            <a:r>
              <a:rPr lang="en-IN" sz="1800" dirty="0"/>
              <a:t>Can be handled in </a:t>
            </a:r>
            <a:r>
              <a:rPr lang="en-IN" sz="1800" dirty="0" err="1"/>
              <a:t>AIML_App</a:t>
            </a:r>
            <a:r>
              <a:rPr lang="en-IN" sz="1800" dirty="0"/>
              <a:t> /ADAE, not 6G.</a:t>
            </a:r>
          </a:p>
          <a:p>
            <a:pPr lvl="1"/>
            <a:r>
              <a:rPr lang="en-IN" sz="1800" dirty="0"/>
              <a:t>Looks like solution, not WT.</a:t>
            </a:r>
          </a:p>
          <a:p>
            <a:pPr lvl="1"/>
            <a:r>
              <a:rPr lang="en-IN" sz="1800" dirty="0"/>
              <a:t>Is this training data solution?</a:t>
            </a:r>
          </a:p>
          <a:p>
            <a:pPr lvl="1"/>
            <a:r>
              <a:rPr lang="en-IN" sz="1800" dirty="0"/>
              <a:t>Usage and generation of synthetic data is implementation. Needs clarification.</a:t>
            </a:r>
          </a:p>
          <a:p>
            <a:r>
              <a:rPr lang="en-IN" dirty="0"/>
              <a:t>Justification/Clarification</a:t>
            </a:r>
          </a:p>
          <a:p>
            <a:pPr lvl="1"/>
            <a:r>
              <a:rPr lang="en-IN" sz="1800" dirty="0"/>
              <a:t>Clause 6.11 of 3GPP TR 22.870 clarifies on model trained with generated data in network)</a:t>
            </a:r>
          </a:p>
          <a:p>
            <a:pPr lvl="2"/>
            <a:r>
              <a:rPr lang="en-IN" sz="1400" i="1" dirty="0"/>
              <a:t>6G system resources (e.g. powerful computing resources) to provide the AI model training service for the third-party service provider </a:t>
            </a:r>
            <a:r>
              <a:rPr lang="en-IN" sz="1400" i="1" dirty="0">
                <a:highlight>
                  <a:srgbClr val="FFFF00"/>
                </a:highlight>
              </a:rPr>
              <a:t>can obtain the AI model trained with efficient data (including data generated in NW) </a:t>
            </a:r>
            <a:r>
              <a:rPr lang="en-IN" sz="1400" i="1" dirty="0"/>
              <a:t>without deploying additional the expensive HW/SW resources.</a:t>
            </a:r>
          </a:p>
        </p:txBody>
      </p:sp>
      <p:graphicFrame>
        <p:nvGraphicFramePr>
          <p:cNvPr id="7" name="Content Placeholder 2"/>
          <p:cNvGraphicFramePr>
            <a:graphicFrameLocks/>
          </p:cNvGraphicFramePr>
          <p:nvPr/>
        </p:nvGraphicFramePr>
        <p:xfrm>
          <a:off x="819151" y="178067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80506">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100" dirty="0">
                          <a:effectLst/>
                          <a:latin typeface="Arial" panose="020B0604020202020204" pitchFamily="34" charset="0"/>
                          <a:ea typeface="DengXian"/>
                        </a:rPr>
                        <a:t>WT3.1: </a:t>
                      </a:r>
                      <a:r>
                        <a:rPr lang="en-IN" sz="1000" dirty="0">
                          <a:effectLst/>
                          <a:latin typeface="Arial" panose="020B0604020202020204" pitchFamily="34" charset="0"/>
                          <a:ea typeface="Malgun Gothic" panose="020B0503020000020004" pitchFamily="34" charset="-127"/>
                        </a:rPr>
                        <a:t>Handling of scarce training data for analytics services, using synthetic data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Samsung,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dirty="0">
                          <a:effectLst/>
                          <a:latin typeface="Arial" panose="020B0604020202020204" pitchFamily="34" charset="0"/>
                          <a:ea typeface="Malgun Gothic" panose="020B0503020000020004" pitchFamily="34" charset="-127"/>
                        </a:rPr>
                        <a:t>Interdigital, CATT, Lenovo, Nokia, MediaTek, CMCC, Huawei, Apple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 clarifications, Merge to WT3.2, Seems solution, Gap analysis, Implementation specific, Can be merged with WT3.7, SA2 scope, Not SA6 scope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8025171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(2/2)</a:t>
            </a:r>
          </a:p>
        </p:txBody>
      </p:sp>
      <p:sp>
        <p:nvSpPr>
          <p:cNvPr id="4" name="Content Placeholder 3"/>
          <p:cNvSpPr>
            <a:spLocks noGrp="1"/>
          </p:cNvSpPr>
          <p:nvPr>
            <p:ph idx="1"/>
          </p:nvPr>
        </p:nvSpPr>
        <p:spPr>
          <a:xfrm>
            <a:off x="142875" y="1692460"/>
            <a:ext cx="7014095" cy="4775016"/>
          </a:xfrm>
        </p:spPr>
        <p:txBody>
          <a:bodyPr/>
          <a:lstStyle/>
          <a:p>
            <a:r>
              <a:rPr lang="en-IN" dirty="0"/>
              <a:t>Justification/Clarification (Contd.)</a:t>
            </a:r>
          </a:p>
          <a:p>
            <a:pPr lvl="1"/>
            <a:r>
              <a:rPr lang="en-IN" sz="1800" dirty="0"/>
              <a:t>Need to study how and when the generated data can be used /supported for AIML models.</a:t>
            </a:r>
          </a:p>
          <a:p>
            <a:pPr lvl="1"/>
            <a:r>
              <a:rPr lang="en-IN" sz="1800" dirty="0"/>
              <a:t>ADAE is potential consumer of this service.</a:t>
            </a:r>
          </a:p>
          <a:p>
            <a:pPr lvl="1"/>
            <a:r>
              <a:rPr lang="en-IN" sz="1800" dirty="0"/>
              <a:t>Also, potentially can be enhancement of ADAE or AIMLE.</a:t>
            </a:r>
          </a:p>
          <a:p>
            <a:pPr lvl="1"/>
            <a:r>
              <a:rPr lang="en-IN" sz="1800" dirty="0"/>
              <a:t>No dependency with SA2. For various ADAE analytics defined, the data sources are defined in SA6.</a:t>
            </a:r>
          </a:p>
          <a:p>
            <a:r>
              <a:rPr lang="en-IN" dirty="0"/>
              <a:t>Way forward </a:t>
            </a:r>
          </a:p>
          <a:p>
            <a:pPr lvl="1"/>
            <a:r>
              <a:rPr lang="en-IN" sz="1800" b="1" dirty="0"/>
              <a:t>Revise the WT</a:t>
            </a:r>
            <a:r>
              <a:rPr lang="en-IN" sz="1800" dirty="0"/>
              <a:t>: “</a:t>
            </a:r>
            <a:r>
              <a:rPr lang="en-IN" sz="1800" i="1" dirty="0"/>
              <a:t>Handling of training data for efficient analytics services, using generated data</a:t>
            </a:r>
            <a:r>
              <a:rPr lang="en-IN" sz="1800" dirty="0"/>
              <a:t>”</a:t>
            </a:r>
          </a:p>
          <a:p>
            <a:pPr marL="457200" lvl="1" indent="0">
              <a:buNone/>
            </a:pPr>
            <a:r>
              <a:rPr lang="en-IN" sz="1800" dirty="0">
                <a:solidFill>
                  <a:srgbClr val="0070C0"/>
                </a:solidFill>
              </a:rPr>
              <a:t>OR</a:t>
            </a:r>
          </a:p>
          <a:p>
            <a:pPr lvl="1"/>
            <a:r>
              <a:rPr lang="en-IN" sz="1800" b="1" dirty="0"/>
              <a:t>Merge into WT 3.7 as </a:t>
            </a:r>
            <a:r>
              <a:rPr lang="en-IN" sz="1800" dirty="0"/>
              <a:t>: Study the enablement of generative AI capabilities (e.g., AI model training data with generated data, </a:t>
            </a:r>
            <a:r>
              <a:rPr lang="en-IN" sz="1800" dirty="0">
                <a:highlight>
                  <a:srgbClr val="FFFF00"/>
                </a:highlight>
              </a:rPr>
              <a:t>handling of scarce training data</a:t>
            </a:r>
            <a:r>
              <a:rPr lang="en-IN" sz="1800" dirty="0"/>
              <a:t>, Retrieval Augmented Generation, handling LLMs, large data) and its applications in 6G architecture.</a:t>
            </a:r>
          </a:p>
        </p:txBody>
      </p:sp>
      <p:sp>
        <p:nvSpPr>
          <p:cNvPr id="9" name="Rectangle 8">
            <a:extLst>
              <a:ext uri="{FF2B5EF4-FFF2-40B4-BE49-F238E27FC236}">
                <a16:creationId xmlns:a16="http://schemas.microsoft.com/office/drawing/2014/main" id="{8C118214-CC65-425C-8521-82624D06D73E}"/>
              </a:ext>
            </a:extLst>
          </p:cNvPr>
          <p:cNvSpPr/>
          <p:nvPr/>
        </p:nvSpPr>
        <p:spPr>
          <a:xfrm>
            <a:off x="7156970" y="5212403"/>
            <a:ext cx="5199493" cy="307777"/>
          </a:xfrm>
          <a:prstGeom prst="rect">
            <a:avLst/>
          </a:prstGeom>
        </p:spPr>
        <p:txBody>
          <a:bodyPr wrap="square">
            <a:spAutoFit/>
          </a:bodyPr>
          <a:lstStyle/>
          <a:p>
            <a:r>
              <a:rPr kumimoji="1" lang="en-US" sz="1400" kern="0" dirty="0">
                <a:solidFill>
                  <a:srgbClr val="0070C0"/>
                </a:solidFill>
              </a:rPr>
              <a:t>Example: Unavailable Edge Load Analytics due to less data</a:t>
            </a:r>
            <a:endParaRPr lang="en-IN" sz="1400" dirty="0">
              <a:solidFill>
                <a:srgbClr val="0070C0"/>
              </a:solidFill>
            </a:endParaRPr>
          </a:p>
        </p:txBody>
      </p:sp>
      <p:pic>
        <p:nvPicPr>
          <p:cNvPr id="10" name="Picture 9">
            <a:extLst>
              <a:ext uri="{FF2B5EF4-FFF2-40B4-BE49-F238E27FC236}">
                <a16:creationId xmlns:a16="http://schemas.microsoft.com/office/drawing/2014/main" id="{77E5A4E8-B749-4CAF-9D45-10811231137A}"/>
              </a:ext>
            </a:extLst>
          </p:cNvPr>
          <p:cNvPicPr>
            <a:picLocks noChangeAspect="1"/>
          </p:cNvPicPr>
          <p:nvPr/>
        </p:nvPicPr>
        <p:blipFill>
          <a:blip r:embed="rId2"/>
          <a:stretch>
            <a:fillRect/>
          </a:stretch>
        </p:blipFill>
        <p:spPr>
          <a:xfrm>
            <a:off x="7257319" y="1835352"/>
            <a:ext cx="4349853" cy="3377051"/>
          </a:xfrm>
          <a:prstGeom prst="rect">
            <a:avLst/>
          </a:prstGeom>
        </p:spPr>
      </p:pic>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21515458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WA3: </a:t>
            </a:r>
            <a:r>
              <a:rPr lang="en-GB" altLang="en-US" dirty="0">
                <a:solidFill>
                  <a:srgbClr val="0066FF"/>
                </a:solidFill>
              </a:rPr>
              <a:t>AIML</a:t>
            </a:r>
            <a:r>
              <a:rPr lang="en-GB" altLang="en-US" dirty="0"/>
              <a:t>; WT</a:t>
            </a:r>
            <a:r>
              <a:rPr lang="en-GB" altLang="en-US" dirty="0">
                <a:solidFill>
                  <a:srgbClr val="0066FF"/>
                </a:solidFill>
              </a:rPr>
              <a:t>3.2</a:t>
            </a:r>
          </a:p>
        </p:txBody>
      </p:sp>
      <p:sp>
        <p:nvSpPr>
          <p:cNvPr id="4" name="Content Placeholder 3"/>
          <p:cNvSpPr>
            <a:spLocks noGrp="1"/>
          </p:cNvSpPr>
          <p:nvPr>
            <p:ph idx="1"/>
          </p:nvPr>
        </p:nvSpPr>
        <p:spPr>
          <a:xfrm>
            <a:off x="139352" y="2317460"/>
            <a:ext cx="11913295" cy="4017352"/>
          </a:xfrm>
        </p:spPr>
        <p:txBody>
          <a:bodyPr>
            <a:normAutofit fontScale="62500" lnSpcReduction="20000"/>
          </a:bodyPr>
          <a:lstStyle/>
          <a:p>
            <a:r>
              <a:rPr lang="en-IN" b="1" dirty="0"/>
              <a:t>Summary of comments</a:t>
            </a:r>
          </a:p>
          <a:p>
            <a:pPr lvl="1"/>
            <a:r>
              <a:rPr lang="en-IN" dirty="0">
                <a:solidFill>
                  <a:srgbClr val="0066FF"/>
                </a:solidFill>
              </a:rPr>
              <a:t>Needs more details/too generic: Huawei, CATT, Nokia, MediaTek, CMCC</a:t>
            </a:r>
          </a:p>
          <a:p>
            <a:pPr lvl="1"/>
            <a:r>
              <a:rPr lang="en-IN" dirty="0">
                <a:solidFill>
                  <a:srgbClr val="0066FF"/>
                </a:solidFill>
              </a:rPr>
              <a:t>Clarify relationship with the SA2 agentic AI discussions: Huawei, CATT, Lenovo, Nokia, CMCC, Samsung, Apple, </a:t>
            </a:r>
          </a:p>
          <a:p>
            <a:pPr lvl="1"/>
            <a:r>
              <a:rPr lang="en-IN" dirty="0">
                <a:solidFill>
                  <a:srgbClr val="0066FF"/>
                </a:solidFill>
              </a:rPr>
              <a:t>Important to study due to its rapid industry adoption and understand how 6G exposure can benefit for Agent-Agent, Agent on UE –Agent in NW, Agentic FW: Interdigital, Ericsson, ZTE, Lenovo, Samsung</a:t>
            </a:r>
          </a:p>
          <a:p>
            <a:pPr lvl="1"/>
            <a:r>
              <a:rPr lang="en-IN" dirty="0">
                <a:solidFill>
                  <a:srgbClr val="0066FF"/>
                </a:solidFill>
              </a:rPr>
              <a:t>Intents relationship with agents unclear, but possible: Apple</a:t>
            </a:r>
          </a:p>
          <a:p>
            <a:pPr lvl="1"/>
            <a:r>
              <a:rPr lang="en-US" dirty="0">
                <a:solidFill>
                  <a:srgbClr val="0066FF"/>
                </a:solidFill>
              </a:rPr>
              <a:t>Agent at the UE should be only considered an enabler or application layer entity: Apple, Ericsson</a:t>
            </a:r>
            <a:endParaRPr lang="en-IN" dirty="0">
              <a:solidFill>
                <a:srgbClr val="0066FF"/>
              </a:solidFill>
            </a:endParaRPr>
          </a:p>
          <a:p>
            <a:r>
              <a:rPr lang="en-IN" b="1" dirty="0"/>
              <a:t>Justification/Clarification</a:t>
            </a:r>
          </a:p>
          <a:p>
            <a:pPr lvl="1"/>
            <a:r>
              <a:rPr lang="en-IN" dirty="0">
                <a:solidFill>
                  <a:srgbClr val="0066FF"/>
                </a:solidFill>
              </a:rPr>
              <a:t>Background: TR 22.870 has 39 UCs related to AI and many of them involve AI agents.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impacts to SA6 and to help determine the coordination needed with SA2</a:t>
            </a:r>
          </a:p>
          <a:p>
            <a:pPr lvl="2"/>
            <a:r>
              <a:rPr lang="en-IN" dirty="0">
                <a:solidFill>
                  <a:srgbClr val="0066FF"/>
                </a:solidFill>
              </a:rPr>
              <a:t>Some correlation with WT3.7, WT3.8 (Gen AI options and Gen AI technologies like L*M, SLM, etc)</a:t>
            </a:r>
          </a:p>
          <a:p>
            <a:r>
              <a:rPr lang="en-IN" b="1" dirty="0"/>
              <a:t>Way forward (revise wording to clarify WT)</a:t>
            </a:r>
          </a:p>
          <a:p>
            <a:pPr lvl="1"/>
            <a:r>
              <a:rPr lang="en-IN" dirty="0">
                <a:solidFill>
                  <a:srgbClr val="0066FF"/>
                </a:solidFill>
              </a:rPr>
              <a:t>Further work to detail more the WT description and the understanding of how AI agents (e.g., from SA1 UCs) can be used in the Exposure aspects in SA6 for both UE and network side</a:t>
            </a:r>
          </a:p>
          <a:p>
            <a:pPr lvl="1"/>
            <a:r>
              <a:rPr lang="en-IN" dirty="0">
                <a:solidFill>
                  <a:srgbClr val="0066FF"/>
                </a:solidFill>
              </a:rPr>
              <a:t>Add some information on how the WT 3.2 connects with other related WTs e.g., GenAI in WT3.7, WT3.8 and potentially WT1.10 (intent)</a:t>
            </a:r>
          </a:p>
        </p:txBody>
      </p:sp>
      <p:graphicFrame>
        <p:nvGraphicFramePr>
          <p:cNvPr id="7" name="Content Placeholder 2"/>
          <p:cNvGraphicFramePr>
            <a:graphicFrameLocks/>
          </p:cNvGraphicFramePr>
          <p:nvPr/>
        </p:nvGraphicFramePr>
        <p:xfrm>
          <a:off x="593104" y="173942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it-IT" sz="1100" dirty="0">
                          <a:effectLst/>
                          <a:latin typeface="Arial" panose="020B0604020202020204" pitchFamily="34" charset="0"/>
                          <a:ea typeface="DengXian"/>
                        </a:rPr>
                        <a:t>WT3.2: AI as a service in Agentic AI era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Samsung, Apple, Ericsson</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CATT, Nokia, MediaTek, CMCC, Huawei</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Need clarifications, Overlap with SA2/SA5, Rephrase</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13620629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AI use cases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5583809" cy="4582518"/>
          </a:xfrm>
        </p:spPr>
        <p:txBody>
          <a:bodyPr>
            <a:normAutofit fontScale="47500" lnSpcReduction="20000"/>
          </a:bodyPr>
          <a:lstStyle/>
          <a:p>
            <a:pPr marL="827088" lvl="1" indent="-457200">
              <a:lnSpc>
                <a:spcPct val="80000"/>
              </a:lnSpc>
              <a:buFont typeface="+mj-lt"/>
              <a:buAutoNum type="arabicPeriod"/>
            </a:pPr>
            <a:r>
              <a:rPr lang="en-GB" sz="2500" dirty="0"/>
              <a:t>Use case on optimizing 6G infrastructure utilization via resource exposure in 6G</a:t>
            </a:r>
          </a:p>
          <a:p>
            <a:pPr marL="827088" lvl="1" indent="-457200">
              <a:lnSpc>
                <a:spcPct val="80000"/>
              </a:lnSpc>
              <a:buFont typeface="+mj-lt"/>
              <a:buAutoNum type="arabicPeriod"/>
            </a:pPr>
            <a:r>
              <a:rPr lang="en-GB" sz="2500" dirty="0">
                <a:highlight>
                  <a:srgbClr val="FFFF00"/>
                </a:highlight>
              </a:rPr>
              <a:t>Use case on end-to-end AI for connected cars</a:t>
            </a:r>
          </a:p>
          <a:p>
            <a:pPr marL="827088" lvl="1" indent="-457200">
              <a:lnSpc>
                <a:spcPct val="80000"/>
              </a:lnSpc>
              <a:buFont typeface="+mj-lt"/>
              <a:buAutoNum type="arabicPeriod"/>
            </a:pPr>
            <a:r>
              <a:rPr lang="en-GB" sz="2500" dirty="0"/>
              <a:t>Use case on system performance optimisation using AI </a:t>
            </a:r>
          </a:p>
          <a:p>
            <a:pPr marL="827088" lvl="1" indent="-457200">
              <a:lnSpc>
                <a:spcPct val="80000"/>
              </a:lnSpc>
              <a:buFont typeface="+mj-lt"/>
              <a:buAutoNum type="arabicPeriod"/>
            </a:pPr>
            <a:r>
              <a:rPr lang="en-GB" sz="2500" dirty="0">
                <a:highlight>
                  <a:srgbClr val="00FFFF"/>
                </a:highlight>
              </a:rPr>
              <a:t>Use case on personalized AI for health monitoring</a:t>
            </a:r>
          </a:p>
          <a:p>
            <a:pPr marL="827088" lvl="1" indent="-457200">
              <a:lnSpc>
                <a:spcPct val="80000"/>
              </a:lnSpc>
              <a:buFont typeface="+mj-lt"/>
              <a:buAutoNum type="arabicPeriod"/>
            </a:pPr>
            <a:r>
              <a:rPr lang="en-GB" sz="2500" dirty="0">
                <a:highlight>
                  <a:srgbClr val="00FFFF"/>
                </a:highlight>
              </a:rPr>
              <a:t>Use case on 6G AI agent collaboration with third-party AI using LLM</a:t>
            </a:r>
          </a:p>
          <a:p>
            <a:pPr marL="827088" lvl="1" indent="-457200">
              <a:lnSpc>
                <a:spcPct val="80000"/>
              </a:lnSpc>
              <a:buFont typeface="+mj-lt"/>
              <a:buAutoNum type="arabicPeriod"/>
            </a:pPr>
            <a:r>
              <a:rPr lang="en-GB" sz="2500" dirty="0">
                <a:highlight>
                  <a:srgbClr val="00FFFF"/>
                </a:highlight>
              </a:rPr>
              <a:t>Use case on AI-agents communication</a:t>
            </a:r>
          </a:p>
          <a:p>
            <a:pPr marL="827088" lvl="1" indent="-457200">
              <a:lnSpc>
                <a:spcPct val="80000"/>
              </a:lnSpc>
              <a:buFont typeface="+mj-lt"/>
              <a:buAutoNum type="arabicPeriod"/>
            </a:pPr>
            <a:r>
              <a:rPr lang="en-GB" sz="2500" dirty="0">
                <a:highlight>
                  <a:srgbClr val="00FFFF"/>
                </a:highlight>
              </a:rPr>
              <a:t>Use case on 6G system assisted AI agent service</a:t>
            </a:r>
          </a:p>
          <a:p>
            <a:pPr marL="827088" lvl="1" indent="-457200">
              <a:lnSpc>
                <a:spcPct val="80000"/>
              </a:lnSpc>
              <a:buFont typeface="+mj-lt"/>
              <a:buAutoNum type="arabicPeriod"/>
            </a:pPr>
            <a:r>
              <a:rPr lang="en-GB" sz="2500" dirty="0">
                <a:highlight>
                  <a:srgbClr val="00FFFF"/>
                </a:highlight>
              </a:rPr>
              <a:t>Use case on collaborative AI agents</a:t>
            </a:r>
          </a:p>
          <a:p>
            <a:pPr marL="827088" lvl="1" indent="-457200">
              <a:lnSpc>
                <a:spcPct val="80000"/>
              </a:lnSpc>
              <a:buFont typeface="+mj-lt"/>
              <a:buAutoNum type="arabicPeriod"/>
            </a:pPr>
            <a:r>
              <a:rPr lang="en-GB" sz="2500" dirty="0">
                <a:highlight>
                  <a:srgbClr val="00FFFF"/>
                </a:highlight>
              </a:rPr>
              <a:t>Use case on home robots</a:t>
            </a:r>
          </a:p>
          <a:p>
            <a:pPr marL="827088" lvl="1" indent="-457200">
              <a:lnSpc>
                <a:spcPct val="80000"/>
              </a:lnSpc>
              <a:buFont typeface="+mj-lt"/>
              <a:buAutoNum type="arabicPeriod"/>
            </a:pPr>
            <a:r>
              <a:rPr lang="en-GB" sz="2500" dirty="0">
                <a:highlight>
                  <a:srgbClr val="00FFFF"/>
                </a:highlight>
              </a:rPr>
              <a:t>Use case on built-in Intelligent Communication Assistant</a:t>
            </a:r>
          </a:p>
          <a:p>
            <a:pPr marL="827088" lvl="1" indent="-457200">
              <a:lnSpc>
                <a:spcPct val="80000"/>
              </a:lnSpc>
              <a:buFont typeface="+mj-lt"/>
              <a:buAutoNum type="arabicPeriod"/>
            </a:pPr>
            <a:r>
              <a:rPr lang="en-GB" sz="2500" dirty="0"/>
              <a:t>Use case on 6G System supporting AI model training service </a:t>
            </a:r>
          </a:p>
          <a:p>
            <a:pPr marL="827088" lvl="1" indent="-457200">
              <a:lnSpc>
                <a:spcPct val="80000"/>
              </a:lnSpc>
              <a:buFont typeface="+mj-lt"/>
              <a:buAutoNum type="arabicPeriod"/>
            </a:pPr>
            <a:r>
              <a:rPr lang="en-GB" sz="2500" dirty="0">
                <a:highlight>
                  <a:srgbClr val="00FFFF"/>
                </a:highlight>
              </a:rPr>
              <a:t>Use case on network knowledge as part of Retrieval Augmented Generation for Generative AI </a:t>
            </a:r>
          </a:p>
          <a:p>
            <a:pPr marL="827088" lvl="1" indent="-457200">
              <a:lnSpc>
                <a:spcPct val="80000"/>
              </a:lnSpc>
              <a:buFont typeface="+mj-lt"/>
              <a:buAutoNum type="arabicPeriod"/>
            </a:pPr>
            <a:r>
              <a:rPr lang="en-GB" sz="2500" dirty="0">
                <a:highlight>
                  <a:srgbClr val="FFFF00"/>
                </a:highlight>
              </a:rPr>
              <a:t>Use case on intelligent UAV swarms</a:t>
            </a:r>
          </a:p>
          <a:p>
            <a:pPr marL="827088" lvl="1" indent="-457200">
              <a:lnSpc>
                <a:spcPct val="80000"/>
              </a:lnSpc>
              <a:buFont typeface="+mj-lt"/>
              <a:buAutoNum type="arabicPeriod"/>
            </a:pPr>
            <a:r>
              <a:rPr lang="en-GB" sz="2500" dirty="0"/>
              <a:t>Use case on 6G system assisted target object detection</a:t>
            </a:r>
          </a:p>
          <a:p>
            <a:pPr marL="827088" lvl="1" indent="-457200">
              <a:lnSpc>
                <a:spcPct val="80000"/>
              </a:lnSpc>
              <a:buFont typeface="+mj-lt"/>
              <a:buAutoNum type="arabicPeriod"/>
            </a:pPr>
            <a:r>
              <a:rPr lang="en-US" sz="2500" dirty="0"/>
              <a:t>Use case on energy of the system intelligent management</a:t>
            </a:r>
            <a:endParaRPr lang="en-CA" sz="2500" dirty="0"/>
          </a:p>
          <a:p>
            <a:pPr marL="827088" lvl="1" indent="-457200">
              <a:lnSpc>
                <a:spcPct val="80000"/>
              </a:lnSpc>
              <a:buFont typeface="+mj-lt"/>
              <a:buAutoNum type="arabicPeriod"/>
            </a:pPr>
            <a:r>
              <a:rPr lang="en-GB" sz="2500" dirty="0">
                <a:highlight>
                  <a:srgbClr val="00FFFF"/>
                </a:highlight>
              </a:rPr>
              <a:t>Use case on intelligent communication assistant </a:t>
            </a:r>
          </a:p>
          <a:p>
            <a:pPr marL="827088" lvl="1" indent="-457200">
              <a:lnSpc>
                <a:spcPct val="80000"/>
              </a:lnSpc>
              <a:buFont typeface="+mj-lt"/>
              <a:buAutoNum type="arabicPeriod"/>
            </a:pPr>
            <a:r>
              <a:rPr lang="en-GB" sz="2500" dirty="0">
                <a:highlight>
                  <a:srgbClr val="FFFF00"/>
                </a:highlight>
              </a:rPr>
              <a:t>Use case on exposing achievable QoS to aid computational resource selection</a:t>
            </a:r>
          </a:p>
          <a:p>
            <a:pPr marL="827088" lvl="1" indent="-457200">
              <a:lnSpc>
                <a:spcPct val="80000"/>
              </a:lnSpc>
              <a:buFont typeface="+mj-lt"/>
              <a:buAutoNum type="arabicPeriod"/>
            </a:pPr>
            <a:r>
              <a:rPr lang="en-GB" sz="2500" dirty="0">
                <a:highlight>
                  <a:srgbClr val="FFFF00"/>
                </a:highlight>
              </a:rPr>
              <a:t>Use case on AI-based video analysis</a:t>
            </a:r>
          </a:p>
          <a:p>
            <a:pPr marL="827088" lvl="1" indent="-457200">
              <a:lnSpc>
                <a:spcPct val="80000"/>
              </a:lnSpc>
              <a:buFont typeface="+mj-lt"/>
              <a:buAutoNum type="arabicPeriod"/>
            </a:pPr>
            <a:r>
              <a:rPr lang="en-GB" sz="2500" dirty="0">
                <a:highlight>
                  <a:srgbClr val="00FFFF"/>
                </a:highlight>
              </a:rPr>
              <a:t>Use case on smart housekeeping</a:t>
            </a:r>
          </a:p>
          <a:p>
            <a:pPr marL="827088" lvl="1" indent="-457200">
              <a:lnSpc>
                <a:spcPct val="80000"/>
              </a:lnSpc>
              <a:buFont typeface="+mj-lt"/>
              <a:buAutoNum type="arabicPeriod"/>
            </a:pPr>
            <a:r>
              <a:rPr lang="en-GB" sz="2500" dirty="0">
                <a:highlight>
                  <a:srgbClr val="00FFFF"/>
                </a:highlight>
              </a:rPr>
              <a:t>Use case on 6G network providing on-demand networking with AI Agent</a:t>
            </a:r>
          </a:p>
          <a:p>
            <a:pPr marL="0" indent="0">
              <a:buNone/>
            </a:pPr>
            <a:endParaRPr lang="en-GB" altLang="en-US" sz="200" dirty="0">
              <a:highlight>
                <a:srgbClr val="FFFF00"/>
              </a:highlight>
            </a:endParaRPr>
          </a:p>
          <a:p>
            <a:r>
              <a:rPr lang="en-GB" altLang="en-US" dirty="0">
                <a:highlight>
                  <a:srgbClr val="FFFF00"/>
                </a:highlight>
              </a:rPr>
              <a:t>Application related UC (at initial glance)</a:t>
            </a:r>
          </a:p>
          <a:p>
            <a:r>
              <a:rPr lang="en-GB" altLang="en-US" dirty="0">
                <a:highlight>
                  <a:srgbClr val="00FFFF"/>
                </a:highlight>
              </a:rPr>
              <a:t>Application related UC involving AI agents (at initial glance)</a:t>
            </a:r>
          </a:p>
          <a:p>
            <a:endParaRPr lang="en-GB" altLang="en-US" dirty="0">
              <a:highlight>
                <a:srgbClr val="FFFF00"/>
              </a:highlight>
            </a:endParaRPr>
          </a:p>
        </p:txBody>
      </p:sp>
      <p:sp>
        <p:nvSpPr>
          <p:cNvPr id="7" name="TextBox 6">
            <a:extLst>
              <a:ext uri="{FF2B5EF4-FFF2-40B4-BE49-F238E27FC236}">
                <a16:creationId xmlns:a16="http://schemas.microsoft.com/office/drawing/2014/main" id="{D919A2B7-AEC4-1730-D8B1-A03B7F18DBEC}"/>
              </a:ext>
            </a:extLst>
          </p:cNvPr>
          <p:cNvSpPr txBox="1"/>
          <p:nvPr/>
        </p:nvSpPr>
        <p:spPr>
          <a:xfrm>
            <a:off x="5426697" y="1837136"/>
            <a:ext cx="5583809" cy="4272314"/>
          </a:xfrm>
          <a:prstGeom prst="rect">
            <a:avLst/>
          </a:prstGeom>
          <a:noFill/>
        </p:spPr>
        <p:txBody>
          <a:bodyPr wrap="square">
            <a:normAutofit fontScale="85000" lnSpcReduction="10000"/>
          </a:bodyPr>
          <a:lstStyle/>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intelligent calling services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child health management assistant</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distributed 6G network for AI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training and inference</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optimizing user experience for GenAI applications</a:t>
            </a:r>
            <a:endParaRPr lang="en-US" sz="1500" dirty="0">
              <a:highlight>
                <a:srgbClr val="00FFFF"/>
              </a:highlight>
              <a:latin typeface="+mn-lt"/>
              <a:cs typeface="+mn-cs"/>
            </a:endParaRP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 federation for collaborative AI model training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network-assisted video-based AI inference task offloading for mobile embodied AI </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smart home user-</a:t>
            </a:r>
            <a:r>
              <a:rPr lang="en-GB" sz="1500" dirty="0" err="1">
                <a:highlight>
                  <a:srgbClr val="00FFFF"/>
                </a:highlight>
                <a:latin typeface="+mn-lt"/>
                <a:cs typeface="+mn-cs"/>
              </a:rPr>
              <a:t>centirc</a:t>
            </a:r>
            <a:r>
              <a:rPr lang="en-GB" sz="1500" dirty="0">
                <a:highlight>
                  <a:srgbClr val="00FFFF"/>
                </a:highlight>
                <a:latin typeface="+mn-lt"/>
                <a:cs typeface="+mn-cs"/>
              </a:rPr>
              <a:t>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smart healthcare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UE-Network collaboration with AI capabilities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disaster rescue planning enabled by network AI Agents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text-to-video generation supported by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computing support for AI model inference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native AI in multi-domain convergence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managed service for intelligent vehicles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energy efficiency for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for disability support</a:t>
            </a:r>
          </a:p>
          <a:p>
            <a:pPr marL="827088" marR="0" lvl="1" indent="-457200" defTabSz="914400" latinLnBrk="0">
              <a:lnSpc>
                <a:spcPct val="80000"/>
              </a:lnSpc>
              <a:spcBef>
                <a:spcPts val="500"/>
              </a:spcBef>
              <a:buClr>
                <a:srgbClr val="C00000"/>
              </a:buClr>
              <a:buSzTx/>
              <a:buFont typeface="+mj-lt"/>
              <a:buAutoNum type="arabicPeriod" startAt="21"/>
              <a:tabLst/>
              <a:defRPr/>
            </a:pPr>
            <a:r>
              <a:rPr lang="en-GB" sz="1500" dirty="0">
                <a:highlight>
                  <a:srgbClr val="00FFFF"/>
                </a:highlight>
                <a:latin typeface="+mn-lt"/>
                <a:cs typeface="+mn-cs"/>
              </a:rPr>
              <a:t>Use case on responsible AI as service criteria</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AI-driven multi-vehicle cooperative perception</a:t>
            </a: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292962244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sz="3600"/>
              <a:t>6G UC example from TR 22.870 (6.5)</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748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4034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1" y="2663855"/>
            <a:ext cx="7165159" cy="225253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70C0"/>
                </a:solidFill>
                <a:effectLst/>
                <a:uLnTx/>
                <a:uFillTx/>
                <a:latin typeface="Ericsson Hilda"/>
              </a:rPr>
              <a:t>Short analysis</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Smart City Vertical = consumer which provides their requests via AI agent, has to go via an </a:t>
            </a:r>
            <a:r>
              <a:rPr lang="en-GB" sz="1050" dirty="0">
                <a:solidFill>
                  <a:srgbClr val="0070C0"/>
                </a:solidFill>
                <a:latin typeface="Ericsson Hilda" panose="00000500000000000000" pitchFamily="2" charset="0"/>
                <a:cs typeface="Times New Roman" panose="02020603050405020304" pitchFamily="18" charset="0"/>
              </a:rPr>
              <a:t>Exposure layer that handles the request, so it needs to support such AI agent requests</a:t>
            </a:r>
          </a:p>
          <a:p>
            <a:pPr lvl="1" indent="-265113">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AI agents in Exposure </a:t>
            </a:r>
            <a:r>
              <a:rPr lang="en-GB" sz="1050" dirty="0">
                <a:solidFill>
                  <a:srgbClr val="0070C0"/>
                </a:solidFill>
                <a:latin typeface="Ericsson Hilda" panose="00000500000000000000" pitchFamily="2" charset="0"/>
                <a:cs typeface="Times New Roman" panose="02020603050405020304" pitchFamily="18" charset="0"/>
              </a:rPr>
              <a:t>FW and App enablement to i</a:t>
            </a:r>
            <a:r>
              <a:rPr kumimoji="0" lang="en-GB" sz="1050" b="0" i="0" u="none" strike="noStrike" kern="1000" cap="none" spc="-30" normalizeH="0" baseline="0" noProof="0" dirty="0" err="1">
                <a:ln>
                  <a:noFill/>
                </a:ln>
                <a:solidFill>
                  <a:srgbClr val="0070C0"/>
                </a:solidFill>
                <a:effectLst/>
                <a:uLnTx/>
                <a:uFillTx/>
                <a:latin typeface="Ericsson Hilda" panose="00000500000000000000" pitchFamily="2" charset="0"/>
                <a:cs typeface="Times New Roman" panose="02020603050405020304" pitchFamily="18" charset="0"/>
              </a:rPr>
              <a:t>nterpret</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the text-based requests and </a:t>
            </a:r>
            <a:r>
              <a:rPr lang="en-GB" sz="1050" dirty="0">
                <a:solidFill>
                  <a:srgbClr val="0070C0"/>
                </a:solidFill>
                <a:latin typeface="Ericsson Hilda" panose="00000500000000000000" pitchFamily="2" charset="0"/>
                <a:cs typeface="Times New Roman" panose="02020603050405020304" pitchFamily="18" charset="0"/>
              </a:rPr>
              <a:t>process into actionable tasks </a:t>
            </a:r>
          </a:p>
          <a:p>
            <a:pPr lvl="1" indent="-265113">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Example actionable ta</a:t>
            </a:r>
            <a:r>
              <a:rPr lang="en-GB" sz="1050" dirty="0" err="1">
                <a:solidFill>
                  <a:srgbClr val="0070C0"/>
                </a:solidFill>
                <a:latin typeface="Ericsson Hilda" panose="00000500000000000000" pitchFamily="2" charset="0"/>
                <a:cs typeface="Times New Roman" panose="02020603050405020304" pitchFamily="18" charset="0"/>
              </a:rPr>
              <a:t>sks</a:t>
            </a:r>
            <a:r>
              <a:rPr lang="en-GB" sz="1050" dirty="0">
                <a:solidFill>
                  <a:srgbClr val="0070C0"/>
                </a:solidFill>
                <a:latin typeface="Ericsson Hilda" panose="00000500000000000000" pitchFamily="2" charset="0"/>
                <a:cs typeface="Times New Roman" panose="02020603050405020304" pitchFamily="18" charset="0"/>
              </a:rPr>
              <a:t>: </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a:t>
            </a:r>
          </a:p>
          <a:p>
            <a:pPr lvl="2">
              <a:spcBef>
                <a:spcPts val="0"/>
              </a:spcBef>
              <a:buFontTx/>
              <a:buChar char="-"/>
            </a:pPr>
            <a:r>
              <a:rPr lang="en-GB" sz="1050" dirty="0">
                <a:solidFill>
                  <a:srgbClr val="0070C0"/>
                </a:solidFill>
                <a:latin typeface="Ericsson Hilda" panose="00000500000000000000" pitchFamily="2" charset="0"/>
                <a:cs typeface="Times New Roman" panose="02020603050405020304" pitchFamily="18" charset="0"/>
              </a:rPr>
              <a:t>Check legitimacy of SCV AI agent (auth/</a:t>
            </a:r>
            <a:r>
              <a:rPr lang="en-GB" sz="1050" dirty="0" err="1">
                <a:solidFill>
                  <a:srgbClr val="0070C0"/>
                </a:solidFill>
                <a:latin typeface="Ericsson Hilda" panose="00000500000000000000" pitchFamily="2" charset="0"/>
                <a:cs typeface="Times New Roman" panose="02020603050405020304" pitchFamily="18" charset="0"/>
              </a:rPr>
              <a:t>authZ</a:t>
            </a:r>
            <a:r>
              <a:rPr lang="en-GB" sz="1050" dirty="0">
                <a:solidFill>
                  <a:srgbClr val="0070C0"/>
                </a:solidFill>
                <a:latin typeface="Ericsson Hilda" panose="00000500000000000000" pitchFamily="2" charset="0"/>
                <a:cs typeface="Times New Roman" panose="02020603050405020304" pitchFamily="18" charset="0"/>
              </a:rPr>
              <a:t>/registered/etc.)</a:t>
            </a:r>
          </a:p>
          <a:p>
            <a:pPr lvl="2">
              <a:spcBef>
                <a:spcPts val="0"/>
              </a:spcBef>
              <a:buFontTx/>
              <a:buChar char="-"/>
            </a:pPr>
            <a:r>
              <a:rPr lang="en-GB" sz="1050" dirty="0">
                <a:solidFill>
                  <a:srgbClr val="0070C0"/>
                </a:solidFill>
                <a:latin typeface="Ericsson Hilda" panose="00000500000000000000" pitchFamily="2" charset="0"/>
                <a:cs typeface="Times New Roman" panose="02020603050405020304" pitchFamily="18" charset="0"/>
              </a:rPr>
              <a:t>Determine sequence of SBIs to use towards the AEFs</a:t>
            </a:r>
          </a:p>
          <a:p>
            <a:pPr lvl="2">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Discover if AI agents to process identified tasks exist and if tasks can be delegated</a:t>
            </a:r>
            <a:r>
              <a:rPr lang="en-GB" sz="1050" dirty="0">
                <a:solidFill>
                  <a:srgbClr val="0070C0"/>
                </a:solidFill>
                <a:latin typeface="Ericsson Hilda" panose="00000500000000000000" pitchFamily="2" charset="0"/>
                <a:cs typeface="Times New Roman" panose="02020603050405020304" pitchFamily="18" charset="0"/>
              </a:rPr>
              <a:t>ed to them </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Unclear what AI agent interfacing with 6GC is needed for this UC, </a:t>
            </a:r>
            <a:r>
              <a:rPr lang="en-GB" sz="1050" dirty="0">
                <a:solidFill>
                  <a:srgbClr val="0070C0"/>
                </a:solidFill>
                <a:latin typeface="Ericsson Hilda" panose="00000500000000000000" pitchFamily="2" charset="0"/>
                <a:cs typeface="Times New Roman" panose="02020603050405020304" pitchFamily="18" charset="0"/>
              </a:rPr>
              <a:t>all</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could be done </a:t>
            </a:r>
            <a:r>
              <a:rPr lang="en-GB" sz="1050" dirty="0">
                <a:solidFill>
                  <a:srgbClr val="0070C0"/>
                </a:solidFill>
                <a:latin typeface="Ericsson Hilda" panose="00000500000000000000" pitchFamily="2" charset="0"/>
                <a:cs typeface="Times New Roman" panose="02020603050405020304" pitchFamily="18" charset="0"/>
              </a:rPr>
              <a:t>via</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exposure layer</a:t>
            </a:r>
          </a:p>
          <a:p>
            <a:pPr lvl="0">
              <a:spcBef>
                <a:spcPts val="0"/>
              </a:spcBef>
              <a:buFontTx/>
              <a:buChar char="-"/>
              <a:defRPr/>
            </a:pPr>
            <a:r>
              <a:rPr lang="en-GB" sz="1050" dirty="0">
                <a:solidFill>
                  <a:srgbClr val="0070C0"/>
                </a:solidFill>
                <a:latin typeface="Ericsson Hilda" panose="00000500000000000000" pitchFamily="2" charset="0"/>
                <a:cs typeface="Times New Roman" panose="02020603050405020304" pitchFamily="18" charset="0"/>
              </a:rPr>
              <a:t>Assumes that private networks are merged into scope for CN (smart city traffic lights, cameras and monitoring belongs to CSP)</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508838" y="2663856"/>
            <a:ext cx="4299092" cy="225253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GB" sz="1100" dirty="0">
                <a:latin typeface="Arial" panose="020B0604020202020204" pitchFamily="34" charset="0"/>
                <a:cs typeface="Arial" panose="020B0604020202020204" pitchFamily="34" charset="0"/>
              </a:rPr>
              <a:t>[PR 6.</a:t>
            </a:r>
            <a:r>
              <a:rPr lang="en-US" sz="1100" dirty="0">
                <a:latin typeface="Arial" panose="020B0604020202020204" pitchFamily="34" charset="0"/>
                <a:cs typeface="Arial" panose="020B0604020202020204" pitchFamily="34" charset="0"/>
              </a:rPr>
              <a:t>5</a:t>
            </a:r>
            <a:r>
              <a:rPr lang="en-GB" sz="1100" dirty="0">
                <a:latin typeface="Arial" panose="020B0604020202020204" pitchFamily="34" charset="0"/>
                <a:cs typeface="Arial" panose="020B0604020202020204" pitchFamily="34" charset="0"/>
              </a:rPr>
              <a:t>.6-1] Based on operator policy, the 6G network shall be able to support secure means to expose its services to the authorised third-party AI agent </a:t>
            </a:r>
            <a:r>
              <a:rPr lang="en-US" sz="1100" dirty="0">
                <a:latin typeface="Arial" panose="020B0604020202020204" pitchFamily="34" charset="0"/>
                <a:cs typeface="Arial" panose="020B0604020202020204" pitchFamily="34" charset="0"/>
              </a:rPr>
              <a:t>based on its</a:t>
            </a:r>
            <a:r>
              <a:rPr lang="en-GB" sz="1100" dirty="0">
                <a:latin typeface="Arial" panose="020B0604020202020204" pitchFamily="34" charset="0"/>
                <a:cs typeface="Arial" panose="020B0604020202020204" pitchFamily="34" charset="0"/>
              </a:rPr>
              <a:t> intent. </a:t>
            </a:r>
            <a:endParaRPr lang="en-CA" sz="1100" dirty="0">
              <a:latin typeface="Arial" panose="020B0604020202020204" pitchFamily="34" charset="0"/>
              <a:cs typeface="Arial" panose="020B0604020202020204" pitchFamily="34" charset="0"/>
            </a:endParaRPr>
          </a:p>
          <a:p>
            <a:pPr fontAlgn="auto"/>
            <a:r>
              <a:rPr lang="en-GB" sz="1100" dirty="0">
                <a:latin typeface="Arial" panose="020B0604020202020204" pitchFamily="34" charset="0"/>
                <a:cs typeface="Arial" panose="020B0604020202020204" pitchFamily="34" charset="0"/>
              </a:rPr>
              <a:t>[PR 6.5.6-2] Based on operator policy and user consent, the 6G network shall be able to take into account information related to user mobility context, subscription information when invoking 3GPP services based on user intent(s).</a:t>
            </a:r>
            <a:endParaRPr lang="en-CA" sz="1100" dirty="0">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105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1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50355" y="5017447"/>
            <a:ext cx="11557575" cy="159290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4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AI agents support in the Exposure layer is needed, supporting communication with AI agents in </a:t>
            </a:r>
            <a:r>
              <a:rPr kumimoji="0" lang="en-US" sz="1200" b="0" i="0" u="none" strike="noStrike" kern="1000" cap="none" spc="-30" normalizeH="0" baseline="0" noProof="0" dirty="0" err="1">
                <a:ln>
                  <a:noFill/>
                </a:ln>
                <a:solidFill>
                  <a:srgbClr val="E66E19">
                    <a:lumMod val="75000"/>
                  </a:srgbClr>
                </a:solidFill>
                <a:effectLst/>
                <a:uLnTx/>
                <a:uFillTx/>
                <a:latin typeface="Ericsson Hilda"/>
              </a:rPr>
              <a:t>th</a:t>
            </a:r>
            <a:r>
              <a:rPr lang="en-US" sz="1200" dirty="0">
                <a:solidFill>
                  <a:srgbClr val="E66E19">
                    <a:lumMod val="75000"/>
                  </a:srgbClr>
                </a:solidFill>
                <a:latin typeface="Ericsson Hilda"/>
              </a:rPr>
              <a:t>e Applications/VAL</a:t>
            </a:r>
            <a:endParaRPr kumimoji="0" lang="en-US" sz="1200" b="0" i="0" u="none" strike="noStrike" kern="1000" cap="none" spc="-30" normalizeH="0" baseline="0" noProof="0" dirty="0">
              <a:ln>
                <a:noFill/>
              </a:ln>
              <a:solidFill>
                <a:srgbClr val="E66E19">
                  <a:lumMod val="75000"/>
                </a:srgbClr>
              </a:solidFill>
              <a:effectLst/>
              <a:uLnTx/>
              <a:uFillTx/>
              <a:latin typeface="Ericsson Hilda"/>
            </a:endParaRP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Agentic FW is needed to keep track and control the access from the various supported AI agents (UE, NW), their capabilities, communication support, security, explainability and accountability, policies, etc. This can be handled in Exposure layer</a:t>
            </a:r>
          </a:p>
          <a:p>
            <a:pPr>
              <a:buFont typeface="Arial" panose="020B0604020202020204" pitchFamily="34" charset="0"/>
              <a:buChar char="•"/>
              <a:defRPr/>
            </a:pPr>
            <a:r>
              <a:rPr lang="en-US" sz="1200" dirty="0">
                <a:solidFill>
                  <a:srgbClr val="E66E19">
                    <a:lumMod val="75000"/>
                  </a:srgbClr>
                </a:solidFill>
              </a:rPr>
              <a:t>We may need to clarify what “intent” means (if different from SA5, TM Forum definitions and models)</a:t>
            </a: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563718"/>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 third-party application (e.g. a smart city traffic management system) AI Agent sends a text-based request or query to the 6G network. The request is processed by an AI agent in the 6G network that leverages LLMs and the network's advanced capabilities (e.g. sensing, real-time data processing, telemetry, analytics, and others) to provide a response or perform an action. </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AI agent acts as an intelligent intermediary, interpreting the text-based request, gathering necessary data, and returning a response or executing a task.</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Example :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"Why is the traffic congested on Highway A, and what adjustments can be made to optimize traffic flow?"</a:t>
            </a:r>
            <a:endPar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third-party application (e.g. smart city traffic management system) has access to 6G network’s AI agent services.”; “The 6G network has deployed LLM-based AI agents capable of understanding and processing natural language queries.”</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100" b="1" dirty="0">
                <a:highlight>
                  <a:srgbClr val="FFFF00"/>
                </a:highlight>
              </a:rPr>
              <a:t>Use case on 6G AI agent collaboration with third-party AI using LLM</a:t>
            </a:r>
            <a:endParaRPr lang="en-GB" sz="1100" b="1" dirty="0">
              <a:highlight>
                <a:srgbClr val="FFFF00"/>
              </a:highlight>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61610"/>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050" b="1" dirty="0">
                <a:solidFill>
                  <a:srgbClr val="0066FF"/>
                </a:solidFill>
              </a:rPr>
              <a:t>S6-254349, Ericsson</a:t>
            </a:r>
            <a:endParaRPr lang="en-GB" altLang="en-US" sz="1050" dirty="0">
              <a:solidFill>
                <a:srgbClr val="0066FF"/>
              </a:solidFill>
            </a:endParaRPr>
          </a:p>
        </p:txBody>
      </p:sp>
    </p:spTree>
    <p:extLst>
      <p:ext uri="{BB962C8B-B14F-4D97-AF65-F5344CB8AC3E}">
        <p14:creationId xmlns:p14="http://schemas.microsoft.com/office/powerpoint/2010/main" val="1868223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D9337-F7EF-3220-0B2B-0DB8A40F0F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01388D-BEBA-4B5A-8386-9F74BEAC7E3D}"/>
              </a:ext>
            </a:extLst>
          </p:cNvPr>
          <p:cNvSpPr>
            <a:spLocks noGrp="1"/>
          </p:cNvSpPr>
          <p:nvPr>
            <p:ph type="title"/>
          </p:nvPr>
        </p:nvSpPr>
        <p:spPr>
          <a:xfrm>
            <a:off x="451415" y="247650"/>
            <a:ext cx="10521950" cy="457200"/>
          </a:xfrm>
        </p:spPr>
        <p:txBody>
          <a:bodyPr/>
          <a:lstStyle/>
          <a:p>
            <a:r>
              <a:rPr lang="en-US" sz="3600" dirty="0"/>
              <a:t>6G UC example from TR 22.870 (6.6)</a:t>
            </a:r>
          </a:p>
        </p:txBody>
      </p:sp>
      <p:sp>
        <p:nvSpPr>
          <p:cNvPr id="10" name="Rectangle 8">
            <a:extLst>
              <a:ext uri="{FF2B5EF4-FFF2-40B4-BE49-F238E27FC236}">
                <a16:creationId xmlns:a16="http://schemas.microsoft.com/office/drawing/2014/main" id="{2C2B2F03-CB2A-C439-E156-E48BD19635CF}"/>
              </a:ext>
            </a:extLst>
          </p:cNvPr>
          <p:cNvSpPr>
            <a:spLocks noChangeArrowheads="1"/>
          </p:cNvSpPr>
          <p:nvPr/>
        </p:nvSpPr>
        <p:spPr bwMode="auto">
          <a:xfrm>
            <a:off x="479425" y="11748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D4DCCA00-E701-9E55-85E3-A5E4AB2179DE}"/>
              </a:ext>
            </a:extLst>
          </p:cNvPr>
          <p:cNvSpPr>
            <a:spLocks noChangeArrowheads="1"/>
          </p:cNvSpPr>
          <p:nvPr/>
        </p:nvSpPr>
        <p:spPr bwMode="auto">
          <a:xfrm>
            <a:off x="479425" y="14034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DACC57A9-F1CF-A749-3C26-21F62D19E21C}"/>
              </a:ext>
            </a:extLst>
          </p:cNvPr>
          <p:cNvSpPr txBox="1">
            <a:spLocks/>
          </p:cNvSpPr>
          <p:nvPr/>
        </p:nvSpPr>
        <p:spPr>
          <a:xfrm>
            <a:off x="250355" y="3025827"/>
            <a:ext cx="5859897" cy="2130209"/>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70C0"/>
                </a:solidFill>
                <a:effectLst/>
                <a:uLnTx/>
                <a:uFillTx/>
                <a:latin typeface="Ericsson Hilda"/>
              </a:rPr>
              <a:t>Short analysis</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Some existing support (</a:t>
            </a:r>
            <a:r>
              <a:rPr lang="en-US" sz="1050" dirty="0" err="1">
                <a:solidFill>
                  <a:srgbClr val="0070C0"/>
                </a:solidFill>
                <a:latin typeface="Ericsson Hilda"/>
              </a:rPr>
              <a:t>PIoT</a:t>
            </a:r>
            <a:r>
              <a:rPr lang="en-US" sz="1050" dirty="0">
                <a:solidFill>
                  <a:srgbClr val="0070C0"/>
                </a:solidFill>
                <a:latin typeface="Ericsson Hilda"/>
              </a:rPr>
              <a:t>, PIN elements, </a:t>
            </a:r>
            <a:r>
              <a:rPr lang="en-US" sz="1050" dirty="0" err="1">
                <a:solidFill>
                  <a:srgbClr val="0070C0"/>
                </a:solidFill>
                <a:latin typeface="Ericsson Hilda"/>
              </a:rPr>
              <a:t>etc</a:t>
            </a:r>
            <a:r>
              <a:rPr lang="en-US" sz="1050" b="1" dirty="0">
                <a:solidFill>
                  <a:srgbClr val="0070C0"/>
                </a:solidFill>
                <a:latin typeface="Ericsson Hilda"/>
              </a:rPr>
              <a:t>).  </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Connectivity can be 3GPP or non-3GPP</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Non-3GPP sensing data needed (e.g., identify furniture)</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Different capabilities for the AI agents on new devices belonging to a user, handled in AI agent groups (for closed group communication, privacy) </a:t>
            </a:r>
          </a:p>
          <a:p>
            <a:pPr lvl="1">
              <a:spcBef>
                <a:spcPts val="0"/>
              </a:spcBef>
              <a:buFontTx/>
              <a:buChar char="-"/>
              <a:defRPr/>
            </a:pPr>
            <a:r>
              <a:rPr lang="en-US" sz="1050" dirty="0">
                <a:solidFill>
                  <a:srgbClr val="0070C0"/>
                </a:solidFill>
                <a:latin typeface="Ericsson Hilda"/>
              </a:rPr>
              <a:t>Groups can be handled in CN or in Enablement layer</a:t>
            </a:r>
          </a:p>
          <a:p>
            <a:pPr marR="0" lvl="0" algn="l" defTabSz="914400" rtl="0" eaLnBrk="1" fontAlgn="base" latinLnBrk="0" hangingPunct="1">
              <a:lnSpc>
                <a:spcPct val="100000"/>
              </a:lnSpc>
              <a:spcBef>
                <a:spcPts val="0"/>
              </a:spcBef>
              <a:spcAft>
                <a:spcPct val="0"/>
              </a:spcAft>
              <a:buClrTx/>
              <a:buSzTx/>
              <a:buFontTx/>
              <a:buChar char="-"/>
              <a:tabLst/>
              <a:defRPr/>
            </a:pPr>
            <a:r>
              <a:rPr kumimoji="0" lang="en-US" sz="1050" i="0" u="none" strike="noStrike" kern="1000" cap="none" spc="-30" normalizeH="0" baseline="0" noProof="0" dirty="0">
                <a:ln>
                  <a:noFill/>
                </a:ln>
                <a:solidFill>
                  <a:srgbClr val="0070C0"/>
                </a:solidFill>
                <a:effectLst/>
                <a:uLnTx/>
                <a:uFillTx/>
                <a:latin typeface="Ericsson Hilda"/>
              </a:rPr>
              <a:t>AI </a:t>
            </a:r>
            <a:r>
              <a:rPr lang="en-US" sz="1050" dirty="0">
                <a:solidFill>
                  <a:srgbClr val="0070C0"/>
                </a:solidFill>
                <a:latin typeface="Ericsson Hilda"/>
              </a:rPr>
              <a:t>A</a:t>
            </a:r>
            <a:r>
              <a:rPr kumimoji="0" lang="en-US" sz="1050" i="0" u="none" strike="noStrike" kern="1000" cap="none" spc="-30" normalizeH="0" baseline="0" noProof="0" dirty="0">
                <a:ln>
                  <a:noFill/>
                </a:ln>
                <a:solidFill>
                  <a:srgbClr val="0070C0"/>
                </a:solidFill>
                <a:effectLst/>
                <a:uLnTx/>
                <a:uFillTx/>
                <a:latin typeface="Ericsson Hilda"/>
              </a:rPr>
              <a:t>gents tasks and capabilities are not related to C</a:t>
            </a:r>
            <a:r>
              <a:rPr lang="en-US" sz="1050" dirty="0">
                <a:solidFill>
                  <a:srgbClr val="0070C0"/>
                </a:solidFill>
                <a:latin typeface="Ericsson Hilda"/>
              </a:rPr>
              <a:t>ore Network, but to apps</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Agentic FW that supports their registration, discovery, communication, </a:t>
            </a:r>
            <a:r>
              <a:rPr lang="en-US" sz="1050" dirty="0" err="1">
                <a:solidFill>
                  <a:srgbClr val="0070C0"/>
                </a:solidFill>
                <a:latin typeface="Ericsson Hilda"/>
              </a:rPr>
              <a:t>authN</a:t>
            </a:r>
            <a:r>
              <a:rPr lang="en-US" sz="1050" dirty="0">
                <a:solidFill>
                  <a:srgbClr val="0070C0"/>
                </a:solidFill>
                <a:latin typeface="Ericsson Hilda"/>
              </a:rPr>
              <a:t>/Z, capabilities profiles, </a:t>
            </a:r>
            <a:r>
              <a:rPr lang="en-US" sz="1050" dirty="0" err="1">
                <a:solidFill>
                  <a:srgbClr val="0070C0"/>
                </a:solidFill>
                <a:latin typeface="Ericsson Hilda"/>
              </a:rPr>
              <a:t>etc</a:t>
            </a:r>
            <a:r>
              <a:rPr lang="en-US" sz="1050" dirty="0">
                <a:solidFill>
                  <a:srgbClr val="0070C0"/>
                </a:solidFill>
                <a:latin typeface="Ericsson Hilda"/>
              </a:rPr>
              <a:t> is needed. Unclear why it needs to be in Core Network</a:t>
            </a:r>
          </a:p>
          <a:p>
            <a:pPr marR="0" lvl="0" algn="l" defTabSz="914400" rtl="0" eaLnBrk="1" fontAlgn="base" latinLnBrk="0" hangingPunct="1">
              <a:lnSpc>
                <a:spcPct val="100000"/>
              </a:lnSpc>
              <a:spcBef>
                <a:spcPts val="800"/>
              </a:spcBef>
              <a:spcAft>
                <a:spcPct val="0"/>
              </a:spcAft>
              <a:buClrTx/>
              <a:buSzTx/>
              <a:buFontTx/>
              <a:buChar char="-"/>
              <a:tabLst/>
              <a:defRPr/>
            </a:pPr>
            <a:endParaRPr lang="en-US" sz="1050" dirty="0">
              <a:solidFill>
                <a:srgbClr val="0070C0"/>
              </a:solidFill>
              <a:latin typeface="Ericsson Hilda"/>
            </a:endParaRPr>
          </a:p>
          <a:p>
            <a:pPr marR="0" lvl="0" algn="l" defTabSz="914400" rtl="0" eaLnBrk="1" fontAlgn="base" latinLnBrk="0" hangingPunct="1">
              <a:lnSpc>
                <a:spcPct val="100000"/>
              </a:lnSpc>
              <a:spcBef>
                <a:spcPts val="800"/>
              </a:spcBef>
              <a:spcAft>
                <a:spcPct val="0"/>
              </a:spcAft>
              <a:buClrTx/>
              <a:buSzTx/>
              <a:buFontTx/>
              <a:buChar char="-"/>
              <a:tabLst/>
              <a:defRPr/>
            </a:pPr>
            <a:endParaRPr kumimoji="0" lang="en-US" sz="1050" i="0" u="none" strike="noStrike" kern="1000" cap="none" spc="-30" normalizeH="0" baseline="0" noProof="0" dirty="0">
              <a:ln>
                <a:noFill/>
              </a:ln>
              <a:solidFill>
                <a:srgbClr val="0070C0"/>
              </a:solidFill>
              <a:effectLst/>
              <a:uLnTx/>
              <a:uFillTx/>
              <a:latin typeface="Ericsson Hilda"/>
            </a:endParaRPr>
          </a:p>
        </p:txBody>
      </p:sp>
      <p:sp>
        <p:nvSpPr>
          <p:cNvPr id="32" name="Content Placeholder 27">
            <a:extLst>
              <a:ext uri="{FF2B5EF4-FFF2-40B4-BE49-F238E27FC236}">
                <a16:creationId xmlns:a16="http://schemas.microsoft.com/office/drawing/2014/main" id="{DC28A21C-BF43-5275-EFFE-FA6D46A79045}"/>
              </a:ext>
            </a:extLst>
          </p:cNvPr>
          <p:cNvSpPr txBox="1">
            <a:spLocks/>
          </p:cNvSpPr>
          <p:nvPr/>
        </p:nvSpPr>
        <p:spPr>
          <a:xfrm>
            <a:off x="6305016" y="3025827"/>
            <a:ext cx="5517165" cy="2130208"/>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0" i="0" u="none" strike="noStrike" kern="1000" cap="none" spc="-30" normalizeH="0" baseline="0" noProof="0" dirty="0">
                <a:ln>
                  <a:noFill/>
                </a:ln>
                <a:solidFill>
                  <a:srgbClr val="00863D"/>
                </a:solidFill>
                <a:effectLst/>
                <a:uLnTx/>
                <a:uFillTx/>
                <a:latin typeface="Ericsson Hilda"/>
                <a:ea typeface="+mn-ea"/>
                <a:cs typeface="+mn-cs"/>
              </a:rPr>
              <a:t>Considerations: 5 proposed TR requirements to support 3rd party AI agent’s attributes </a:t>
            </a:r>
          </a:p>
          <a:p>
            <a:pPr fontAlgn="auto"/>
            <a:r>
              <a:rPr lang="en-US" sz="900" dirty="0">
                <a:latin typeface="Arial" panose="020B0604020202020204" pitchFamily="34" charset="0"/>
                <a:cs typeface="Arial" panose="020B0604020202020204" pitchFamily="34" charset="0"/>
              </a:rPr>
              <a:t>[PR 6.6.6-1] &amp; [PR 6.6.6-3]  capabilities registration and discovery: “(e.g. related users, sensing capabilities, AI capabilities, service features) to other 3rd party AI agents.”</a:t>
            </a:r>
          </a:p>
          <a:p>
            <a:pPr fontAlgn="auto"/>
            <a:r>
              <a:rPr lang="en-US" sz="900" dirty="0">
                <a:latin typeface="Arial" panose="020B0604020202020204" pitchFamily="34" charset="0"/>
                <a:cs typeface="Arial" panose="020B0604020202020204" pitchFamily="34" charset="0"/>
              </a:rPr>
              <a:t>[PR 6.6.6-2] AuthN/Z of AI agents and association with a PLMN subscriber</a:t>
            </a:r>
          </a:p>
          <a:p>
            <a:pPr fontAlgn="auto"/>
            <a:r>
              <a:rPr lang="en-US" sz="900" dirty="0">
                <a:latin typeface="Arial" panose="020B0604020202020204" pitchFamily="34" charset="0"/>
                <a:cs typeface="Arial" panose="020B0604020202020204" pitchFamily="34" charset="0"/>
              </a:rPr>
              <a:t>[PR 6.6.6-4] communication between 3rd party AI agents over a wide area in a group</a:t>
            </a:r>
          </a:p>
          <a:p>
            <a:pPr fontAlgn="auto"/>
            <a:r>
              <a:rPr lang="en-US" sz="900" dirty="0">
                <a:latin typeface="Arial" panose="020B0604020202020204" pitchFamily="34" charset="0"/>
                <a:cs typeface="Arial" panose="020B0604020202020204" pitchFamily="34" charset="0"/>
              </a:rPr>
              <a:t>[PR 6.6.6-5] secure means to expose different services, e.g. computing offloading service in Service Hosting Environment, to the authorized third-party AI agent.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9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0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5726C198-2219-2838-06F9-22AB35B03CBA}"/>
              </a:ext>
            </a:extLst>
          </p:cNvPr>
          <p:cNvSpPr txBox="1">
            <a:spLocks/>
          </p:cNvSpPr>
          <p:nvPr/>
        </p:nvSpPr>
        <p:spPr>
          <a:xfrm>
            <a:off x="250355" y="5192083"/>
            <a:ext cx="11571827" cy="1273610"/>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spcBef>
                <a:spcPts val="600"/>
              </a:spcBef>
              <a:buNone/>
              <a:defRPr/>
            </a:pPr>
            <a:r>
              <a:rPr kumimoji="0" lang="en-US" sz="10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050" dirty="0">
                <a:solidFill>
                  <a:srgbClr val="E66E19">
                    <a:lumMod val="75000"/>
                  </a:srgbClr>
                </a:solidFill>
                <a:latin typeface="Ericsson Hilda"/>
              </a:rPr>
              <a:t>Support for consolidating sensing data (3GPP, non-3GPP) needed</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1050" b="0" i="0" u="none" strike="noStrike" kern="1000" cap="none" spc="-30" normalizeH="0" baseline="0" noProof="0" dirty="0">
                <a:ln>
                  <a:noFill/>
                </a:ln>
                <a:solidFill>
                  <a:srgbClr val="E66E19">
                    <a:lumMod val="75000"/>
                  </a:srgbClr>
                </a:solidFill>
                <a:effectLst/>
                <a:uLnTx/>
                <a:uFillTx/>
                <a:latin typeface="Ericsson Hilda"/>
              </a:rPr>
              <a:t>Support for AI agent grouping, or temporary grouping for a task is needed. Can be supported in the agentic FW in the enablement layer, to cater to the app/task requirements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050" dirty="0">
                <a:solidFill>
                  <a:srgbClr val="E66E19">
                    <a:lumMod val="75000"/>
                  </a:srgbClr>
                </a:solidFill>
                <a:latin typeface="Ericsson Hilda"/>
              </a:rPr>
              <a:t>Agentic FW that can keep track of the various supported AI agents (UE, NW), their capabilities, communication support, security, explainability and accountability, policies, etc.</a:t>
            </a:r>
            <a:endParaRPr kumimoji="0" lang="en-US" sz="1050" b="0" i="0" u="none" strike="noStrike" kern="1000" cap="none" spc="-30" normalizeH="0" baseline="0" noProof="0" dirty="0">
              <a:ln>
                <a:noFill/>
              </a:ln>
              <a:solidFill>
                <a:srgbClr val="E66E19">
                  <a:lumMod val="75000"/>
                </a:srgbClr>
              </a:solidFill>
              <a:effectLst/>
              <a:uLnTx/>
              <a:uFillTx/>
              <a:latin typeface="Ericsson Hilda"/>
            </a:endParaRPr>
          </a:p>
        </p:txBody>
      </p:sp>
      <p:sp>
        <p:nvSpPr>
          <p:cNvPr id="36" name="Content Placeholder 27">
            <a:extLst>
              <a:ext uri="{FF2B5EF4-FFF2-40B4-BE49-F238E27FC236}">
                <a16:creationId xmlns:a16="http://schemas.microsoft.com/office/drawing/2014/main" id="{44CB61BA-7598-AB72-E399-3F833FADA95F}"/>
              </a:ext>
            </a:extLst>
          </p:cNvPr>
          <p:cNvSpPr txBox="1">
            <a:spLocks/>
          </p:cNvSpPr>
          <p:nvPr/>
        </p:nvSpPr>
        <p:spPr>
          <a:xfrm>
            <a:off x="250355" y="1017251"/>
            <a:ext cx="11557575" cy="1972528"/>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Communication domain could be dynamically created for users and AI agents from multiple groups to communicate with each other for a specific task during a specific time.</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lang="en-GB" sz="1050" dirty="0">
                <a:solidFill>
                  <a:srgbClr val="181818"/>
                </a:solidFill>
                <a:latin typeface="Times New Roman" panose="02020603050405020304" pitchFamily="18" charset="0"/>
                <a:cs typeface="Times New Roman" panose="02020603050405020304" pitchFamily="18" charset="0"/>
              </a:rPr>
              <a:t>Bob has a home robot and other UEs (</a:t>
            </a:r>
            <a:r>
              <a:rPr lang="fr-FR" sz="1050" dirty="0">
                <a:solidFill>
                  <a:srgbClr val="181818"/>
                </a:solidFill>
                <a:latin typeface="Times New Roman" panose="02020603050405020304" pitchFamily="18" charset="0"/>
                <a:cs typeface="Times New Roman" panose="02020603050405020304" pitchFamily="18" charset="0"/>
              </a:rPr>
              <a:t>AI assistant, drone and intelligent </a:t>
            </a:r>
            <a:r>
              <a:rPr lang="fr-FR" sz="1050" dirty="0" err="1">
                <a:solidFill>
                  <a:srgbClr val="181818"/>
                </a:solidFill>
                <a:latin typeface="Times New Roman" panose="02020603050405020304" pitchFamily="18" charset="0"/>
                <a:cs typeface="Times New Roman" panose="02020603050405020304" pitchFamily="18" charset="0"/>
              </a:rPr>
              <a:t>vehicle</a:t>
            </a:r>
            <a:r>
              <a:rPr lang="fr-FR" sz="1050" dirty="0">
                <a:solidFill>
                  <a:srgbClr val="181818"/>
                </a:solidFill>
                <a:latin typeface="Times New Roman" panose="02020603050405020304" pitchFamily="18" charset="0"/>
                <a:cs typeface="Times New Roman" panose="02020603050405020304" pitchFamily="18" charset="0"/>
              </a:rPr>
              <a:t>, etc.</a:t>
            </a:r>
            <a:r>
              <a:rPr lang="en-GB" sz="1050" dirty="0">
                <a:solidFill>
                  <a:srgbClr val="181818"/>
                </a:solidFill>
                <a:latin typeface="Times New Roman" panose="02020603050405020304" pitchFamily="18" charset="0"/>
                <a:cs typeface="Times New Roman" panose="02020603050405020304" pitchFamily="18" charset="0"/>
              </a:rPr>
              <a:t>). All AI agents on Bob’s UEs have been associated with Bob’s ID, except for the robot</a:t>
            </a:r>
            <a:endParaRPr kumimoji="0" lang="en-CA"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endParaRP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Drones and cars connected on cellular access, rest of UEs use Wi-Fi</a:t>
            </a: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AI agents and their capabilities must be known to the network</a:t>
            </a:r>
          </a:p>
          <a:p>
            <a:pPr marL="0" marR="0" lvl="0" indent="0" algn="l" defTabSz="914400" rtl="0" eaLnBrk="1" fontAlgn="base" latinLnBrk="0" hangingPunct="1">
              <a:lnSpc>
                <a:spcPct val="100000"/>
              </a:lnSpc>
              <a:spcBef>
                <a:spcPts val="0"/>
              </a:spcBef>
              <a:spcAft>
                <a:spcPct val="0"/>
              </a:spcAft>
              <a:buClrTx/>
              <a:buSzTx/>
              <a:buNone/>
              <a:tabLst/>
              <a:defRPr/>
            </a:pPr>
            <a:r>
              <a:rPr lang="en-US" sz="1050" dirty="0">
                <a:solidFill>
                  <a:srgbClr val="181818"/>
                </a:solidFill>
                <a:latin typeface="Times New Roman" panose="02020603050405020304" pitchFamily="18" charset="0"/>
                <a:cs typeface="Times New Roman" panose="02020603050405020304" pitchFamily="18" charset="0"/>
              </a:rPr>
              <a:t>Use case:</a:t>
            </a:r>
          </a:p>
          <a:p>
            <a:pPr>
              <a:spcBef>
                <a:spcPts val="0"/>
              </a:spcBef>
              <a:defRPr/>
            </a:pPr>
            <a:r>
              <a:rPr lang="en-GB" sz="1050" dirty="0">
                <a:solidFill>
                  <a:srgbClr val="181818"/>
                </a:solidFill>
                <a:latin typeface="Times New Roman" panose="02020603050405020304" pitchFamily="18" charset="0"/>
                <a:cs typeface="Times New Roman" panose="02020603050405020304" pitchFamily="18" charset="0"/>
              </a:rPr>
              <a:t>Bob, Alice, and Charlie – each have created an AI agent group with their own agents. </a:t>
            </a:r>
            <a:r>
              <a:rPr lang="en-US" sz="1050" dirty="0">
                <a:solidFill>
                  <a:srgbClr val="181818"/>
                </a:solidFill>
                <a:latin typeface="Times New Roman" panose="02020603050405020304" pitchFamily="18" charset="0"/>
                <a:cs typeface="Times New Roman" panose="02020603050405020304" pitchFamily="18" charset="0"/>
              </a:rPr>
              <a:t>AI agents vary in their service features, capabilities and permission, etc. </a:t>
            </a:r>
          </a:p>
          <a:p>
            <a:pPr>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Bob’s newly purchased home robot joins the Bob AI agent group and registers its capabilities</a:t>
            </a:r>
          </a:p>
          <a:p>
            <a:pPr>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Bob asks robot to organize a family gathering. </a:t>
            </a:r>
          </a:p>
          <a:p>
            <a:pPr lvl="1">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Robot retrieves data (past family gatherings, list of tasks) and distributes the resulting tasks to other AI agents - e.g., cleaning robots to move furniture, AI assistant to book food catering, drone to deliver the food, AI assistant to message guests and organize pickup then tell car where and when to do guest pickups.</a:t>
            </a:r>
            <a:endParaRPr lang="en-GB" sz="1050" dirty="0">
              <a:solidFill>
                <a:srgbClr val="181818"/>
              </a:solidFill>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0960CEDB-2D38-AF86-BB47-75289A0CF977}"/>
              </a:ext>
            </a:extLst>
          </p:cNvPr>
          <p:cNvSpPr>
            <a:spLocks noGrp="1"/>
          </p:cNvSpPr>
          <p:nvPr>
            <p:ph sz="quarter" idx="10"/>
          </p:nvPr>
        </p:nvSpPr>
        <p:spPr>
          <a:xfrm>
            <a:off x="5364093" y="769900"/>
            <a:ext cx="3131838" cy="297843"/>
          </a:xfrm>
        </p:spPr>
        <p:txBody>
          <a:bodyPr/>
          <a:lstStyle/>
          <a:p>
            <a:pPr marL="0" indent="0">
              <a:buNone/>
            </a:pPr>
            <a:r>
              <a:rPr lang="en-US" sz="1100" b="1" dirty="0">
                <a:highlight>
                  <a:srgbClr val="FFFF00"/>
                </a:highlight>
              </a:rPr>
              <a:t>Use case on  AI-agents communication</a:t>
            </a:r>
            <a:endParaRPr lang="en-GB" sz="1100" b="1" dirty="0">
              <a:highlight>
                <a:srgbClr val="FFFF00"/>
              </a:highlight>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53916"/>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050" b="1" dirty="0">
                <a:solidFill>
                  <a:srgbClr val="0066FF"/>
                </a:solidFill>
              </a:rPr>
              <a:t>S6-254349, Ericsson</a:t>
            </a:r>
            <a:endParaRPr lang="en-GB" altLang="en-US" sz="1050" dirty="0">
              <a:solidFill>
                <a:srgbClr val="0066FF"/>
              </a:solidFill>
            </a:endParaRPr>
          </a:p>
        </p:txBody>
      </p:sp>
    </p:spTree>
    <p:extLst>
      <p:ext uri="{BB962C8B-B14F-4D97-AF65-F5344CB8AC3E}">
        <p14:creationId xmlns:p14="http://schemas.microsoft.com/office/powerpoint/2010/main" val="3095118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C278E-22B9-3781-9F68-BCB604E3FF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F71F90-63D2-E073-EFFA-753D64D44F0B}"/>
              </a:ext>
            </a:extLst>
          </p:cNvPr>
          <p:cNvSpPr>
            <a:spLocks noGrp="1"/>
          </p:cNvSpPr>
          <p:nvPr>
            <p:ph type="title"/>
          </p:nvPr>
        </p:nvSpPr>
        <p:spPr>
          <a:xfrm>
            <a:off x="261062" y="421740"/>
            <a:ext cx="10521950" cy="457200"/>
          </a:xfrm>
        </p:spPr>
        <p:txBody>
          <a:bodyPr/>
          <a:lstStyle/>
          <a:p>
            <a:r>
              <a:rPr lang="en-US" dirty="0"/>
              <a:t>6G UC example from TR 22.870 (6.7)</a:t>
            </a:r>
          </a:p>
        </p:txBody>
      </p:sp>
      <p:sp>
        <p:nvSpPr>
          <p:cNvPr id="10" name="Rectangle 8">
            <a:extLst>
              <a:ext uri="{FF2B5EF4-FFF2-40B4-BE49-F238E27FC236}">
                <a16:creationId xmlns:a16="http://schemas.microsoft.com/office/drawing/2014/main" id="{F08AF441-F53A-7244-2043-D1CA2BF80A58}"/>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1" name="Content Placeholder 27">
            <a:extLst>
              <a:ext uri="{FF2B5EF4-FFF2-40B4-BE49-F238E27FC236}">
                <a16:creationId xmlns:a16="http://schemas.microsoft.com/office/drawing/2014/main" id="{03B20C3A-C5E1-7B12-8685-1F0970CF9C0F}"/>
              </a:ext>
            </a:extLst>
          </p:cNvPr>
          <p:cNvSpPr txBox="1">
            <a:spLocks/>
          </p:cNvSpPr>
          <p:nvPr/>
        </p:nvSpPr>
        <p:spPr>
          <a:xfrm>
            <a:off x="158800" y="2881520"/>
            <a:ext cx="6949010" cy="235364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hangingPunct="0">
              <a:buNone/>
            </a:pPr>
            <a:r>
              <a:rPr lang="en-US" sz="1200" dirty="0">
                <a:solidFill>
                  <a:srgbClr val="0070C0"/>
                </a:solidFill>
              </a:rPr>
              <a:t>Short analysis</a:t>
            </a:r>
          </a:p>
          <a:p>
            <a:pPr hangingPunct="0"/>
            <a:r>
              <a:rPr lang="en-US" sz="1050" dirty="0"/>
              <a:t>Sensing information used by AI agent:  3GPP sensor results + non-3GPP sensors for different objects </a:t>
            </a:r>
          </a:p>
          <a:p>
            <a:pPr hangingPunct="0"/>
            <a:r>
              <a:rPr lang="en-US" sz="1050" dirty="0"/>
              <a:t>AI agents on UEs can trigger various clients on UE </a:t>
            </a:r>
          </a:p>
          <a:p>
            <a:pPr lvl="1" hangingPunct="0"/>
            <a:r>
              <a:rPr lang="en-US" sz="1050" dirty="0"/>
              <a:t>e.g., send a message to robot: can be done via the SMS/RCS client on UE, or WhatsApp, etc. per user configuration of the agent</a:t>
            </a:r>
          </a:p>
          <a:p>
            <a:pPr lvl="1" hangingPunct="0"/>
            <a:r>
              <a:rPr lang="en-US" sz="1050" dirty="0"/>
              <a:t>Or, can access websites from UE to book travel, check prices for VIP deals</a:t>
            </a:r>
          </a:p>
          <a:p>
            <a:pPr marL="163513" indent="-171450" hangingPunct="0">
              <a:buFont typeface="Wingdings" panose="05000000000000000000" pitchFamily="2" charset="2"/>
              <a:buChar char="è"/>
            </a:pPr>
            <a:r>
              <a:rPr lang="en-US" sz="1050" dirty="0"/>
              <a:t>an Agent style UNI is not necessarily needed with 6G CN, for this UC</a:t>
            </a:r>
          </a:p>
          <a:p>
            <a:pPr marL="163513" indent="-171450" hangingPunct="0">
              <a:buFont typeface="Wingdings" panose="05000000000000000000" pitchFamily="2" charset="2"/>
              <a:buChar char="è"/>
            </a:pPr>
            <a:r>
              <a:rPr lang="en-US" sz="1050" dirty="0"/>
              <a:t>UC can be realized entirely via exposure/app enablement layer/applications and using existing UNI with CN and IMS</a:t>
            </a:r>
            <a:endParaRPr lang="en-CA" sz="1050" dirty="0"/>
          </a:p>
          <a:p>
            <a:pPr marL="0" indent="0" hangingPunct="0">
              <a:buNone/>
            </a:pPr>
            <a:r>
              <a:rPr lang="en-US" sz="1050" dirty="0"/>
              <a:t>Requirements to expose to AI agents on UE:  some 3GPP services like IMS voice, QoS changes – unclear why the existing IMS, QoS services exposed on the 5GA UE need to be replaced by new UNI alternatives to 6G CN. </a:t>
            </a:r>
            <a:endParaRPr lang="en-US" sz="1200" dirty="0">
              <a:solidFill>
                <a:srgbClr val="0070C0"/>
              </a:solidFill>
            </a:endParaRPr>
          </a:p>
        </p:txBody>
      </p:sp>
      <p:sp>
        <p:nvSpPr>
          <p:cNvPr id="32" name="Content Placeholder 27">
            <a:extLst>
              <a:ext uri="{FF2B5EF4-FFF2-40B4-BE49-F238E27FC236}">
                <a16:creationId xmlns:a16="http://schemas.microsoft.com/office/drawing/2014/main" id="{5FCCA865-ABC3-DE1A-5722-977D315BE268}"/>
              </a:ext>
            </a:extLst>
          </p:cNvPr>
          <p:cNvSpPr txBox="1">
            <a:spLocks/>
          </p:cNvSpPr>
          <p:nvPr/>
        </p:nvSpPr>
        <p:spPr>
          <a:xfrm>
            <a:off x="7230359" y="2854997"/>
            <a:ext cx="4586744" cy="2299564"/>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rgbClr val="00863D"/>
                </a:solidFill>
              </a:rPr>
              <a:t>Considerations</a:t>
            </a:r>
            <a:r>
              <a:rPr lang="en-US" sz="1600" dirty="0">
                <a:solidFill>
                  <a:srgbClr val="00863D"/>
                </a:solidFill>
              </a:rPr>
              <a:t>:</a:t>
            </a:r>
            <a:r>
              <a:rPr lang="en-US" sz="1400" dirty="0">
                <a:solidFill>
                  <a:srgbClr val="00863D"/>
                </a:solidFill>
              </a:rPr>
              <a:t> </a:t>
            </a:r>
            <a:r>
              <a:rPr lang="en-US" sz="1100" dirty="0"/>
              <a:t>There are proposed requirements </a:t>
            </a:r>
          </a:p>
          <a:p>
            <a:pPr fontAlgn="auto"/>
            <a:r>
              <a:rPr lang="en-GB" sz="1100" dirty="0"/>
              <a:t>[PR 6.</a:t>
            </a:r>
            <a:r>
              <a:rPr lang="en-US" sz="1100" dirty="0"/>
              <a:t>7</a:t>
            </a:r>
            <a:r>
              <a:rPr lang="en-GB" sz="1100" dirty="0"/>
              <a:t>.6-1] Based on user consent and operator policy, the 6G system shall provide a suitable means for an AI agent application on UE to invoke some 3GPP services (e.g. IMS service).</a:t>
            </a:r>
            <a:endParaRPr lang="en-CA" sz="1100" dirty="0"/>
          </a:p>
          <a:p>
            <a:pPr fontAlgn="auto"/>
            <a:r>
              <a:rPr lang="en-GB" sz="1100" dirty="0"/>
              <a:t>[PR 6.</a:t>
            </a:r>
            <a:r>
              <a:rPr lang="en-US" sz="1100" dirty="0"/>
              <a:t>7</a:t>
            </a:r>
            <a:r>
              <a:rPr lang="en-GB" sz="1100" dirty="0"/>
              <a:t>.6-2] Based on user consent, operator policy and regulatory requirements, the e.g. change of QoS) to the 6G system shall provide an efficient way to expose information (application on the UE.</a:t>
            </a:r>
            <a:endParaRPr lang="en-CA" sz="1100" dirty="0"/>
          </a:p>
          <a:p>
            <a:pPr fontAlgn="auto"/>
            <a:r>
              <a:rPr lang="en-GB" sz="1100" dirty="0"/>
              <a:t>[PR 6.7.6-3] Based on user consent, operator policy and regulatory requirements, the 6G network shall be able to support the message exchange between the AI agent application on different UEs, considering the diverse capabilities supported by different AI agents for these applications</a:t>
            </a:r>
            <a:endParaRPr lang="en-CA" sz="1100" dirty="0"/>
          </a:p>
          <a:p>
            <a:pPr marL="0" indent="0" hangingPunct="0">
              <a:buNone/>
            </a:pPr>
            <a:r>
              <a:rPr lang="en-GB" sz="1100" dirty="0"/>
              <a:t>	</a:t>
            </a:r>
            <a:endParaRPr lang="en-CA" sz="1400" dirty="0">
              <a:latin typeface="Times New Roman" panose="02020603050405020304" pitchFamily="18" charset="0"/>
              <a:cs typeface="Times New Roman" panose="02020603050405020304" pitchFamily="18" charset="0"/>
            </a:endParaRPr>
          </a:p>
        </p:txBody>
      </p:sp>
      <p:sp>
        <p:nvSpPr>
          <p:cNvPr id="33" name="Content Placeholder 27">
            <a:extLst>
              <a:ext uri="{FF2B5EF4-FFF2-40B4-BE49-F238E27FC236}">
                <a16:creationId xmlns:a16="http://schemas.microsoft.com/office/drawing/2014/main" id="{DFFDB626-E660-64D7-4B61-AE66A7A81BAD}"/>
              </a:ext>
            </a:extLst>
          </p:cNvPr>
          <p:cNvSpPr txBox="1">
            <a:spLocks/>
          </p:cNvSpPr>
          <p:nvPr/>
        </p:nvSpPr>
        <p:spPr>
          <a:xfrm>
            <a:off x="155916" y="5318051"/>
            <a:ext cx="11649128" cy="1007247"/>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chemeClr val="accent5">
                    <a:lumMod val="75000"/>
                  </a:schemeClr>
                </a:solidFill>
              </a:rPr>
              <a:t>Proposed conclusions</a:t>
            </a:r>
          </a:p>
          <a:p>
            <a:pPr>
              <a:spcBef>
                <a:spcPts val="0"/>
              </a:spcBef>
              <a:buFont typeface="Arial" panose="020B0604020202020204" pitchFamily="34" charset="0"/>
              <a:buChar char="•"/>
            </a:pPr>
            <a:r>
              <a:rPr lang="en-GB" sz="1200" dirty="0">
                <a:solidFill>
                  <a:schemeClr val="accent5">
                    <a:lumMod val="75000"/>
                  </a:schemeClr>
                </a:solidFill>
              </a:rPr>
              <a:t>Both the robot nanny UE and the mobile phone UE own AI agents each. The UC seems to imply one AI agent per device.</a:t>
            </a:r>
          </a:p>
          <a:p>
            <a:pPr>
              <a:spcBef>
                <a:spcPts val="0"/>
              </a:spcBef>
              <a:buFont typeface="Arial" panose="020B0604020202020204" pitchFamily="34" charset="0"/>
              <a:buChar char="•"/>
            </a:pPr>
            <a:r>
              <a:rPr lang="en-US" sz="1200" dirty="0">
                <a:solidFill>
                  <a:schemeClr val="accent5">
                    <a:lumMod val="75000"/>
                  </a:schemeClr>
                </a:solidFill>
              </a:rPr>
              <a:t>AI agents in this UC are UE usability enhancers, to make human interactions simpler via free text/voice on the device. An UE Agent – NW Agent interactions can be all in app layer including also the UE Agent discovering other agents it can talk to (e.g., to make the travel booking requests, to send the package pickup request). </a:t>
            </a:r>
          </a:p>
          <a:p>
            <a:pPr>
              <a:spcBef>
                <a:spcPts val="0"/>
              </a:spcBef>
              <a:buFont typeface="Arial" panose="020B0604020202020204" pitchFamily="34" charset="0"/>
              <a:buChar char="•"/>
            </a:pPr>
            <a:r>
              <a:rPr lang="en-US" sz="1200" dirty="0">
                <a:solidFill>
                  <a:schemeClr val="accent5">
                    <a:lumMod val="75000"/>
                  </a:schemeClr>
                </a:solidFill>
              </a:rPr>
              <a:t>The UC can make use of existing UNI to interface with the NW, or can support AI agents requests in the application layer (via </a:t>
            </a:r>
            <a:r>
              <a:rPr lang="en-GB" sz="1200" dirty="0">
                <a:solidFill>
                  <a:schemeClr val="accent5">
                    <a:lumMod val="75000"/>
                  </a:schemeClr>
                </a:solidFill>
              </a:rPr>
              <a:t>simplified requests).</a:t>
            </a:r>
            <a:endParaRPr lang="en-US" sz="1200" dirty="0">
              <a:solidFill>
                <a:schemeClr val="accent5">
                  <a:lumMod val="75000"/>
                </a:schemeClr>
              </a:solidFill>
            </a:endParaRPr>
          </a:p>
        </p:txBody>
      </p:sp>
      <p:sp>
        <p:nvSpPr>
          <p:cNvPr id="36" name="Content Placeholder 27">
            <a:extLst>
              <a:ext uri="{FF2B5EF4-FFF2-40B4-BE49-F238E27FC236}">
                <a16:creationId xmlns:a16="http://schemas.microsoft.com/office/drawing/2014/main" id="{2F6AA755-105B-7E62-F226-BD98584D625E}"/>
              </a:ext>
            </a:extLst>
          </p:cNvPr>
          <p:cNvSpPr txBox="1">
            <a:spLocks/>
          </p:cNvSpPr>
          <p:nvPr/>
        </p:nvSpPr>
        <p:spPr>
          <a:xfrm>
            <a:off x="3863728" y="1289956"/>
            <a:ext cx="7953375" cy="1516605"/>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endParaRPr lang="en-GB" sz="1400">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70A6F8B5-5446-B82F-489F-63A11EB8F0AA}"/>
              </a:ext>
            </a:extLst>
          </p:cNvPr>
          <p:cNvSpPr>
            <a:spLocks noGrp="1"/>
          </p:cNvSpPr>
          <p:nvPr>
            <p:ph sz="quarter" idx="10"/>
          </p:nvPr>
        </p:nvSpPr>
        <p:spPr>
          <a:xfrm>
            <a:off x="261062" y="2637370"/>
            <a:ext cx="4347659" cy="297843"/>
          </a:xfrm>
        </p:spPr>
        <p:txBody>
          <a:bodyPr/>
          <a:lstStyle/>
          <a:p>
            <a:pPr marL="0" indent="0">
              <a:buNone/>
            </a:pPr>
            <a:r>
              <a:rPr lang="en-US" sz="1400" b="1" dirty="0">
                <a:highlight>
                  <a:srgbClr val="FFFF00"/>
                </a:highlight>
              </a:rPr>
              <a:t>Use case on 6G system assisted AI agent service </a:t>
            </a:r>
            <a:endParaRPr lang="en-GB" sz="1400" b="1" dirty="0">
              <a:highlight>
                <a:srgbClr val="FFFF00"/>
              </a:highlight>
            </a:endParaRPr>
          </a:p>
        </p:txBody>
      </p:sp>
      <p:sp>
        <p:nvSpPr>
          <p:cNvPr id="3" name="Rectangle 2">
            <a:extLst>
              <a:ext uri="{FF2B5EF4-FFF2-40B4-BE49-F238E27FC236}">
                <a16:creationId xmlns:a16="http://schemas.microsoft.com/office/drawing/2014/main" id="{06589EE9-0814-F337-9BAB-F9C280CC058A}"/>
              </a:ext>
            </a:extLst>
          </p:cNvPr>
          <p:cNvSpPr>
            <a:spLocks noChangeArrowheads="1"/>
          </p:cNvSpPr>
          <p:nvPr/>
        </p:nvSpPr>
        <p:spPr bwMode="auto">
          <a:xfrm>
            <a:off x="715191" y="93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AFB61A38-D756-F68D-976D-F2E0F2E2519A}"/>
              </a:ext>
            </a:extLst>
          </p:cNvPr>
          <p:cNvGraphicFramePr>
            <a:graphicFrameLocks noChangeAspect="1"/>
          </p:cNvGraphicFramePr>
          <p:nvPr/>
        </p:nvGraphicFramePr>
        <p:xfrm>
          <a:off x="300989" y="1088178"/>
          <a:ext cx="3159653" cy="1578506"/>
        </p:xfrm>
        <a:graphic>
          <a:graphicData uri="http://schemas.openxmlformats.org/presentationml/2006/ole">
            <mc:AlternateContent xmlns:mc="http://schemas.openxmlformats.org/markup-compatibility/2006">
              <mc:Choice xmlns:v="urn:schemas-microsoft-com:vml" Requires="v">
                <p:oleObj spid="_x0000_s1054" name="Visio" r:id="rId3" imgW="9213838" imgH="5435950" progId="Visio.Drawing.15">
                  <p:embed/>
                </p:oleObj>
              </mc:Choice>
              <mc:Fallback>
                <p:oleObj name="Visio" r:id="rId3" imgW="9213838" imgH="5435950" progId="Visio.Drawing.15">
                  <p:embed/>
                  <p:pic>
                    <p:nvPicPr>
                      <p:cNvPr id="4" name="Object 3">
                        <a:extLst>
                          <a:ext uri="{FF2B5EF4-FFF2-40B4-BE49-F238E27FC236}">
                            <a16:creationId xmlns:a16="http://schemas.microsoft.com/office/drawing/2014/main" id="{AFB61A38-D756-F68D-976D-F2E0F2E251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989" y="1088178"/>
                        <a:ext cx="3159653" cy="1578506"/>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E7FA03FD-E43A-B0D8-B7F3-21A72FAA4A4C}"/>
              </a:ext>
            </a:extLst>
          </p:cNvPr>
          <p:cNvSpPr txBox="1"/>
          <p:nvPr/>
        </p:nvSpPr>
        <p:spPr>
          <a:xfrm>
            <a:off x="3719272" y="1286278"/>
            <a:ext cx="8171739" cy="1546577"/>
          </a:xfrm>
          <a:prstGeom prst="rect">
            <a:avLst/>
          </a:prstGeom>
          <a:solidFill>
            <a:schemeClr val="bg1"/>
          </a:solidFill>
        </p:spPr>
        <p:txBody>
          <a:bodyPr wrap="square">
            <a:spAutoFit/>
          </a:bodyPr>
          <a:lstStyle/>
          <a:p>
            <a:pPr marL="180340" marR="0" hangingPunct="0">
              <a:spcAft>
                <a:spcPts val="900"/>
              </a:spcAft>
            </a:pPr>
            <a:r>
              <a:rPr lang="en-US" sz="1200" dirty="0">
                <a:latin typeface="Times New Roman" panose="02020603050405020304" pitchFamily="18" charset="0"/>
                <a:ea typeface="DengXian" panose="02010600030101010101" pitchFamily="2" charset="-122"/>
              </a:rPr>
              <a:t>UC: robot nanny from vendor A and phone UE from vendor B communicate, both take User input</a:t>
            </a:r>
          </a:p>
          <a:p>
            <a:pPr marL="180340" marR="0" hangingPunct="0">
              <a:spcAft>
                <a:spcPts val="900"/>
              </a:spcAft>
            </a:pPr>
            <a:r>
              <a:rPr lang="en-US" sz="1200" dirty="0">
                <a:latin typeface="Times New Roman" panose="02020603050405020304" pitchFamily="18" charset="0"/>
                <a:ea typeface="DengXian" panose="02010600030101010101" pitchFamily="2" charset="-122"/>
              </a:rPr>
              <a:t>User’s input (as free text/speech) is processed by AI agent on robot and by the AI agent on mobile phone</a:t>
            </a:r>
          </a:p>
          <a:p>
            <a:pPr marL="923290" lvl="1" indent="-285750" hangingPunct="0">
              <a:spcAft>
                <a:spcPts val="900"/>
              </a:spcAft>
              <a:buFont typeface="Arial" panose="020B0604020202020204" pitchFamily="34" charset="0"/>
              <a:buChar char="•"/>
            </a:pPr>
            <a:r>
              <a:rPr lang="en-US" sz="1200" dirty="0">
                <a:effectLst/>
                <a:latin typeface="Times New Roman" panose="02020603050405020304" pitchFamily="18" charset="0"/>
                <a:ea typeface="DengXian" panose="02010600030101010101" pitchFamily="2" charset="-122"/>
              </a:rPr>
              <a:t>Robot nanny executes the actionable tasks identified by its AI agent e.g., books vacations checks prices, picks up package deliveries</a:t>
            </a:r>
          </a:p>
          <a:p>
            <a:pPr marL="923290" lvl="1" indent="-285750" hangingPunct="0">
              <a:spcAft>
                <a:spcPts val="900"/>
              </a:spcAft>
              <a:buFont typeface="Arial" panose="020B0604020202020204" pitchFamily="34" charset="0"/>
              <a:buChar char="•"/>
            </a:pPr>
            <a:r>
              <a:rPr lang="en-US" sz="1200" dirty="0">
                <a:latin typeface="Times New Roman" panose="02020603050405020304" pitchFamily="18" charset="0"/>
                <a:ea typeface="DengXian" panose="02010600030101010101" pitchFamily="2" charset="-122"/>
              </a:rPr>
              <a:t>AI agent on Phone UE determines other actionable tasks based on user’s free style commands, so it initiates communication with robot to give tasks (e.g., package delivery pickup)</a:t>
            </a:r>
            <a:endParaRPr lang="en-CA" sz="1200" dirty="0">
              <a:effectLst/>
              <a:latin typeface="Times New Roman" panose="02020603050405020304" pitchFamily="18" charset="0"/>
              <a:ea typeface="Times New Roman" panose="02020603050405020304" pitchFamily="18" charset="0"/>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41261507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http://schemas.openxmlformats.org/package/2006/metadata/core-properties"/>
    <ds:schemaRef ds:uri="http://schemas.microsoft.com/office/infopath/2007/PartnerControls"/>
    <ds:schemaRef ds:uri="http://purl.org/dc/elements/1.1/"/>
    <ds:schemaRef ds:uri="280d8efa-eff2-4910-88d2-79ca146720c4"/>
    <ds:schemaRef ds:uri="679a257e-872f-4c98-9e8a-0a9c104f72cd"/>
  </ds:schemaRefs>
</ds:datastoreItem>
</file>

<file path=docProps/app.xml><?xml version="1.0" encoding="utf-8"?>
<Properties xmlns="http://schemas.openxmlformats.org/officeDocument/2006/extended-properties" xmlns:vt="http://schemas.openxmlformats.org/officeDocument/2006/docPropsVTypes">
  <Template>Office Theme</Template>
  <TotalTime>6119</TotalTime>
  <Words>5555</Words>
  <Application>Microsoft Office PowerPoint</Application>
  <PresentationFormat>Widescreen</PresentationFormat>
  <Paragraphs>405</Paragraphs>
  <Slides>19</Slides>
  <Notes>2</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32" baseType="lpstr">
      <vt:lpstr>Arial </vt:lpstr>
      <vt:lpstr>Arial-BoldMT</vt:lpstr>
      <vt:lpstr>DengXian</vt:lpstr>
      <vt:lpstr>Ericsson Hilda</vt:lpstr>
      <vt:lpstr>Malgun Gothic</vt:lpstr>
      <vt:lpstr>TimesNewRomanPSMT</vt:lpstr>
      <vt:lpstr>Arial</vt:lpstr>
      <vt:lpstr>Calibri</vt:lpstr>
      <vt:lpstr>Calibri Light</vt:lpstr>
      <vt:lpstr>Times New Roman</vt:lpstr>
      <vt:lpstr>Wingdings</vt:lpstr>
      <vt:lpstr>Office Theme</vt:lpstr>
      <vt:lpstr>Visio</vt:lpstr>
      <vt:lpstr>PowerPoint Presentation</vt:lpstr>
      <vt:lpstr>WA3: AIML Aspects</vt:lpstr>
      <vt:lpstr>WA3: AIML Aspects; WT3.1 (1/2)</vt:lpstr>
      <vt:lpstr>WA3: AIML Aspects; WT3.1 (2/2)</vt:lpstr>
      <vt:lpstr>SUMMARY WA3: AIML; WT3.2</vt:lpstr>
      <vt:lpstr>Background – AI use cases from SA1 (TR 22.870)</vt:lpstr>
      <vt:lpstr>6G UC example from TR 22.870 (6.5)</vt:lpstr>
      <vt:lpstr>6G UC example from TR 22.870 (6.6)</vt:lpstr>
      <vt:lpstr>6G UC example from TR 22.870 (6.7)</vt:lpstr>
      <vt:lpstr>Proposed way forward WT3.2</vt:lpstr>
      <vt:lpstr>WA3: AIML Aspects; WT3.3 and WT3.5</vt:lpstr>
      <vt:lpstr>WA3: AIML Aspects; WT3.3 and WT3.5</vt:lpstr>
      <vt:lpstr>WA3: AIML Aspects; WT3.7 (1/2)</vt:lpstr>
      <vt:lpstr>WA3: AIML Aspects; WT3.7 (2/2)</vt:lpstr>
      <vt:lpstr>WA3: AIML Aspects; WT3.8 (1/2)</vt:lpstr>
      <vt:lpstr>Justification : Why WA3?</vt:lpstr>
      <vt:lpstr>Summary</vt:lpstr>
      <vt:lpstr>Way forward (Proposed) WA3: AIML Aspects</vt:lpstr>
      <vt:lpstr>Way forward (Proposed) WA3: AIML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701</cp:revision>
  <dcterms:created xsi:type="dcterms:W3CDTF">2010-02-05T13:52:04Z</dcterms:created>
  <dcterms:modified xsi:type="dcterms:W3CDTF">2025-10-16T07:10:07Z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