
<file path=[Content_Types].xml><?xml version="1.0" encoding="utf-8"?>
<Types xmlns="http://schemas.openxmlformats.org/package/2006/content-types">
  <Default Extension="png" ContentType="image/png"/>
  <Default Extension="svg" ContentType="image/svg+xml"/>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2"/>
  </p:notesMasterIdLst>
  <p:handoutMasterIdLst>
    <p:handoutMasterId r:id="rId23"/>
  </p:handoutMasterIdLst>
  <p:sldIdLst>
    <p:sldId id="341" r:id="rId5"/>
    <p:sldId id="381" r:id="rId6"/>
    <p:sldId id="373" r:id="rId7"/>
    <p:sldId id="374" r:id="rId8"/>
    <p:sldId id="363" r:id="rId9"/>
    <p:sldId id="372" r:id="rId10"/>
    <p:sldId id="371" r:id="rId11"/>
    <p:sldId id="366" r:id="rId12"/>
    <p:sldId id="368" r:id="rId13"/>
    <p:sldId id="370" r:id="rId14"/>
    <p:sldId id="375" r:id="rId15"/>
    <p:sldId id="376" r:id="rId16"/>
    <p:sldId id="377" r:id="rId17"/>
    <p:sldId id="378" r:id="rId18"/>
    <p:sldId id="379" r:id="rId19"/>
    <p:sldId id="380" r:id="rId20"/>
    <p:sldId id="382" r:id="rId2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1" d="100"/>
          <a:sy n="81" d="100"/>
        </p:scale>
        <p:origin x="336" y="3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14</a:t>
            </a:fld>
            <a:endParaRPr lang="en-GB" altLang="en-US"/>
          </a:p>
        </p:txBody>
      </p:sp>
    </p:spTree>
    <p:extLst>
      <p:ext uri="{BB962C8B-B14F-4D97-AF65-F5344CB8AC3E}">
        <p14:creationId xmlns:p14="http://schemas.microsoft.com/office/powerpoint/2010/main" val="590015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hyperlink" Target="https://portal.3gpp.org/ngppapp/CreateTDoc.aspx?mode=view&amp;contributionId=1717250" TargetMode="Externa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#69</a:t>
            </a:r>
          </a:p>
          <a:p>
            <a:pPr eaLnBrk="1" hangingPunct="1">
              <a:defRPr/>
            </a:pPr>
            <a:r>
              <a:rPr lang="en-IN" altLang="en-US" sz="1200" b="1" dirty="0">
                <a:latin typeface="Arial "/>
              </a:rPr>
              <a:t>Wuhan, China 13th – 17th October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615553"/>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altLang="en-US" sz="1200" b="1" dirty="0" smtClean="0"/>
              <a:t>            S6-254332</a:t>
            </a:r>
            <a:endParaRPr lang="en-IN" sz="1000" b="1" i="0" kern="1200" dirty="0" smtClean="0">
              <a:solidFill>
                <a:schemeClr val="tx1"/>
              </a:solidFill>
              <a:effectLst/>
              <a:latin typeface="Arial" panose="020B0604020202020204" pitchFamily="34" charset="0"/>
              <a:ea typeface="+mn-ea"/>
              <a:cs typeface="Arial" panose="020B0604020202020204" pitchFamily="34" charset="0"/>
            </a:endParaRPr>
          </a:p>
          <a:p>
            <a:r>
              <a:rPr lang="en-IN" sz="1000" b="0" u="none" strike="noStrike" kern="1200" dirty="0" smtClean="0">
                <a:solidFill>
                  <a:schemeClr val="tx1"/>
                </a:solidFill>
                <a:effectLst/>
                <a:latin typeface="Arial" panose="020B0604020202020204" pitchFamily="34" charset="0"/>
                <a:ea typeface="+mn-ea"/>
                <a:cs typeface="Arial" panose="020B0604020202020204" pitchFamily="34" charset="0"/>
                <a:hlinkClick r:id="rId6"/>
              </a:rPr>
              <a:t/>
            </a:r>
            <a:br>
              <a:rPr lang="en-IN" sz="1000" b="0" u="none" strike="noStrike" kern="1200" dirty="0" smtClean="0">
                <a:solidFill>
                  <a:schemeClr val="tx1"/>
                </a:solidFill>
                <a:effectLst/>
                <a:latin typeface="Arial" panose="020B0604020202020204" pitchFamily="34" charset="0"/>
                <a:ea typeface="+mn-ea"/>
                <a:cs typeface="Arial" panose="020B0604020202020204" pitchFamily="34" charset="0"/>
                <a:hlinkClick r:id="rId6"/>
              </a:rPr>
            </a:br>
            <a:r>
              <a:rPr lang="en-GB" altLang="en-US" sz="1200" dirty="0" smtClean="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8.wmf"/><Relationship Id="rId13" Type="http://schemas.openxmlformats.org/officeDocument/2006/relationships/image" Target="../media/image14.svg"/><Relationship Id="rId18" Type="http://schemas.openxmlformats.org/officeDocument/2006/relationships/image" Target="../media/image15.png"/><Relationship Id="rId3" Type="http://schemas.openxmlformats.org/officeDocument/2006/relationships/image" Target="../media/image4.svg"/><Relationship Id="rId21" Type="http://schemas.openxmlformats.org/officeDocument/2006/relationships/image" Target="../media/image22.svg"/><Relationship Id="rId7" Type="http://schemas.openxmlformats.org/officeDocument/2006/relationships/image" Target="../media/image7.wmf"/><Relationship Id="rId12" Type="http://schemas.openxmlformats.org/officeDocument/2006/relationships/image" Target="../media/image12.png"/><Relationship Id="rId17" Type="http://schemas.openxmlformats.org/officeDocument/2006/relationships/image" Target="../media/image18.svg"/><Relationship Id="rId2" Type="http://schemas.openxmlformats.org/officeDocument/2006/relationships/image" Target="../media/image3.png"/><Relationship Id="rId16" Type="http://schemas.openxmlformats.org/officeDocument/2006/relationships/image" Target="../media/image14.png"/><Relationship Id="rId20"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6.wmf"/><Relationship Id="rId11" Type="http://schemas.openxmlformats.org/officeDocument/2006/relationships/image" Target="../media/image11.emf"/><Relationship Id="rId5" Type="http://schemas.openxmlformats.org/officeDocument/2006/relationships/image" Target="../media/image5.wmf"/><Relationship Id="rId15" Type="http://schemas.openxmlformats.org/officeDocument/2006/relationships/image" Target="../media/image16.svg"/><Relationship Id="rId10" Type="http://schemas.openxmlformats.org/officeDocument/2006/relationships/image" Target="../media/image10.emf"/><Relationship Id="rId19" Type="http://schemas.openxmlformats.org/officeDocument/2006/relationships/image" Target="../media/image20.svg"/><Relationship Id="rId4" Type="http://schemas.openxmlformats.org/officeDocument/2006/relationships/image" Target="../media/image4.wmf"/><Relationship Id="rId9" Type="http://schemas.openxmlformats.org/officeDocument/2006/relationships/image" Target="../media/image9.emf"/><Relationship Id="rId14" Type="http://schemas.openxmlformats.org/officeDocument/2006/relationships/image" Target="../media/image13.png"/><Relationship Id="rId22"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BFCA172-672F-4297-B767-9F7EDE373FA1}"/>
              </a:ext>
            </a:extLst>
          </p:cNvPr>
          <p:cNvSpPr>
            <a:spLocks noGrp="1"/>
          </p:cNvSpPr>
          <p:nvPr>
            <p:ph type="title"/>
          </p:nvPr>
        </p:nvSpPr>
        <p:spPr>
          <a:xfrm>
            <a:off x="2147888" y="2507225"/>
            <a:ext cx="7886700" cy="1640021"/>
          </a:xfrm>
        </p:spPr>
        <p:txBody>
          <a:bodyPr/>
          <a:lstStyle/>
          <a:p>
            <a:pPr eaLnBrk="1" hangingPunct="1"/>
            <a:r>
              <a:rPr lang="en-IN" sz="3600" b="1" i="0" u="none" strike="noStrike" baseline="0" dirty="0">
                <a:latin typeface="Arial-BoldMT"/>
              </a:rPr>
              <a:t>NWM WA5 Way forward</a:t>
            </a:r>
            <a:br>
              <a:rPr lang="en-IN" sz="3600" b="1" i="0" u="none" strike="noStrike" baseline="0" dirty="0">
                <a:latin typeface="Arial-BoldMT"/>
              </a:rPr>
            </a:br>
            <a:r>
              <a:rPr lang="en-IN" sz="2400" b="0" i="0" u="none" strike="noStrike" baseline="0" dirty="0" smtClean="0">
                <a:latin typeface="TimesNewRomanPSMT"/>
              </a:rPr>
              <a:t>WA5</a:t>
            </a:r>
            <a:r>
              <a:rPr lang="en-IN" sz="2400" b="0" i="0" u="none" strike="noStrike" baseline="0" dirty="0">
                <a:latin typeface="TimesNewRomanPSMT"/>
              </a:rPr>
              <a:t>: Compute and Communication Aspects</a:t>
            </a:r>
            <a:endParaRPr lang="en-GB" altLang="en-US" sz="13800" dirty="0"/>
          </a:p>
        </p:txBody>
      </p:sp>
      <p:sp>
        <p:nvSpPr>
          <p:cNvPr id="6" name="Text Placeholder 2">
            <a:extLst>
              <a:ext uri="{FF2B5EF4-FFF2-40B4-BE49-F238E27FC236}">
                <a16:creationId xmlns:a16="http://schemas.microsoft.com/office/drawing/2014/main" id="{9FAD3684-801E-4E1E-85EB-F5F3E5D37277}"/>
              </a:ext>
            </a:extLst>
          </p:cNvPr>
          <p:cNvSpPr txBox="1">
            <a:spLocks/>
          </p:cNvSpPr>
          <p:nvPr/>
        </p:nvSpPr>
        <p:spPr bwMode="auto">
          <a:xfrm>
            <a:off x="2147888" y="5061646"/>
            <a:ext cx="7886700" cy="1028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buFontTx/>
              <a:buNone/>
            </a:pPr>
            <a:r>
              <a:rPr lang="en-GB" altLang="en-US" dirty="0" smtClean="0"/>
              <a:t>Moderator, Lenovo, Samsung, </a:t>
            </a:r>
            <a:r>
              <a:rPr lang="en-GB" altLang="en-US" dirty="0" err="1" smtClean="0"/>
              <a:t>MediaTek</a:t>
            </a:r>
            <a:endParaRPr lang="en-GB" altLang="en-US" dirty="0" smtClean="0"/>
          </a:p>
          <a:p>
            <a:pPr marL="0" indent="0" eaLnBrk="1" hangingPunct="1">
              <a:buFontTx/>
              <a:buNone/>
            </a:pPr>
            <a:r>
              <a:rPr lang="en-GB" altLang="en-US" dirty="0" smtClean="0"/>
              <a:t>basavarajjp@samsung.com</a:t>
            </a: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graphicFrame>
        <p:nvGraphicFramePr>
          <p:cNvPr id="2" name="Table 2">
            <a:extLst>
              <a:ext uri="{FF2B5EF4-FFF2-40B4-BE49-F238E27FC236}">
                <a16:creationId xmlns:a16="http://schemas.microsoft.com/office/drawing/2014/main" id="{A5AF0E5F-E65C-4E56-B7A9-1A4E2F94E35C}"/>
              </a:ext>
            </a:extLst>
          </p:cNvPr>
          <p:cNvGraphicFramePr>
            <a:graphicFrameLocks noGrp="1"/>
          </p:cNvGraphicFramePr>
          <p:nvPr>
            <p:ph idx="1"/>
            <p:extLst>
              <p:ext uri="{D42A27DB-BD31-4B8C-83A1-F6EECF244321}">
                <p14:modId xmlns:p14="http://schemas.microsoft.com/office/powerpoint/2010/main" val="3107552722"/>
              </p:ext>
            </p:extLst>
          </p:nvPr>
        </p:nvGraphicFramePr>
        <p:xfrm>
          <a:off x="1562100" y="2606675"/>
          <a:ext cx="8686800" cy="2595880"/>
        </p:xfrm>
        <a:graphic>
          <a:graphicData uri="http://schemas.openxmlformats.org/drawingml/2006/table">
            <a:tbl>
              <a:tblPr firstRow="1" bandRow="1">
                <a:tableStyleId>{5C22544A-7EE6-4342-B048-85BDC9FD1C3A}</a:tableStyleId>
              </a:tblPr>
              <a:tblGrid>
                <a:gridCol w="4343400">
                  <a:extLst>
                    <a:ext uri="{9D8B030D-6E8A-4147-A177-3AD203B41FA5}">
                      <a16:colId xmlns:a16="http://schemas.microsoft.com/office/drawing/2014/main" val="358225844"/>
                    </a:ext>
                  </a:extLst>
                </a:gridCol>
                <a:gridCol w="4343400">
                  <a:extLst>
                    <a:ext uri="{9D8B030D-6E8A-4147-A177-3AD203B41FA5}">
                      <a16:colId xmlns:a16="http://schemas.microsoft.com/office/drawing/2014/main" val="1001609713"/>
                    </a:ext>
                  </a:extLst>
                </a:gridCol>
              </a:tblGrid>
              <a:tr h="370840">
                <a:tc>
                  <a:txBody>
                    <a:bodyPr/>
                    <a:lstStyle/>
                    <a:p>
                      <a:r>
                        <a:rPr lang="en-IN" sz="1600" dirty="0">
                          <a:solidFill>
                            <a:schemeClr val="tx1"/>
                          </a:solidFill>
                          <a:latin typeface="+mn-lt"/>
                        </a:rPr>
                        <a:t>Current Work Tasks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600" dirty="0">
                          <a:solidFill>
                            <a:schemeClr val="tx1"/>
                          </a:solidFill>
                          <a:latin typeface="+mn-lt"/>
                        </a:rPr>
                        <a:t>Proposed Work Tasks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41482941"/>
                  </a:ext>
                </a:extLst>
              </a:tr>
              <a:tr h="370840">
                <a:tc>
                  <a:txBody>
                    <a:bodyPr/>
                    <a:lstStyle/>
                    <a:p>
                      <a:pPr hangingPunct="0">
                        <a:spcAft>
                          <a:spcPts val="900"/>
                        </a:spcAft>
                      </a:pPr>
                      <a:r>
                        <a:rPr lang="en-IN" sz="1600" dirty="0">
                          <a:effectLst/>
                          <a:latin typeface="+mn-lt"/>
                          <a:ea typeface="DengXian"/>
                        </a:rPr>
                        <a:t>WT5.2: Compute handling on UE and offloading outside UE.</a:t>
                      </a:r>
                      <a:endParaRPr lang="en-IN" sz="1600" dirty="0">
                        <a:effectLst/>
                        <a:latin typeface="+mn-lt"/>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600" dirty="0">
                          <a:solidFill>
                            <a:schemeClr val="tx1"/>
                          </a:solidFill>
                          <a:latin typeface="+mn-lt"/>
                        </a:rPr>
                        <a:t>WT5.2: </a:t>
                      </a:r>
                      <a:r>
                        <a:rPr lang="en-US" sz="1600" dirty="0">
                          <a:effectLst/>
                          <a:latin typeface="Calibri" panose="020F0502020204030204" pitchFamily="34" charset="0"/>
                          <a:ea typeface="Malgun Gothic" panose="020B0503020000020004" pitchFamily="34" charset="-127"/>
                        </a:rPr>
                        <a:t>Computing resource coordination between UE and 6G network, and application-</a:t>
                      </a:r>
                      <a:r>
                        <a:rPr lang="en-US" sz="1600" dirty="0">
                          <a:latin typeface="Calibri" panose="020F0502020204030204" pitchFamily="34" charset="0"/>
                          <a:ea typeface="Malgun Gothic" panose="020B0503020000020004" pitchFamily="34" charset="-127"/>
                        </a:rPr>
                        <a:t>aware </a:t>
                      </a:r>
                      <a:r>
                        <a:rPr lang="en-US" sz="1600" dirty="0">
                          <a:effectLst/>
                          <a:latin typeface="Calibri" panose="020F0502020204030204" pitchFamily="34" charset="0"/>
                          <a:ea typeface="Malgun Gothic" panose="020B0503020000020004" pitchFamily="34" charset="-127"/>
                        </a:rPr>
                        <a:t>offloading outside UE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effectLst/>
                          <a:latin typeface="Calibri" panose="020F0502020204030204" pitchFamily="34" charset="0"/>
                          <a:ea typeface="Malgun Gothic" panose="020B0503020000020004" pitchFamily="34" charset="-127"/>
                        </a:rPr>
                        <a:t>WT5.4: Void</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07965020"/>
                  </a:ext>
                </a:extLst>
              </a:tr>
              <a:tr h="370840">
                <a:tc>
                  <a:txBody>
                    <a:bodyPr/>
                    <a:lstStyle/>
                    <a:p>
                      <a:pPr hangingPunct="0">
                        <a:spcAft>
                          <a:spcPts val="900"/>
                        </a:spcAft>
                      </a:pPr>
                      <a:r>
                        <a:rPr lang="en-US" sz="1600" dirty="0">
                          <a:effectLst/>
                          <a:latin typeface="+mn-lt"/>
                          <a:ea typeface="Malgun Gothic" panose="020B0503020000020004" pitchFamily="34" charset="-127"/>
                        </a:rPr>
                        <a:t>WT5.4: Compute co-ordination with CN</a:t>
                      </a:r>
                      <a:endParaRPr lang="en-IN" sz="1600" dirty="0">
                        <a:effectLst/>
                        <a:latin typeface="+mn-lt"/>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IN"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89819530"/>
                  </a:ext>
                </a:extLst>
              </a:tr>
              <a:tr h="370840">
                <a:tc>
                  <a:txBody>
                    <a:bodyPr/>
                    <a:lstStyle/>
                    <a:p>
                      <a:pPr hangingPunct="0">
                        <a:spcAft>
                          <a:spcPts val="900"/>
                        </a:spcAft>
                      </a:pPr>
                      <a:r>
                        <a:rPr lang="en-US" sz="1600" dirty="0">
                          <a:effectLst/>
                          <a:latin typeface="+mn-lt"/>
                          <a:ea typeface="Malgun Gothic" panose="020B0503020000020004" pitchFamily="34" charset="-127"/>
                        </a:rPr>
                        <a:t>WT5.3: Quantifying compute requirements and discovering nodes for handling</a:t>
                      </a:r>
                      <a:endParaRPr lang="en-IN" sz="1600" dirty="0">
                        <a:effectLst/>
                        <a:latin typeface="+mn-lt"/>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600" dirty="0"/>
                        <a:t>WT5.3: Study of Application Specific Compute Requirements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49446557"/>
                  </a:ext>
                </a:extLst>
              </a:tr>
              <a:tr h="370840">
                <a:tc>
                  <a:txBody>
                    <a:bodyPr/>
                    <a:lstStyle/>
                    <a:p>
                      <a:pPr hangingPunct="0">
                        <a:spcAft>
                          <a:spcPts val="900"/>
                        </a:spcAft>
                      </a:pPr>
                      <a:r>
                        <a:rPr lang="en-US" sz="1600" dirty="0">
                          <a:effectLst/>
                          <a:latin typeface="+mn-lt"/>
                          <a:ea typeface="Malgun Gothic" panose="020B0503020000020004" pitchFamily="34" charset="-127"/>
                        </a:rPr>
                        <a:t>WT5.7: Study enabling compute requirements of 6G use cases</a:t>
                      </a:r>
                      <a:endParaRPr lang="en-IN" sz="1600" dirty="0">
                        <a:effectLst/>
                        <a:latin typeface="+mn-lt"/>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600" dirty="0"/>
                        <a:t>WT5.7: Study the need and challenges related to Compute Resource Discovery </a:t>
                      </a:r>
                      <a:endParaRPr lang="en-IN"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23761867"/>
                  </a:ext>
                </a:extLst>
              </a:tr>
            </a:tbl>
          </a:graphicData>
        </a:graphic>
      </p:graphicFrame>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S6-254339, Samsung</a:t>
            </a:r>
            <a:endParaRPr lang="en-GB" altLang="en-US" sz="1200" dirty="0">
              <a:solidFill>
                <a:srgbClr val="0066FF"/>
              </a:solidFill>
            </a:endParaRPr>
          </a:p>
        </p:txBody>
      </p:sp>
    </p:spTree>
    <p:extLst>
      <p:ext uri="{BB962C8B-B14F-4D97-AF65-F5344CB8AC3E}">
        <p14:creationId xmlns:p14="http://schemas.microsoft.com/office/powerpoint/2010/main" val="674687730"/>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95343"/>
            <a:ext cx="11080531" cy="1104917"/>
          </a:xfrm>
        </p:spPr>
        <p:txBody>
          <a:bodyPr/>
          <a:lstStyle/>
          <a:p>
            <a:r>
              <a:rPr lang="en-GB" altLang="en-US" sz="3600" dirty="0"/>
              <a:t>WA5: Compute and Communication Aspects </a:t>
            </a:r>
            <a:br>
              <a:rPr lang="en-GB" altLang="en-US" sz="3600" dirty="0"/>
            </a:br>
            <a:r>
              <a:rPr lang="en-GB" altLang="en-US" sz="2800" dirty="0"/>
              <a:t>WT5.4</a:t>
            </a:r>
            <a:endParaRPr lang="en-GB" altLang="en-US" sz="3600" dirty="0"/>
          </a:p>
        </p:txBody>
      </p:sp>
      <p:graphicFrame>
        <p:nvGraphicFramePr>
          <p:cNvPr id="5" name="Table 4">
            <a:extLst>
              <a:ext uri="{FF2B5EF4-FFF2-40B4-BE49-F238E27FC236}">
                <a16:creationId xmlns:a16="http://schemas.microsoft.com/office/drawing/2014/main" id="{6AB5B1D8-C21D-7FF4-E986-3A18AB077A74}"/>
              </a:ext>
            </a:extLst>
          </p:cNvPr>
          <p:cNvGraphicFramePr>
            <a:graphicFrameLocks noGrp="1"/>
          </p:cNvGraphicFramePr>
          <p:nvPr>
            <p:extLst/>
          </p:nvPr>
        </p:nvGraphicFramePr>
        <p:xfrm>
          <a:off x="838201" y="1754080"/>
          <a:ext cx="10630145" cy="502920"/>
        </p:xfrm>
        <a:graphic>
          <a:graphicData uri="http://schemas.openxmlformats.org/drawingml/2006/table">
            <a:tbl>
              <a:tblPr firstRow="1" firstCol="1" bandRow="1"/>
              <a:tblGrid>
                <a:gridCol w="2563934">
                  <a:extLst>
                    <a:ext uri="{9D8B030D-6E8A-4147-A177-3AD203B41FA5}">
                      <a16:colId xmlns:a16="http://schemas.microsoft.com/office/drawing/2014/main" val="788208499"/>
                    </a:ext>
                  </a:extLst>
                </a:gridCol>
                <a:gridCol w="2688737">
                  <a:extLst>
                    <a:ext uri="{9D8B030D-6E8A-4147-A177-3AD203B41FA5}">
                      <a16:colId xmlns:a16="http://schemas.microsoft.com/office/drawing/2014/main" val="1294477530"/>
                    </a:ext>
                  </a:extLst>
                </a:gridCol>
                <a:gridCol w="2688737">
                  <a:extLst>
                    <a:ext uri="{9D8B030D-6E8A-4147-A177-3AD203B41FA5}">
                      <a16:colId xmlns:a16="http://schemas.microsoft.com/office/drawing/2014/main" val="3435279252"/>
                    </a:ext>
                  </a:extLst>
                </a:gridCol>
                <a:gridCol w="2688737">
                  <a:extLst>
                    <a:ext uri="{9D8B030D-6E8A-4147-A177-3AD203B41FA5}">
                      <a16:colId xmlns:a16="http://schemas.microsoft.com/office/drawing/2014/main" val="4199663478"/>
                    </a:ext>
                  </a:extLst>
                </a:gridCol>
              </a:tblGrid>
              <a:tr h="59480">
                <a:tc>
                  <a:txBody>
                    <a:bodyPr/>
                    <a:lstStyle/>
                    <a:p>
                      <a:pPr marL="0" marR="0" hangingPunct="0">
                        <a:spcBef>
                          <a:spcPts val="0"/>
                        </a:spcBef>
                        <a:spcAft>
                          <a:spcPts val="900"/>
                        </a:spcAft>
                      </a:pPr>
                      <a:r>
                        <a:rPr lang="en-US" sz="1100">
                          <a:solidFill>
                            <a:srgbClr val="000000"/>
                          </a:solidFill>
                          <a:effectLst/>
                          <a:latin typeface="Arial" panose="020B0604020202020204" pitchFamily="34" charset="0"/>
                          <a:ea typeface="DengXian" panose="02010600030101010101" pitchFamily="2" charset="-122"/>
                        </a:rPr>
                        <a:t>Candidate Work Task</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hangingPunct="0">
                        <a:spcBef>
                          <a:spcPts val="0"/>
                        </a:spcBef>
                        <a:spcAft>
                          <a:spcPts val="900"/>
                        </a:spcAft>
                      </a:pPr>
                      <a:r>
                        <a:rPr lang="en-US" sz="1100">
                          <a:solidFill>
                            <a:srgbClr val="000000"/>
                          </a:solidFill>
                          <a:effectLst/>
                          <a:latin typeface="Arial" panose="020B0604020202020204" pitchFamily="34" charset="0"/>
                          <a:ea typeface="Malgun Gothic" panose="020B0503020000020004" pitchFamily="34" charset="-127"/>
                        </a:rPr>
                        <a:t>Support</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hangingPunct="0">
                        <a:spcBef>
                          <a:spcPts val="0"/>
                        </a:spcBef>
                        <a:spcAft>
                          <a:spcPts val="900"/>
                        </a:spcAft>
                      </a:pPr>
                      <a:r>
                        <a:rPr lang="en-US" sz="1100">
                          <a:solidFill>
                            <a:srgbClr val="000000"/>
                          </a:solidFill>
                          <a:effectLst/>
                          <a:latin typeface="Arial" panose="020B0604020202020204" pitchFamily="34" charset="0"/>
                          <a:ea typeface="Malgun Gothic" panose="020B0503020000020004" pitchFamily="34" charset="-127"/>
                        </a:rPr>
                        <a:t>Do not support</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hangingPunct="0">
                        <a:spcBef>
                          <a:spcPts val="0"/>
                        </a:spcBef>
                        <a:spcAft>
                          <a:spcPts val="900"/>
                        </a:spcAft>
                      </a:pPr>
                      <a:r>
                        <a:rPr lang="en-US" sz="1100">
                          <a:solidFill>
                            <a:srgbClr val="000000"/>
                          </a:solidFill>
                          <a:effectLst/>
                          <a:latin typeface="Arial" panose="020B0604020202020204" pitchFamily="34" charset="0"/>
                          <a:ea typeface="Malgun Gothic" panose="020B0503020000020004" pitchFamily="34" charset="-127"/>
                        </a:rPr>
                        <a:t>Moderator Remarks</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325013730"/>
                  </a:ext>
                </a:extLst>
              </a:tr>
              <a:tr h="0">
                <a:tc>
                  <a:txBody>
                    <a:bodyPr/>
                    <a:lstStyle/>
                    <a:p>
                      <a:pPr marL="0" marR="0" hangingPunct="0">
                        <a:spcBef>
                          <a:spcPts val="0"/>
                        </a:spcBef>
                        <a:spcAft>
                          <a:spcPts val="900"/>
                        </a:spcAft>
                      </a:pPr>
                      <a:r>
                        <a:rPr lang="en-US" sz="1000">
                          <a:effectLst/>
                          <a:latin typeface="Arial" panose="020B0604020202020204" pitchFamily="34" charset="0"/>
                          <a:ea typeface="Malgun Gothic" panose="020B0503020000020004" pitchFamily="34" charset="-127"/>
                        </a:rPr>
                        <a:t>WT5.4: Compute co-ordination with CN</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hangingPunct="0">
                        <a:spcBef>
                          <a:spcPts val="0"/>
                        </a:spcBef>
                        <a:spcAft>
                          <a:spcPts val="900"/>
                        </a:spcAft>
                      </a:pPr>
                      <a:r>
                        <a:rPr lang="en-US" sz="1100">
                          <a:effectLst/>
                          <a:latin typeface="Arial" panose="020B0604020202020204" pitchFamily="34" charset="0"/>
                          <a:ea typeface="Malgun Gothic" panose="020B0503020000020004" pitchFamily="34" charset="-127"/>
                        </a:rPr>
                        <a:t>Interdigital, Lenovo, MediaTek, CMCC, Apple, Samsung, ZTE</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hangingPunct="0">
                        <a:spcBef>
                          <a:spcPts val="0"/>
                        </a:spcBef>
                        <a:spcAft>
                          <a:spcPts val="900"/>
                        </a:spcAft>
                      </a:pPr>
                      <a:r>
                        <a:rPr lang="en-US" sz="1100">
                          <a:effectLst/>
                          <a:latin typeface="Arial" panose="020B0604020202020204" pitchFamily="34" charset="0"/>
                          <a:ea typeface="Malgun Gothic" panose="020B0503020000020004" pitchFamily="34" charset="-127"/>
                        </a:rPr>
                        <a:t>Huawei, Nokia, Ericsson</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hangingPunct="0">
                        <a:spcBef>
                          <a:spcPts val="0"/>
                        </a:spcBef>
                        <a:spcAft>
                          <a:spcPts val="900"/>
                        </a:spcAft>
                      </a:pPr>
                      <a:r>
                        <a:rPr lang="en-US" sz="1100" dirty="0">
                          <a:effectLst/>
                          <a:latin typeface="Arial" panose="020B0604020202020204" pitchFamily="34" charset="0"/>
                          <a:ea typeface="Malgun Gothic" panose="020B0503020000020004" pitchFamily="34" charset="-127"/>
                        </a:rPr>
                        <a:t>Rewording, Merge with WT5.2, Need clarification</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61477770"/>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S6-254214, </a:t>
            </a:r>
            <a:r>
              <a:rPr lang="en-GB" altLang="en-US" sz="1200" b="1" dirty="0" err="1" smtClean="0">
                <a:solidFill>
                  <a:srgbClr val="0066FF"/>
                </a:solidFill>
              </a:rPr>
              <a:t>MediaTek</a:t>
            </a:r>
            <a:endParaRPr lang="en-GB" altLang="en-US" sz="1200" dirty="0">
              <a:solidFill>
                <a:srgbClr val="0066FF"/>
              </a:solidFill>
            </a:endParaRPr>
          </a:p>
        </p:txBody>
      </p:sp>
      <p:sp>
        <p:nvSpPr>
          <p:cNvPr id="9" name="Content Placeholder 3"/>
          <p:cNvSpPr>
            <a:spLocks noGrp="1"/>
          </p:cNvSpPr>
          <p:nvPr>
            <p:ph idx="1"/>
          </p:nvPr>
        </p:nvSpPr>
        <p:spPr>
          <a:xfrm>
            <a:off x="735867" y="2005540"/>
            <a:ext cx="10834811" cy="4698815"/>
          </a:xfrm>
        </p:spPr>
        <p:txBody>
          <a:bodyPr/>
          <a:lstStyle/>
          <a:p>
            <a:endParaRPr lang="en-IN" sz="2000" dirty="0"/>
          </a:p>
          <a:p>
            <a:r>
              <a:rPr lang="en-IN" sz="2000" b="1" dirty="0"/>
              <a:t>Summary of comments</a:t>
            </a:r>
          </a:p>
          <a:p>
            <a:pPr lvl="1"/>
            <a:r>
              <a:rPr lang="en-US" sz="1800" dirty="0"/>
              <a:t>The details of the “co-ordination” </a:t>
            </a:r>
          </a:p>
          <a:p>
            <a:pPr lvl="1"/>
            <a:r>
              <a:rPr lang="en-US" sz="1800" dirty="0"/>
              <a:t>Has dependency on SA2 progress</a:t>
            </a:r>
            <a:endParaRPr lang="en-IN" sz="1800" dirty="0"/>
          </a:p>
          <a:p>
            <a:r>
              <a:rPr lang="en-IN" sz="2000" b="1" dirty="0"/>
              <a:t>Justification/Clarification</a:t>
            </a:r>
          </a:p>
          <a:p>
            <a:pPr lvl="1"/>
            <a:r>
              <a:rPr lang="en-IN" sz="1800" dirty="0"/>
              <a:t>SA2 is discussing on how to support the computing service provided and managed by CN</a:t>
            </a:r>
          </a:p>
          <a:p>
            <a:pPr lvl="1"/>
            <a:r>
              <a:rPr lang="en-IN" sz="1800" dirty="0"/>
              <a:t>This WT can study the enabler function for 3</a:t>
            </a:r>
            <a:r>
              <a:rPr lang="en-IN" sz="1800" baseline="30000" dirty="0"/>
              <a:t>rd</a:t>
            </a:r>
            <a:r>
              <a:rPr lang="en-IN" sz="1800" dirty="0"/>
              <a:t> party server to co-ordinate with the CN, when deciding where to serve the offloaded computing tasks</a:t>
            </a:r>
            <a:endParaRPr lang="en-US" sz="1800" dirty="0"/>
          </a:p>
          <a:p>
            <a:r>
              <a:rPr lang="en-IN" sz="2000" b="1" dirty="0"/>
              <a:t>Way forward (e.g. revised WT, merging etc)</a:t>
            </a:r>
          </a:p>
          <a:p>
            <a:pPr lvl="1"/>
            <a:r>
              <a:rPr lang="en-IN" sz="1800" dirty="0"/>
              <a:t>Revise WT as the following: </a:t>
            </a:r>
          </a:p>
          <a:p>
            <a:pPr lvl="1"/>
            <a:r>
              <a:rPr lang="en-US" sz="1800" dirty="0"/>
              <a:t>How to enable computing service with co-ordination between CN and 3rd party </a:t>
            </a:r>
          </a:p>
          <a:p>
            <a:pPr lvl="2"/>
            <a:r>
              <a:rPr lang="en-US" sz="1600" dirty="0"/>
              <a:t>Note: The progress of this WT needs to co-ordinate with SA2 WG</a:t>
            </a:r>
            <a:endParaRPr lang="en-IN" sz="1600" dirty="0"/>
          </a:p>
        </p:txBody>
      </p:sp>
    </p:spTree>
    <p:extLst>
      <p:ext uri="{BB962C8B-B14F-4D97-AF65-F5344CB8AC3E}">
        <p14:creationId xmlns:p14="http://schemas.microsoft.com/office/powerpoint/2010/main" val="71815552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95343"/>
            <a:ext cx="11080531" cy="1104917"/>
          </a:xfrm>
        </p:spPr>
        <p:txBody>
          <a:bodyPr/>
          <a:lstStyle/>
          <a:p>
            <a:r>
              <a:rPr lang="en-GB" altLang="en-US" sz="3600" dirty="0"/>
              <a:t>WA5: Compute and Communication Aspects </a:t>
            </a:r>
            <a:br>
              <a:rPr lang="en-GB" altLang="en-US" sz="3600" dirty="0"/>
            </a:br>
            <a:r>
              <a:rPr lang="en-GB" altLang="en-US" sz="2800" dirty="0"/>
              <a:t>WT5.6</a:t>
            </a:r>
            <a:endParaRPr lang="en-GB" altLang="en-US" sz="3600" dirty="0"/>
          </a:p>
        </p:txBody>
      </p:sp>
      <p:graphicFrame>
        <p:nvGraphicFramePr>
          <p:cNvPr id="5" name="Table 4">
            <a:extLst>
              <a:ext uri="{FF2B5EF4-FFF2-40B4-BE49-F238E27FC236}">
                <a16:creationId xmlns:a16="http://schemas.microsoft.com/office/drawing/2014/main" id="{6AB5B1D8-C21D-7FF4-E986-3A18AB077A74}"/>
              </a:ext>
            </a:extLst>
          </p:cNvPr>
          <p:cNvGraphicFramePr>
            <a:graphicFrameLocks noGrp="1"/>
          </p:cNvGraphicFramePr>
          <p:nvPr>
            <p:extLst/>
          </p:nvPr>
        </p:nvGraphicFramePr>
        <p:xfrm>
          <a:off x="838200" y="1600260"/>
          <a:ext cx="10630145" cy="1082040"/>
        </p:xfrm>
        <a:graphic>
          <a:graphicData uri="http://schemas.openxmlformats.org/drawingml/2006/table">
            <a:tbl>
              <a:tblPr firstRow="1" firstCol="1" bandRow="1"/>
              <a:tblGrid>
                <a:gridCol w="2563934">
                  <a:extLst>
                    <a:ext uri="{9D8B030D-6E8A-4147-A177-3AD203B41FA5}">
                      <a16:colId xmlns:a16="http://schemas.microsoft.com/office/drawing/2014/main" val="788208499"/>
                    </a:ext>
                  </a:extLst>
                </a:gridCol>
                <a:gridCol w="2688737">
                  <a:extLst>
                    <a:ext uri="{9D8B030D-6E8A-4147-A177-3AD203B41FA5}">
                      <a16:colId xmlns:a16="http://schemas.microsoft.com/office/drawing/2014/main" val="1294477530"/>
                    </a:ext>
                  </a:extLst>
                </a:gridCol>
                <a:gridCol w="2688737">
                  <a:extLst>
                    <a:ext uri="{9D8B030D-6E8A-4147-A177-3AD203B41FA5}">
                      <a16:colId xmlns:a16="http://schemas.microsoft.com/office/drawing/2014/main" val="3435279252"/>
                    </a:ext>
                  </a:extLst>
                </a:gridCol>
                <a:gridCol w="2688737">
                  <a:extLst>
                    <a:ext uri="{9D8B030D-6E8A-4147-A177-3AD203B41FA5}">
                      <a16:colId xmlns:a16="http://schemas.microsoft.com/office/drawing/2014/main" val="4199663478"/>
                    </a:ext>
                  </a:extLst>
                </a:gridCol>
              </a:tblGrid>
              <a:tr h="0">
                <a:tc>
                  <a:txBody>
                    <a:bodyPr/>
                    <a:lstStyle/>
                    <a:p>
                      <a:pPr marL="0" marR="0" hangingPunct="0">
                        <a:spcBef>
                          <a:spcPts val="0"/>
                        </a:spcBef>
                        <a:spcAft>
                          <a:spcPts val="900"/>
                        </a:spcAft>
                      </a:pPr>
                      <a:r>
                        <a:rPr lang="en-US" sz="1100">
                          <a:solidFill>
                            <a:srgbClr val="000000"/>
                          </a:solidFill>
                          <a:effectLst/>
                          <a:latin typeface="Arial" panose="020B0604020202020204" pitchFamily="34" charset="0"/>
                          <a:ea typeface="DengXian" panose="02010600030101010101" pitchFamily="2" charset="-122"/>
                        </a:rPr>
                        <a:t>Candidate Work Task</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hangingPunct="0">
                        <a:spcBef>
                          <a:spcPts val="0"/>
                        </a:spcBef>
                        <a:spcAft>
                          <a:spcPts val="900"/>
                        </a:spcAft>
                      </a:pPr>
                      <a:r>
                        <a:rPr lang="en-US" sz="1100">
                          <a:solidFill>
                            <a:srgbClr val="000000"/>
                          </a:solidFill>
                          <a:effectLst/>
                          <a:latin typeface="Arial" panose="020B0604020202020204" pitchFamily="34" charset="0"/>
                          <a:ea typeface="Malgun Gothic" panose="020B0503020000020004" pitchFamily="34" charset="-127"/>
                        </a:rPr>
                        <a:t>Support</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hangingPunct="0">
                        <a:spcBef>
                          <a:spcPts val="0"/>
                        </a:spcBef>
                        <a:spcAft>
                          <a:spcPts val="900"/>
                        </a:spcAft>
                      </a:pPr>
                      <a:r>
                        <a:rPr lang="en-US" sz="1100">
                          <a:solidFill>
                            <a:srgbClr val="000000"/>
                          </a:solidFill>
                          <a:effectLst/>
                          <a:latin typeface="Arial" panose="020B0604020202020204" pitchFamily="34" charset="0"/>
                          <a:ea typeface="Malgun Gothic" panose="020B0503020000020004" pitchFamily="34" charset="-127"/>
                        </a:rPr>
                        <a:t>Do not support</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hangingPunct="0">
                        <a:spcBef>
                          <a:spcPts val="0"/>
                        </a:spcBef>
                        <a:spcAft>
                          <a:spcPts val="900"/>
                        </a:spcAft>
                      </a:pPr>
                      <a:r>
                        <a:rPr lang="en-US" sz="1100">
                          <a:solidFill>
                            <a:srgbClr val="000000"/>
                          </a:solidFill>
                          <a:effectLst/>
                          <a:latin typeface="Arial" panose="020B0604020202020204" pitchFamily="34" charset="0"/>
                          <a:ea typeface="Malgun Gothic" panose="020B0503020000020004" pitchFamily="34" charset="-127"/>
                        </a:rPr>
                        <a:t>Moderator Remarks</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325013730"/>
                  </a:ext>
                </a:extLst>
              </a:tr>
              <a:tr h="0">
                <a:tc>
                  <a:txBody>
                    <a:bodyPr/>
                    <a:lstStyle/>
                    <a:p>
                      <a:pPr marL="0" marR="0" hangingPunct="0">
                        <a:spcBef>
                          <a:spcPts val="0"/>
                        </a:spcBef>
                        <a:spcAft>
                          <a:spcPts val="900"/>
                        </a:spcAft>
                      </a:pPr>
                      <a:r>
                        <a:rPr lang="en-US" sz="1000" dirty="0">
                          <a:effectLst/>
                          <a:latin typeface="Arial" panose="020B0604020202020204" pitchFamily="34" charset="0"/>
                          <a:ea typeface="Malgun Gothic" panose="020B0503020000020004" pitchFamily="34" charset="-127"/>
                        </a:rPr>
                        <a:t>WT5.6: </a:t>
                      </a:r>
                      <a:r>
                        <a:rPr lang="en-GB" sz="1000" dirty="0">
                          <a:effectLst/>
                          <a:latin typeface="Arial" panose="020B0604020202020204" pitchFamily="34" charset="0"/>
                          <a:ea typeface="Malgun Gothic" panose="020B0503020000020004" pitchFamily="34" charset="-127"/>
                        </a:rPr>
                        <a:t>Investigating the mechanisms about existing and future application server deployment mechanism ,</a:t>
                      </a:r>
                      <a:r>
                        <a:rPr lang="en-GB" sz="1000" dirty="0" err="1">
                          <a:effectLst/>
                          <a:latin typeface="Arial" panose="020B0604020202020204" pitchFamily="34" charset="0"/>
                          <a:ea typeface="Malgun Gothic" panose="020B0503020000020004" pitchFamily="34" charset="-127"/>
                        </a:rPr>
                        <a:t>analyzing</a:t>
                      </a:r>
                      <a:r>
                        <a:rPr lang="en-GB" sz="1000" dirty="0">
                          <a:effectLst/>
                          <a:latin typeface="Arial" panose="020B0604020202020204" pitchFamily="34" charset="0"/>
                          <a:ea typeface="Malgun Gothic" panose="020B0503020000020004" pitchFamily="34" charset="-127"/>
                        </a:rPr>
                        <a:t> the exposure requirements on computing resource offered by 3GPP system for the deployment application server.</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hangingPunct="0">
                        <a:spcBef>
                          <a:spcPts val="0"/>
                        </a:spcBef>
                        <a:spcAft>
                          <a:spcPts val="900"/>
                        </a:spcAft>
                      </a:pPr>
                      <a:r>
                        <a:rPr lang="en-US" sz="1100" dirty="0">
                          <a:effectLst/>
                          <a:latin typeface="Arial" panose="020B0604020202020204" pitchFamily="34" charset="0"/>
                          <a:ea typeface="Malgun Gothic" panose="020B0503020000020004" pitchFamily="34" charset="-127"/>
                        </a:rPr>
                        <a:t>Interdigital, CATT, Lenovo, MediaTek, CMCC, Huawei, Samsung</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hangingPunct="0">
                        <a:spcBef>
                          <a:spcPts val="0"/>
                        </a:spcBef>
                        <a:spcAft>
                          <a:spcPts val="900"/>
                        </a:spcAft>
                      </a:pPr>
                      <a:r>
                        <a:rPr lang="en-US" sz="1100">
                          <a:effectLst/>
                          <a:latin typeface="Arial" panose="020B0604020202020204" pitchFamily="34" charset="0"/>
                          <a:ea typeface="Malgun Gothic" panose="020B0503020000020004" pitchFamily="34" charset="-127"/>
                        </a:rPr>
                        <a:t>Apple, Nokia, Ericsson</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hangingPunct="0">
                        <a:spcBef>
                          <a:spcPts val="0"/>
                        </a:spcBef>
                        <a:spcAft>
                          <a:spcPts val="900"/>
                        </a:spcAft>
                      </a:pPr>
                      <a:r>
                        <a:rPr lang="en-US" sz="1100" dirty="0">
                          <a:effectLst/>
                          <a:latin typeface="Arial" panose="020B0604020202020204" pitchFamily="34" charset="0"/>
                          <a:ea typeface="Malgun Gothic" panose="020B0503020000020004" pitchFamily="34" charset="-127"/>
                        </a:rPr>
                        <a:t>Related to WA1, Needs clarification, SA2 overlap, Rewording, SA5 relation, Rewording</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61477770"/>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S6-254214, </a:t>
            </a:r>
            <a:r>
              <a:rPr lang="en-GB" altLang="en-US" sz="1200" b="1" dirty="0" err="1" smtClean="0">
                <a:solidFill>
                  <a:srgbClr val="0066FF"/>
                </a:solidFill>
              </a:rPr>
              <a:t>MediaTek</a:t>
            </a:r>
            <a:endParaRPr lang="en-GB" altLang="en-US" sz="1200" dirty="0">
              <a:solidFill>
                <a:srgbClr val="0066FF"/>
              </a:solidFill>
            </a:endParaRPr>
          </a:p>
        </p:txBody>
      </p:sp>
      <p:sp>
        <p:nvSpPr>
          <p:cNvPr id="8" name="Content Placeholder 3"/>
          <p:cNvSpPr>
            <a:spLocks noGrp="1"/>
          </p:cNvSpPr>
          <p:nvPr>
            <p:ph idx="1"/>
          </p:nvPr>
        </p:nvSpPr>
        <p:spPr>
          <a:xfrm>
            <a:off x="780926" y="2705177"/>
            <a:ext cx="10834811" cy="3809923"/>
          </a:xfrm>
        </p:spPr>
        <p:txBody>
          <a:bodyPr/>
          <a:lstStyle/>
          <a:p>
            <a:r>
              <a:rPr lang="en-IN" sz="2000" b="1" dirty="0"/>
              <a:t>Summary of comments</a:t>
            </a:r>
          </a:p>
          <a:p>
            <a:pPr lvl="1"/>
            <a:r>
              <a:rPr lang="en-US" sz="1800" dirty="0"/>
              <a:t>Understanding current application deployment and requirement are essential</a:t>
            </a:r>
          </a:p>
          <a:p>
            <a:pPr lvl="1"/>
            <a:r>
              <a:rPr lang="en-IN" sz="1800" dirty="0"/>
              <a:t>Exposure aspect overlaps with WA1</a:t>
            </a:r>
          </a:p>
          <a:p>
            <a:r>
              <a:rPr lang="en-IN" sz="2000" b="1" dirty="0"/>
              <a:t>Justification/Clarification</a:t>
            </a:r>
          </a:p>
          <a:p>
            <a:pPr lvl="1"/>
            <a:r>
              <a:rPr lang="en-US" sz="1800" dirty="0"/>
              <a:t>We can study the mechanism on supporting communication and computing requirements for the compute-intensive use cases listed by SA1 (TR22.870)</a:t>
            </a:r>
          </a:p>
          <a:p>
            <a:pPr lvl="1"/>
            <a:r>
              <a:rPr lang="en-US" sz="1800" dirty="0"/>
              <a:t>This can be independent from other WGs</a:t>
            </a:r>
            <a:endParaRPr lang="en-IN" sz="1600" dirty="0"/>
          </a:p>
          <a:p>
            <a:r>
              <a:rPr lang="en-IN" sz="2000" b="1" dirty="0"/>
              <a:t>Way forward (e.g. revised WT, merging etc)</a:t>
            </a:r>
          </a:p>
          <a:p>
            <a:pPr lvl="1"/>
            <a:r>
              <a:rPr lang="en-IN" sz="1800" dirty="0"/>
              <a:t>Revise WT as the following: I</a:t>
            </a:r>
            <a:r>
              <a:rPr lang="en-US" sz="1800" dirty="0" err="1"/>
              <a:t>nvestigate</a:t>
            </a:r>
            <a:r>
              <a:rPr lang="en-US" sz="1800" dirty="0"/>
              <a:t> the mechanisms supporting communication and computing requirements for the existing and future use cases and applications, analyzing the enabler layer requirements for these use cases and applications.</a:t>
            </a:r>
            <a:endParaRPr lang="en-IN" sz="1800" dirty="0"/>
          </a:p>
        </p:txBody>
      </p:sp>
    </p:spTree>
    <p:extLst>
      <p:ext uri="{BB962C8B-B14F-4D97-AF65-F5344CB8AC3E}">
        <p14:creationId xmlns:p14="http://schemas.microsoft.com/office/powerpoint/2010/main" val="43560878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1957817"/>
            <a:ext cx="10515600" cy="4052566"/>
          </a:xfrm>
        </p:spPr>
        <p:txBody>
          <a:bodyPr/>
          <a:lstStyle/>
          <a:p>
            <a:r>
              <a:rPr lang="en-US" altLang="en-US" sz="2400" dirty="0"/>
              <a:t>In summary, MediaTek supports WT5.4, WT5.6 with the following revision:</a:t>
            </a:r>
          </a:p>
          <a:p>
            <a:r>
              <a:rPr lang="en-US" altLang="en-US" sz="2400" dirty="0"/>
              <a:t>For WT5.4, revise the WT as: </a:t>
            </a:r>
          </a:p>
          <a:p>
            <a:pPr lvl="1"/>
            <a:r>
              <a:rPr lang="en-US" altLang="en-US" sz="2000" dirty="0"/>
              <a:t>How to enable computing service with co-ordination between CN and 3rd party </a:t>
            </a:r>
          </a:p>
          <a:p>
            <a:pPr lvl="2"/>
            <a:r>
              <a:rPr lang="en-US" altLang="en-US" sz="1800" dirty="0"/>
              <a:t>Note: The progress of this WT needs to co-ordinate with SA2 WG</a:t>
            </a:r>
          </a:p>
          <a:p>
            <a:r>
              <a:rPr lang="en-US" altLang="en-US" sz="2400" dirty="0"/>
              <a:t>For WT5.6, revise the WT as:</a:t>
            </a:r>
          </a:p>
          <a:p>
            <a:pPr lvl="1"/>
            <a:r>
              <a:rPr lang="en-IN" sz="2000" dirty="0"/>
              <a:t>I</a:t>
            </a:r>
            <a:r>
              <a:rPr lang="en-US" sz="2000" dirty="0" err="1"/>
              <a:t>nvestigate</a:t>
            </a:r>
            <a:r>
              <a:rPr lang="en-US" sz="2000" dirty="0"/>
              <a:t> the mechanisms supporting communication and computing requirements for the existing and future use cases and applications, analyzing the enabler layer requirements for these use cases and applications.</a:t>
            </a:r>
            <a:endParaRPr lang="en-US" altLang="en-US" sz="2000"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S6-254214, </a:t>
            </a:r>
            <a:r>
              <a:rPr lang="en-GB" altLang="en-US" sz="1200" b="1" dirty="0" err="1" smtClean="0">
                <a:solidFill>
                  <a:srgbClr val="0066FF"/>
                </a:solidFill>
              </a:rPr>
              <a:t>MediaTek</a:t>
            </a:r>
            <a:endParaRPr lang="en-GB" altLang="en-US" sz="1200" dirty="0">
              <a:solidFill>
                <a:srgbClr val="0066FF"/>
              </a:solidFill>
            </a:endParaRPr>
          </a:p>
        </p:txBody>
      </p:sp>
    </p:spTree>
    <p:extLst>
      <p:ext uri="{BB962C8B-B14F-4D97-AF65-F5344CB8AC3E}">
        <p14:creationId xmlns:p14="http://schemas.microsoft.com/office/powerpoint/2010/main" val="386004179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95343"/>
            <a:ext cx="11080531" cy="1104917"/>
          </a:xfrm>
        </p:spPr>
        <p:txBody>
          <a:bodyPr/>
          <a:lstStyle/>
          <a:p>
            <a:r>
              <a:rPr lang="en-GB" altLang="en-US" sz="3600" dirty="0"/>
              <a:t>WA5: Compute and Communication Aspects </a:t>
            </a:r>
            <a:br>
              <a:rPr lang="en-GB" altLang="en-US" sz="3600" dirty="0"/>
            </a:br>
            <a:r>
              <a:rPr lang="en-GB" altLang="en-US" sz="2800" dirty="0"/>
              <a:t>WT5.5</a:t>
            </a:r>
            <a:endParaRPr lang="en-GB" altLang="en-US" sz="3600" dirty="0"/>
          </a:p>
        </p:txBody>
      </p:sp>
      <p:graphicFrame>
        <p:nvGraphicFramePr>
          <p:cNvPr id="5" name="Table 4">
            <a:extLst>
              <a:ext uri="{FF2B5EF4-FFF2-40B4-BE49-F238E27FC236}">
                <a16:creationId xmlns:a16="http://schemas.microsoft.com/office/drawing/2014/main" id="{6AB5B1D8-C21D-7FF4-E986-3A18AB077A74}"/>
              </a:ext>
            </a:extLst>
          </p:cNvPr>
          <p:cNvGraphicFramePr>
            <a:graphicFrameLocks noGrp="1"/>
          </p:cNvGraphicFramePr>
          <p:nvPr/>
        </p:nvGraphicFramePr>
        <p:xfrm>
          <a:off x="838200" y="1564825"/>
          <a:ext cx="10630145" cy="502920"/>
        </p:xfrm>
        <a:graphic>
          <a:graphicData uri="http://schemas.openxmlformats.org/drawingml/2006/table">
            <a:tbl>
              <a:tblPr firstRow="1" firstCol="1" bandRow="1"/>
              <a:tblGrid>
                <a:gridCol w="2563934">
                  <a:extLst>
                    <a:ext uri="{9D8B030D-6E8A-4147-A177-3AD203B41FA5}">
                      <a16:colId xmlns:a16="http://schemas.microsoft.com/office/drawing/2014/main" val="788208499"/>
                    </a:ext>
                  </a:extLst>
                </a:gridCol>
                <a:gridCol w="2688737">
                  <a:extLst>
                    <a:ext uri="{9D8B030D-6E8A-4147-A177-3AD203B41FA5}">
                      <a16:colId xmlns:a16="http://schemas.microsoft.com/office/drawing/2014/main" val="1294477530"/>
                    </a:ext>
                  </a:extLst>
                </a:gridCol>
                <a:gridCol w="2688737">
                  <a:extLst>
                    <a:ext uri="{9D8B030D-6E8A-4147-A177-3AD203B41FA5}">
                      <a16:colId xmlns:a16="http://schemas.microsoft.com/office/drawing/2014/main" val="3435279252"/>
                    </a:ext>
                  </a:extLst>
                </a:gridCol>
                <a:gridCol w="2688737">
                  <a:extLst>
                    <a:ext uri="{9D8B030D-6E8A-4147-A177-3AD203B41FA5}">
                      <a16:colId xmlns:a16="http://schemas.microsoft.com/office/drawing/2014/main" val="4199663478"/>
                    </a:ext>
                  </a:extLst>
                </a:gridCol>
              </a:tblGrid>
              <a:tr h="0">
                <a:tc>
                  <a:txBody>
                    <a:bodyPr/>
                    <a:lstStyle/>
                    <a:p>
                      <a:pPr marL="0" marR="0" hangingPunct="0">
                        <a:spcBef>
                          <a:spcPts val="0"/>
                        </a:spcBef>
                        <a:spcAft>
                          <a:spcPts val="900"/>
                        </a:spcAft>
                      </a:pPr>
                      <a:r>
                        <a:rPr lang="en-US" sz="1100">
                          <a:solidFill>
                            <a:srgbClr val="000000"/>
                          </a:solidFill>
                          <a:effectLst/>
                          <a:latin typeface="Arial" panose="020B0604020202020204" pitchFamily="34" charset="0"/>
                          <a:ea typeface="DengXian" panose="02010600030101010101" pitchFamily="2" charset="-122"/>
                        </a:rPr>
                        <a:t>Candidate Work Task</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hangingPunct="0">
                        <a:spcBef>
                          <a:spcPts val="0"/>
                        </a:spcBef>
                        <a:spcAft>
                          <a:spcPts val="900"/>
                        </a:spcAft>
                      </a:pPr>
                      <a:r>
                        <a:rPr lang="en-US" sz="1100">
                          <a:solidFill>
                            <a:srgbClr val="000000"/>
                          </a:solidFill>
                          <a:effectLst/>
                          <a:latin typeface="Arial" panose="020B0604020202020204" pitchFamily="34" charset="0"/>
                          <a:ea typeface="Malgun Gothic" panose="020B0503020000020004" pitchFamily="34" charset="-127"/>
                        </a:rPr>
                        <a:t>Support</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hangingPunct="0">
                        <a:spcBef>
                          <a:spcPts val="0"/>
                        </a:spcBef>
                        <a:spcAft>
                          <a:spcPts val="900"/>
                        </a:spcAft>
                      </a:pPr>
                      <a:r>
                        <a:rPr lang="en-US" sz="1100">
                          <a:solidFill>
                            <a:srgbClr val="000000"/>
                          </a:solidFill>
                          <a:effectLst/>
                          <a:latin typeface="Arial" panose="020B0604020202020204" pitchFamily="34" charset="0"/>
                          <a:ea typeface="Malgun Gothic" panose="020B0503020000020004" pitchFamily="34" charset="-127"/>
                        </a:rPr>
                        <a:t>Do not support</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hangingPunct="0">
                        <a:spcBef>
                          <a:spcPts val="0"/>
                        </a:spcBef>
                        <a:spcAft>
                          <a:spcPts val="900"/>
                        </a:spcAft>
                      </a:pPr>
                      <a:r>
                        <a:rPr lang="en-US" sz="1100">
                          <a:solidFill>
                            <a:srgbClr val="000000"/>
                          </a:solidFill>
                          <a:effectLst/>
                          <a:latin typeface="Arial" panose="020B0604020202020204" pitchFamily="34" charset="0"/>
                          <a:ea typeface="Malgun Gothic" panose="020B0503020000020004" pitchFamily="34" charset="-127"/>
                        </a:rPr>
                        <a:t>Moderator Remarks</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325013730"/>
                  </a:ext>
                </a:extLst>
              </a:tr>
              <a:tr h="0">
                <a:tc>
                  <a:txBody>
                    <a:bodyPr/>
                    <a:lstStyle/>
                    <a:p>
                      <a:pPr marL="0" marR="0" hangingPunct="0">
                        <a:spcBef>
                          <a:spcPts val="0"/>
                        </a:spcBef>
                        <a:spcAft>
                          <a:spcPts val="900"/>
                        </a:spcAft>
                      </a:pPr>
                      <a:r>
                        <a:rPr lang="en-US" sz="1000" dirty="0">
                          <a:effectLst/>
                          <a:latin typeface="Arial" panose="020B0604020202020204" pitchFamily="34" charset="0"/>
                          <a:ea typeface="Malgun Gothic" panose="020B0503020000020004" pitchFamily="34" charset="-127"/>
                        </a:rPr>
                        <a:t>WT5.5: Network resources vs compute resources at edge/cloud</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hangingPunct="0">
                        <a:spcBef>
                          <a:spcPts val="0"/>
                        </a:spcBef>
                        <a:spcAft>
                          <a:spcPts val="900"/>
                        </a:spcAft>
                      </a:pPr>
                      <a:r>
                        <a:rPr lang="en-US" sz="1100">
                          <a:effectLst/>
                          <a:latin typeface="Arial" panose="020B0604020202020204" pitchFamily="34" charset="0"/>
                          <a:ea typeface="Malgun Gothic" panose="020B0503020000020004" pitchFamily="34" charset="-127"/>
                        </a:rPr>
                        <a:t>Lenovo, CMCC, Apple, Samsung, ZTE</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hangingPunct="0">
                        <a:spcBef>
                          <a:spcPts val="0"/>
                        </a:spcBef>
                        <a:spcAft>
                          <a:spcPts val="900"/>
                        </a:spcAft>
                      </a:pPr>
                      <a:r>
                        <a:rPr lang="en-US" sz="1100" dirty="0">
                          <a:effectLst/>
                          <a:latin typeface="Arial" panose="020B0604020202020204" pitchFamily="34" charset="0"/>
                          <a:ea typeface="Malgun Gothic" panose="020B0503020000020004" pitchFamily="34" charset="-127"/>
                        </a:rPr>
                        <a:t>Interdigital, CATT, MediaTek, Huawei, Nokia, Ericsson</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hangingPunct="0">
                        <a:spcBef>
                          <a:spcPts val="0"/>
                        </a:spcBef>
                        <a:spcAft>
                          <a:spcPts val="900"/>
                        </a:spcAft>
                      </a:pPr>
                      <a:r>
                        <a:rPr lang="en-US" sz="1100" dirty="0">
                          <a:effectLst/>
                          <a:latin typeface="Arial" panose="020B0604020202020204" pitchFamily="34" charset="0"/>
                          <a:ea typeface="Malgun Gothic" panose="020B0503020000020004" pitchFamily="34" charset="-127"/>
                        </a:rPr>
                        <a:t>Merge with WT5.4, Needs clarification, SA2 overlap, Merge to WT5.4</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61477770"/>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S6-254213, </a:t>
            </a:r>
            <a:r>
              <a:rPr lang="en-GB" altLang="en-US" sz="1200" b="1" dirty="0" err="1" smtClean="0">
                <a:solidFill>
                  <a:srgbClr val="0066FF"/>
                </a:solidFill>
              </a:rPr>
              <a:t>MediaTek</a:t>
            </a:r>
            <a:endParaRPr lang="en-GB" altLang="en-US" sz="1200" dirty="0">
              <a:solidFill>
                <a:srgbClr val="0066FF"/>
              </a:solidFill>
            </a:endParaRPr>
          </a:p>
        </p:txBody>
      </p:sp>
      <p:sp>
        <p:nvSpPr>
          <p:cNvPr id="8" name="Content Placeholder 3"/>
          <p:cNvSpPr>
            <a:spLocks noGrp="1"/>
          </p:cNvSpPr>
          <p:nvPr>
            <p:ph idx="1"/>
          </p:nvPr>
        </p:nvSpPr>
        <p:spPr>
          <a:xfrm>
            <a:off x="659241" y="1663842"/>
            <a:ext cx="11438448" cy="4908408"/>
          </a:xfrm>
        </p:spPr>
        <p:txBody>
          <a:bodyPr/>
          <a:lstStyle/>
          <a:p>
            <a:endParaRPr lang="en-IN" sz="1800" dirty="0"/>
          </a:p>
          <a:p>
            <a:r>
              <a:rPr lang="en-IN" sz="1800" b="1" dirty="0"/>
              <a:t>Summary of comments</a:t>
            </a:r>
          </a:p>
          <a:p>
            <a:pPr lvl="1"/>
            <a:r>
              <a:rPr lang="en-US" sz="1500" dirty="0"/>
              <a:t>The definition of "network resources" is not clear </a:t>
            </a:r>
          </a:p>
          <a:p>
            <a:pPr lvl="1"/>
            <a:r>
              <a:rPr lang="en-IN" sz="1500" dirty="0"/>
              <a:t>May be covered by WT5.4 (Compute co-ordination with CN)</a:t>
            </a:r>
          </a:p>
          <a:p>
            <a:r>
              <a:rPr lang="en-IN" sz="1800" b="1" dirty="0"/>
              <a:t>Justification/Clarification</a:t>
            </a:r>
          </a:p>
          <a:p>
            <a:pPr lvl="1"/>
            <a:r>
              <a:rPr lang="en-IN" sz="1500" dirty="0"/>
              <a:t>SA1 already has use cases and requirements that needs the support of compute offloading (e.g., AI model inference and XR rendering)</a:t>
            </a:r>
          </a:p>
          <a:p>
            <a:pPr lvl="1"/>
            <a:r>
              <a:rPr lang="en-IN" sz="1500" dirty="0"/>
              <a:t>These use cases may require intensive support of both computing and communication services</a:t>
            </a:r>
          </a:p>
          <a:p>
            <a:pPr lvl="1"/>
            <a:r>
              <a:rPr lang="en-IN" sz="1500" dirty="0"/>
              <a:t>Jointly considering the communication and computing requirements is required in 6G </a:t>
            </a:r>
            <a:r>
              <a:rPr lang="en-US" sz="1500" dirty="0"/>
              <a:t>to achieve good performance of computing task offloading</a:t>
            </a:r>
          </a:p>
          <a:p>
            <a:pPr lvl="2"/>
            <a:r>
              <a:rPr lang="en-US" sz="1400" dirty="0"/>
              <a:t>e.g., An efficient AI inference splitting between UE and </a:t>
            </a:r>
            <a:r>
              <a:rPr lang="en-US" altLang="zh-TW" sz="1400" dirty="0"/>
              <a:t>E</a:t>
            </a:r>
            <a:r>
              <a:rPr lang="en-US" sz="1400" dirty="0"/>
              <a:t>dge</a:t>
            </a:r>
            <a:r>
              <a:rPr lang="zh-TW" altLang="en-US" sz="1400" dirty="0"/>
              <a:t> </a:t>
            </a:r>
            <a:r>
              <a:rPr lang="en-US" altLang="zh-TW" sz="1400" dirty="0"/>
              <a:t>server</a:t>
            </a:r>
            <a:r>
              <a:rPr lang="en-US" sz="1400" dirty="0"/>
              <a:t> requires end-to-end information, including UE/Edge computing and network communication information</a:t>
            </a:r>
          </a:p>
          <a:p>
            <a:pPr lvl="2"/>
            <a:r>
              <a:rPr lang="en-US" sz="1400" dirty="0"/>
              <a:t>e.g., To ensure end-to-end delay performance of compute offloading, if the communication delay increases, the server can add more resources for the task to reduce the computing delay (see Appendix)</a:t>
            </a:r>
            <a:endParaRPr lang="en-US" sz="1600" dirty="0"/>
          </a:p>
          <a:p>
            <a:pPr lvl="1"/>
            <a:r>
              <a:rPr lang="en-US" sz="1500" dirty="0"/>
              <a:t>WT5.4 mainly focuses on the coordination between the computing </a:t>
            </a:r>
            <a:r>
              <a:rPr lang="en-US" altLang="zh-TW" sz="1500" dirty="0"/>
              <a:t>services </a:t>
            </a:r>
            <a:r>
              <a:rPr lang="en-US" sz="1500" dirty="0"/>
              <a:t>at CN and 3rd party. But the joint consideration of computing and communication requirements should be studied too.</a:t>
            </a:r>
            <a:endParaRPr lang="en-IN" sz="1500" dirty="0"/>
          </a:p>
          <a:p>
            <a:r>
              <a:rPr lang="en-IN" sz="1800" b="1" dirty="0"/>
              <a:t>Way forward (e.g. revised WT, merging etc)</a:t>
            </a:r>
          </a:p>
          <a:p>
            <a:pPr lvl="1"/>
            <a:r>
              <a:rPr lang="en-IN" sz="1500" dirty="0"/>
              <a:t>Revise WT as: </a:t>
            </a:r>
            <a:r>
              <a:rPr lang="en-US" sz="1500" dirty="0"/>
              <a:t>How to enable joint consideration of the communication and computing</a:t>
            </a:r>
            <a:r>
              <a:rPr lang="zh-TW" altLang="en-US" sz="1500" dirty="0"/>
              <a:t> </a:t>
            </a:r>
            <a:r>
              <a:rPr lang="en-US" altLang="zh-TW" sz="1500" dirty="0"/>
              <a:t>requirements among UE/Edge/Cloud</a:t>
            </a:r>
            <a:endParaRPr lang="en-US" sz="1500" dirty="0"/>
          </a:p>
        </p:txBody>
      </p:sp>
    </p:spTree>
    <p:extLst>
      <p:ext uri="{BB962C8B-B14F-4D97-AF65-F5344CB8AC3E}">
        <p14:creationId xmlns:p14="http://schemas.microsoft.com/office/powerpoint/2010/main" val="289146493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1825625"/>
            <a:ext cx="10771094" cy="2145740"/>
          </a:xfrm>
        </p:spPr>
        <p:txBody>
          <a:bodyPr/>
          <a:lstStyle/>
          <a:p>
            <a:r>
              <a:rPr lang="en-US" altLang="en-US" sz="2400" dirty="0"/>
              <a:t>For WT5.5, revise the WT as: </a:t>
            </a:r>
          </a:p>
          <a:p>
            <a:pPr lvl="1"/>
            <a:r>
              <a:rPr lang="en-US" dirty="0"/>
              <a:t>How to enable joint consideration of the communication and computing</a:t>
            </a:r>
            <a:r>
              <a:rPr lang="zh-TW" altLang="en-US" dirty="0"/>
              <a:t> </a:t>
            </a:r>
            <a:r>
              <a:rPr lang="en-US" altLang="zh-TW" dirty="0"/>
              <a:t>requirements among UE/Edge/Cloud</a:t>
            </a:r>
            <a:endParaRPr lang="en-US" altLang="en-US"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S6-254213, </a:t>
            </a:r>
            <a:r>
              <a:rPr lang="en-GB" altLang="en-US" sz="1200" b="1" dirty="0" err="1" smtClean="0">
                <a:solidFill>
                  <a:srgbClr val="0066FF"/>
                </a:solidFill>
              </a:rPr>
              <a:t>MediaTek</a:t>
            </a:r>
            <a:endParaRPr lang="en-GB" altLang="en-US" sz="1200" dirty="0">
              <a:solidFill>
                <a:srgbClr val="0066FF"/>
              </a:solidFill>
            </a:endParaRPr>
          </a:p>
        </p:txBody>
      </p:sp>
    </p:spTree>
    <p:extLst>
      <p:ext uri="{BB962C8B-B14F-4D97-AF65-F5344CB8AC3E}">
        <p14:creationId xmlns:p14="http://schemas.microsoft.com/office/powerpoint/2010/main" val="1699295982"/>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EF2A00-21D4-54DB-1AC2-D67B506A2D6F}"/>
              </a:ext>
            </a:extLst>
          </p:cNvPr>
          <p:cNvSpPr>
            <a:spLocks noGrp="1"/>
          </p:cNvSpPr>
          <p:nvPr>
            <p:ph type="title"/>
          </p:nvPr>
        </p:nvSpPr>
        <p:spPr>
          <a:xfrm>
            <a:off x="838200" y="728663"/>
            <a:ext cx="9034463" cy="962026"/>
          </a:xfrm>
        </p:spPr>
        <p:txBody>
          <a:bodyPr/>
          <a:lstStyle/>
          <a:p>
            <a:r>
              <a:rPr lang="en-US" sz="2800" dirty="0"/>
              <a:t>Appendix: Performance Evaluation on Joint Consideration of Computing and Communication Requirements</a:t>
            </a:r>
            <a:br>
              <a:rPr lang="en-US" sz="2800" dirty="0"/>
            </a:br>
            <a:endParaRPr lang="en-US" sz="2800" dirty="0"/>
          </a:p>
        </p:txBody>
      </p:sp>
      <p:cxnSp>
        <p:nvCxnSpPr>
          <p:cNvPr id="44" name="Straight Connector 43">
            <a:extLst>
              <a:ext uri="{FF2B5EF4-FFF2-40B4-BE49-F238E27FC236}">
                <a16:creationId xmlns:a16="http://schemas.microsoft.com/office/drawing/2014/main" id="{CE724105-BFCB-6927-2867-72466FD6A46A}"/>
              </a:ext>
            </a:extLst>
          </p:cNvPr>
          <p:cNvCxnSpPr>
            <a:cxnSpLocks/>
          </p:cNvCxnSpPr>
          <p:nvPr/>
        </p:nvCxnSpPr>
        <p:spPr>
          <a:xfrm>
            <a:off x="2145703" y="2981155"/>
            <a:ext cx="0" cy="400921"/>
          </a:xfrm>
          <a:prstGeom prst="line">
            <a:avLst/>
          </a:prstGeom>
          <a:noFill/>
          <a:ln w="15875" cap="flat" cmpd="sng" algn="ctr">
            <a:solidFill>
              <a:sysClr val="window" lastClr="FFFFFF">
                <a:lumMod val="65000"/>
              </a:sysClr>
            </a:solidFill>
            <a:prstDash val="solid"/>
            <a:miter lim="800000"/>
          </a:ln>
          <a:effectLst/>
        </p:spPr>
      </p:cxnSp>
      <p:cxnSp>
        <p:nvCxnSpPr>
          <p:cNvPr id="45" name="Straight Connector 44">
            <a:extLst>
              <a:ext uri="{FF2B5EF4-FFF2-40B4-BE49-F238E27FC236}">
                <a16:creationId xmlns:a16="http://schemas.microsoft.com/office/drawing/2014/main" id="{FD9AF27F-C4FE-518B-2E4D-94A436D4FE3C}"/>
              </a:ext>
            </a:extLst>
          </p:cNvPr>
          <p:cNvCxnSpPr>
            <a:cxnSpLocks/>
          </p:cNvCxnSpPr>
          <p:nvPr/>
        </p:nvCxnSpPr>
        <p:spPr>
          <a:xfrm>
            <a:off x="4635092" y="2989179"/>
            <a:ext cx="0" cy="400921"/>
          </a:xfrm>
          <a:prstGeom prst="line">
            <a:avLst/>
          </a:prstGeom>
          <a:noFill/>
          <a:ln w="15875" cap="flat" cmpd="sng" algn="ctr">
            <a:solidFill>
              <a:sysClr val="window" lastClr="FFFFFF">
                <a:lumMod val="65000"/>
              </a:sysClr>
            </a:solidFill>
            <a:prstDash val="solid"/>
            <a:miter lim="800000"/>
          </a:ln>
          <a:effectLst/>
        </p:spPr>
      </p:cxnSp>
      <p:sp>
        <p:nvSpPr>
          <p:cNvPr id="46" name="Content Placeholder 2">
            <a:extLst>
              <a:ext uri="{FF2B5EF4-FFF2-40B4-BE49-F238E27FC236}">
                <a16:creationId xmlns:a16="http://schemas.microsoft.com/office/drawing/2014/main" id="{72035F56-1A19-818D-B324-B57F9E422082}"/>
              </a:ext>
            </a:extLst>
          </p:cNvPr>
          <p:cNvSpPr txBox="1">
            <a:spLocks/>
          </p:cNvSpPr>
          <p:nvPr/>
        </p:nvSpPr>
        <p:spPr>
          <a:xfrm>
            <a:off x="5916912" y="2023285"/>
            <a:ext cx="5913000" cy="1653047"/>
          </a:xfrm>
          <a:prstGeom prst="rect">
            <a:avLst/>
          </a:prstGeom>
        </p:spPr>
        <p:txBody>
          <a:bodyPr vert="horz" lIns="91440" tIns="45720" rIns="91440" bIns="45720" rtlCol="0">
            <a:normAutofit/>
          </a:bodyPr>
          <a:lstStyle>
            <a:lvl1pPr marL="271463" indent="-271463" algn="l" defTabSz="914400" rtl="0" eaLnBrk="1" latinLnBrk="0" hangingPunct="1">
              <a:lnSpc>
                <a:spcPct val="90000"/>
              </a:lnSpc>
              <a:spcBef>
                <a:spcPts val="1200"/>
              </a:spcBef>
              <a:buFont typeface="Arial" panose="020B0604020202020204" pitchFamily="34" charset="0"/>
              <a:buChar char="•"/>
              <a:defRPr lang="zh-TW" altLang="en-US" sz="1600" b="0" kern="1200" baseline="0">
                <a:solidFill>
                  <a:schemeClr val="tx1"/>
                </a:solidFill>
                <a:latin typeface="+mj-lt"/>
                <a:ea typeface="+mn-ea"/>
                <a:cs typeface="Arial"/>
              </a:defRPr>
            </a:lvl1pPr>
            <a:lvl2pPr marL="539750" indent="-269875" algn="l" defTabSz="914400" rtl="0" eaLnBrk="1" latinLnBrk="0" hangingPunct="1">
              <a:lnSpc>
                <a:spcPct val="90000"/>
              </a:lnSpc>
              <a:spcBef>
                <a:spcPts val="900"/>
              </a:spcBef>
              <a:buFont typeface="Calibri Light" panose="020F0302020204030204" pitchFamily="34" charset="0"/>
              <a:buChar char="–"/>
              <a:defRPr sz="1400" b="0" kern="1200" baseline="0">
                <a:solidFill>
                  <a:schemeClr val="tx1"/>
                </a:solidFill>
                <a:latin typeface="Calibri Light" panose="020F0302020204030204" pitchFamily="34" charset="0"/>
                <a:ea typeface="+mn-ea"/>
                <a:cs typeface="Calibri Light" panose="020F0302020204030204" pitchFamily="34" charset="0"/>
              </a:defRPr>
            </a:lvl2pPr>
            <a:lvl3pPr marL="717550" indent="-174625" algn="l" defTabSz="914400" rtl="0" eaLnBrk="1" latinLnBrk="0" hangingPunct="1">
              <a:lnSpc>
                <a:spcPct val="90000"/>
              </a:lnSpc>
              <a:spcBef>
                <a:spcPts val="600"/>
              </a:spcBef>
              <a:buFont typeface="Arial" panose="020B0604020202020204" pitchFamily="34" charset="0"/>
              <a:buChar char="-"/>
              <a:defRPr sz="1100" b="0" kern="1200" baseline="0">
                <a:solidFill>
                  <a:schemeClr val="tx1"/>
                </a:solidFill>
                <a:latin typeface="Calibri Light" panose="020F0302020204030204" pitchFamily="34" charset="0"/>
                <a:ea typeface="+mn-ea"/>
                <a:cs typeface="Calibri Light" panose="020F0302020204030204" pitchFamily="34" charset="0"/>
              </a:defRPr>
            </a:lvl3pPr>
            <a:lvl4pPr marL="895350" indent="-177800" algn="l" defTabSz="914400" rtl="0" eaLnBrk="1" latinLnBrk="0" hangingPunct="1">
              <a:lnSpc>
                <a:spcPct val="90000"/>
              </a:lnSpc>
              <a:spcBef>
                <a:spcPts val="500"/>
              </a:spcBef>
              <a:buFont typeface="Arial" panose="020B0604020202020204" pitchFamily="34" charset="0"/>
              <a:buChar char="•"/>
              <a:defRPr sz="1100" b="0" kern="1200" baseline="0">
                <a:solidFill>
                  <a:schemeClr val="tx1"/>
                </a:solidFill>
                <a:latin typeface="Calibri Light" panose="020F0302020204030204" pitchFamily="34" charset="0"/>
                <a:ea typeface="+mn-ea"/>
                <a:cs typeface="Calibri Light" panose="020F0302020204030204" pitchFamily="34" charset="0"/>
              </a:defRPr>
            </a:lvl4pPr>
            <a:lvl5pPr marL="1077913" indent="-177800" algn="l" defTabSz="914400" rtl="0" eaLnBrk="1" latinLnBrk="0" hangingPunct="1">
              <a:lnSpc>
                <a:spcPct val="90000"/>
              </a:lnSpc>
              <a:spcBef>
                <a:spcPts val="500"/>
              </a:spcBef>
              <a:buFont typeface="Arial" panose="020B0604020202020204" pitchFamily="34" charset="0"/>
              <a:buChar char="-"/>
              <a:defRPr sz="1050" b="0" kern="1200" baseline="0">
                <a:solidFill>
                  <a:schemeClr val="tx1"/>
                </a:solidFill>
                <a:latin typeface="Calibri Light" panose="020F0302020204030204" pitchFamily="34" charset="0"/>
                <a:ea typeface="+mn-ea"/>
                <a:cs typeface="Calibri Light" panose="020F03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1463" marR="0" lvl="0" indent="-271463" algn="l" defTabSz="914400" rtl="0" eaLnBrk="1" fontAlgn="auto" latinLnBrk="0" hangingPunct="1">
              <a:lnSpc>
                <a:spcPct val="90000"/>
              </a:lnSpc>
              <a:spcBef>
                <a:spcPts val="900"/>
              </a:spcBef>
              <a:spcAft>
                <a:spcPts val="0"/>
              </a:spcAft>
              <a:buClrTx/>
              <a:buSzTx/>
              <a:buFont typeface="Arial" panose="020B0604020202020204" pitchFamily="34" charset="0"/>
              <a:buChar char="•"/>
              <a:tabLst/>
              <a:defRPr/>
            </a:pPr>
            <a:r>
              <a:rPr kumimoji="0" lang="en-US" altLang="en-US" b="0" i="0" u="none" strike="noStrike" kern="1200" cap="none" spc="0" normalizeH="0" baseline="0" noProof="0" dirty="0">
                <a:ln>
                  <a:noFill/>
                </a:ln>
                <a:solidFill>
                  <a:srgbClr val="353630"/>
                </a:solidFill>
                <a:effectLst/>
                <a:uLnTx/>
                <a:uFillTx/>
                <a:latin typeface="Calibri"/>
                <a:ea typeface="Microsoft YaHei"/>
                <a:cs typeface="Arial"/>
              </a:rPr>
              <a:t>Disjoint delay management (legacy): </a:t>
            </a:r>
          </a:p>
          <a:p>
            <a:pPr marL="539750" marR="0" lvl="1" indent="-269875" algn="l" defTabSz="914400" rtl="0" eaLnBrk="1" fontAlgn="auto" latinLnBrk="0" hangingPunct="1">
              <a:lnSpc>
                <a:spcPct val="90000"/>
              </a:lnSpc>
              <a:spcBef>
                <a:spcPts val="300"/>
              </a:spcBef>
              <a:spcAft>
                <a:spcPts val="0"/>
              </a:spcAft>
              <a:buClrTx/>
              <a:buSzTx/>
              <a:buFont typeface="Calibri Light" panose="020F0302020204030204" pitchFamily="34" charset="0"/>
              <a:buChar char="–"/>
              <a:tabLst/>
              <a:defRPr/>
            </a:pPr>
            <a:r>
              <a:rPr kumimoji="0" lang="en-US" sz="1200" b="0" i="0" u="none" strike="noStrike" kern="1200" cap="none" spc="0" normalizeH="0" baseline="0" noProof="0" dirty="0">
                <a:ln>
                  <a:noFill/>
                </a:ln>
                <a:solidFill>
                  <a:srgbClr val="353630"/>
                </a:solidFill>
                <a:effectLst/>
                <a:uLnTx/>
                <a:uFillTx/>
                <a:latin typeface="Calibri"/>
                <a:ea typeface="Microsoft YaHei"/>
                <a:cs typeface="Calibri Light" panose="020F0302020204030204" pitchFamily="34" charset="0"/>
              </a:rPr>
              <a:t>A job is successful offloaded if </a:t>
            </a:r>
            <a:r>
              <a:rPr kumimoji="0" lang="en-US" sz="1200" b="1" i="0" u="none" strike="noStrike" kern="1200" cap="none" spc="0" normalizeH="0" baseline="0" noProof="0" dirty="0">
                <a:ln>
                  <a:noFill/>
                </a:ln>
                <a:solidFill>
                  <a:srgbClr val="353630"/>
                </a:solidFill>
                <a:effectLst/>
                <a:highlight>
                  <a:srgbClr val="FFFF00"/>
                </a:highlight>
                <a:uLnTx/>
                <a:uFillTx/>
                <a:latin typeface="Calibri"/>
                <a:ea typeface="Microsoft YaHei"/>
                <a:cs typeface="Calibri Light" panose="020F0302020204030204" pitchFamily="34" charset="0"/>
              </a:rPr>
              <a:t>both</a:t>
            </a:r>
            <a:r>
              <a:rPr kumimoji="0" lang="en-US" sz="1200" b="0" i="0" u="none" strike="noStrike" kern="1200" cap="none" spc="0" normalizeH="0" baseline="0" noProof="0" dirty="0">
                <a:ln>
                  <a:noFill/>
                </a:ln>
                <a:solidFill>
                  <a:srgbClr val="353630"/>
                </a:solidFill>
                <a:effectLst/>
                <a:uLnTx/>
                <a:uFillTx/>
                <a:latin typeface="Calibri"/>
                <a:ea typeface="Microsoft YaHei"/>
                <a:cs typeface="Calibri Light" panose="020F0302020204030204" pitchFamily="34" charset="0"/>
              </a:rPr>
              <a:t> </a:t>
            </a:r>
            <a:r>
              <a:rPr kumimoji="0" lang="en-US" sz="1200" b="0" i="0" u="none" strike="noStrike" kern="1200" cap="none" spc="0" normalizeH="0" baseline="0" noProof="0" dirty="0">
                <a:ln>
                  <a:noFill/>
                </a:ln>
                <a:solidFill>
                  <a:srgbClr val="FF1E3C"/>
                </a:solidFill>
                <a:effectLst/>
                <a:uLnTx/>
                <a:uFillTx/>
                <a:latin typeface="Calibri"/>
                <a:ea typeface="Microsoft YaHei"/>
                <a:cs typeface="Calibri Light" panose="020F0302020204030204" pitchFamily="34" charset="0"/>
              </a:rPr>
              <a:t>(1)</a:t>
            </a:r>
            <a:r>
              <a:rPr kumimoji="0" lang="en-US" sz="1200" b="0" i="0" u="none" strike="noStrike" kern="1200" cap="none" spc="0" normalizeH="0" baseline="0" noProof="0" dirty="0">
                <a:ln>
                  <a:noFill/>
                </a:ln>
                <a:solidFill>
                  <a:srgbClr val="353630"/>
                </a:solidFill>
                <a:effectLst/>
                <a:uLnTx/>
                <a:uFillTx/>
                <a:latin typeface="Calibri"/>
                <a:ea typeface="Microsoft YaHei"/>
                <a:cs typeface="Calibri Light" panose="020F0302020204030204" pitchFamily="34" charset="0"/>
              </a:rPr>
              <a:t> and </a:t>
            </a:r>
            <a:r>
              <a:rPr kumimoji="0" lang="en-US" sz="1200" b="0" i="0" u="none" strike="noStrike" kern="1200" cap="none" spc="0" normalizeH="0" baseline="0" noProof="0" dirty="0">
                <a:ln>
                  <a:noFill/>
                </a:ln>
                <a:solidFill>
                  <a:srgbClr val="00A1DE"/>
                </a:solidFill>
                <a:effectLst/>
                <a:uLnTx/>
                <a:uFillTx/>
                <a:latin typeface="Calibri"/>
                <a:ea typeface="Microsoft YaHei"/>
                <a:cs typeface="Calibri Light" panose="020F0302020204030204" pitchFamily="34" charset="0"/>
              </a:rPr>
              <a:t>(2) </a:t>
            </a:r>
            <a:r>
              <a:rPr kumimoji="0" lang="en-US" sz="1200" b="0" i="0" u="none" strike="noStrike" kern="1200" cap="none" spc="0" normalizeH="0" baseline="0" noProof="0" dirty="0">
                <a:ln>
                  <a:noFill/>
                </a:ln>
                <a:solidFill>
                  <a:srgbClr val="353630"/>
                </a:solidFill>
                <a:effectLst/>
                <a:uLnTx/>
                <a:uFillTx/>
                <a:latin typeface="Calibri"/>
                <a:ea typeface="Microsoft YaHei"/>
                <a:cs typeface="Calibri Light" panose="020F0302020204030204" pitchFamily="34" charset="0"/>
              </a:rPr>
              <a:t>are met</a:t>
            </a:r>
          </a:p>
          <a:p>
            <a:pPr marL="717550" marR="0" lvl="2" indent="-174625" algn="l" defTabSz="914400" rtl="0" eaLnBrk="1" fontAlgn="auto" latinLnBrk="0" hangingPunct="1">
              <a:lnSpc>
                <a:spcPct val="90000"/>
              </a:lnSpc>
              <a:spcBef>
                <a:spcPts val="300"/>
              </a:spcBef>
              <a:spcAft>
                <a:spcPts val="0"/>
              </a:spcAft>
              <a:buClr>
                <a:srgbClr val="353630"/>
              </a:buClr>
              <a:buSzTx/>
              <a:buFont typeface="Arial" panose="020B0604020202020204" pitchFamily="34" charset="0"/>
              <a:buChar char="-"/>
              <a:tabLst/>
              <a:defRPr/>
            </a:pPr>
            <a:r>
              <a:rPr kumimoji="0" lang="en-US" b="1" i="0" u="none" strike="noStrike" kern="1200" cap="none" spc="0" normalizeH="0" baseline="0" noProof="0" dirty="0">
                <a:ln>
                  <a:noFill/>
                </a:ln>
                <a:solidFill>
                  <a:srgbClr val="FF1E3C"/>
                </a:solidFill>
                <a:effectLst/>
                <a:uLnTx/>
                <a:uFillTx/>
                <a:latin typeface="Calibri" panose="020F0502020204030204" pitchFamily="34" charset="0"/>
                <a:ea typeface="Microsoft YaHei"/>
                <a:cs typeface="Calibri" panose="020F0502020204030204" pitchFamily="34" charset="0"/>
              </a:rPr>
              <a:t>(1)</a:t>
            </a:r>
            <a:r>
              <a:rPr kumimoji="0" lang="en-US" b="0" i="0" u="none" strike="noStrike" kern="1200" cap="none" spc="0" normalizeH="0" baseline="0" noProof="0" dirty="0">
                <a:ln>
                  <a:noFill/>
                </a:ln>
                <a:solidFill>
                  <a:srgbClr val="353630"/>
                </a:solidFill>
                <a:effectLst/>
                <a:uLnTx/>
                <a:uFillTx/>
                <a:latin typeface="Calibri Light" panose="020F0302020204030204" pitchFamily="34" charset="0"/>
                <a:ea typeface="Microsoft YaHei"/>
                <a:cs typeface="Calibri Light" panose="020F0302020204030204" pitchFamily="34" charset="0"/>
              </a:rPr>
              <a:t> </a:t>
            </a:r>
            <a:r>
              <a:rPr kumimoji="0" lang="en-US" b="0" i="0" u="none" strike="noStrike" kern="1200" cap="none" spc="0" normalizeH="0" baseline="0" noProof="0" dirty="0">
                <a:ln>
                  <a:noFill/>
                </a:ln>
                <a:solidFill>
                  <a:srgbClr val="353630"/>
                </a:solidFill>
                <a:effectLst/>
                <a:uLnTx/>
                <a:uFillTx/>
                <a:latin typeface="Calibri"/>
                <a:ea typeface="Microsoft YaHei"/>
                <a:cs typeface="Calibri Light" panose="020F0302020204030204" pitchFamily="34" charset="0"/>
              </a:rPr>
              <a:t>Communication Delay ≤ </a:t>
            </a:r>
            <a:r>
              <a:rPr kumimoji="0" lang="en-US"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Communication Delay </a:t>
            </a:r>
            <a:r>
              <a:rPr kumimoji="0" lang="en-US" b="1"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Budget</a:t>
            </a:r>
            <a:r>
              <a:rPr kumimoji="0" lang="en-US"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   </a:t>
            </a:r>
          </a:p>
          <a:p>
            <a:pPr marL="717550" marR="0" lvl="2" indent="-174625" algn="l" defTabSz="914400" rtl="0" eaLnBrk="1" fontAlgn="auto" latinLnBrk="0" hangingPunct="1">
              <a:lnSpc>
                <a:spcPct val="90000"/>
              </a:lnSpc>
              <a:spcBef>
                <a:spcPts val="300"/>
              </a:spcBef>
              <a:spcAft>
                <a:spcPts val="0"/>
              </a:spcAft>
              <a:buClr>
                <a:srgbClr val="353630"/>
              </a:buClr>
              <a:buSzTx/>
              <a:buFont typeface="Arial" panose="020B0604020202020204" pitchFamily="34" charset="0"/>
              <a:buChar char="-"/>
              <a:tabLst/>
              <a:defRPr/>
            </a:pPr>
            <a:r>
              <a:rPr kumimoji="0" lang="en-US" b="1" i="0" u="none" strike="noStrike" kern="1200" cap="none" spc="0" normalizeH="0" baseline="0" noProof="0" dirty="0">
                <a:ln>
                  <a:noFill/>
                </a:ln>
                <a:solidFill>
                  <a:srgbClr val="00A1DE"/>
                </a:solidFill>
                <a:effectLst/>
                <a:uLnTx/>
                <a:uFillTx/>
                <a:latin typeface="Calibri"/>
                <a:ea typeface="Microsoft YaHei"/>
                <a:cs typeface="Calibri Light" panose="020F0302020204030204" pitchFamily="34" charset="0"/>
              </a:rPr>
              <a:t>(2) </a:t>
            </a:r>
            <a:r>
              <a:rPr kumimoji="0" lang="en-US" b="0" i="0" u="none" strike="noStrike" kern="1200" cap="none" spc="0" normalizeH="0" baseline="0" noProof="0" dirty="0">
                <a:ln>
                  <a:noFill/>
                </a:ln>
                <a:solidFill>
                  <a:srgbClr val="353630"/>
                </a:solidFill>
                <a:effectLst/>
                <a:uLnTx/>
                <a:uFillTx/>
                <a:latin typeface="Calibri"/>
                <a:ea typeface="Microsoft YaHei"/>
                <a:cs typeface="Calibri Light" panose="020F0302020204030204" pitchFamily="34" charset="0"/>
              </a:rPr>
              <a:t>Compute Delay ≤ </a:t>
            </a:r>
            <a:r>
              <a:rPr kumimoji="0" lang="en-US"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Compute Delay </a:t>
            </a:r>
            <a:r>
              <a:rPr kumimoji="0" lang="en-US" b="1"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Budget</a:t>
            </a:r>
            <a:r>
              <a:rPr kumimoji="0" lang="en-US"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 </a:t>
            </a:r>
          </a:p>
          <a:p>
            <a:pPr marL="271463" marR="0" lvl="0" indent="-271463" algn="l" defTabSz="914400" rtl="0" eaLnBrk="1" fontAlgn="auto" latinLnBrk="0" hangingPunct="1">
              <a:lnSpc>
                <a:spcPct val="90000"/>
              </a:lnSpc>
              <a:spcBef>
                <a:spcPts val="600"/>
              </a:spcBef>
              <a:spcAft>
                <a:spcPts val="0"/>
              </a:spcAft>
              <a:buClr>
                <a:srgbClr val="353630"/>
              </a:buClr>
              <a:buSzTx/>
              <a:buFont typeface="Arial" panose="020B0604020202020204" pitchFamily="34" charset="0"/>
              <a:buChar char="•"/>
              <a:tabLst/>
              <a:defRPr/>
            </a:pPr>
            <a:r>
              <a:rPr kumimoji="0" lang="en-US" altLang="en-US"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Joint delay management:</a:t>
            </a:r>
          </a:p>
          <a:p>
            <a:pPr marL="539750" marR="0" lvl="1" indent="-269875" algn="l" defTabSz="914400" rtl="0" eaLnBrk="1" fontAlgn="auto" latinLnBrk="0" hangingPunct="1">
              <a:lnSpc>
                <a:spcPct val="90000"/>
              </a:lnSpc>
              <a:spcBef>
                <a:spcPts val="300"/>
              </a:spcBef>
              <a:spcAft>
                <a:spcPts val="0"/>
              </a:spcAft>
              <a:buClr>
                <a:srgbClr val="353630"/>
              </a:buClr>
              <a:buSzTx/>
              <a:buFont typeface="Calibri Light" panose="020F0302020204030204" pitchFamily="34" charset="0"/>
              <a:buChar char="–"/>
              <a:tabLst/>
              <a:defRPr/>
            </a:pPr>
            <a:r>
              <a:rPr kumimoji="0" lang="en-US" sz="1200"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A job is successful </a:t>
            </a:r>
            <a:r>
              <a:rPr kumimoji="0" lang="en-US" sz="1200" b="0" i="0" u="none" strike="noStrike" kern="1200" cap="none" spc="0" normalizeH="0" baseline="0" noProof="0" dirty="0">
                <a:ln>
                  <a:noFill/>
                </a:ln>
                <a:solidFill>
                  <a:srgbClr val="353630"/>
                </a:solidFill>
                <a:effectLst/>
                <a:uLnTx/>
                <a:uFillTx/>
                <a:latin typeface="Calibri"/>
                <a:ea typeface="Microsoft YaHei"/>
                <a:cs typeface="Calibri Light" panose="020F0302020204030204" pitchFamily="34" charset="0"/>
              </a:rPr>
              <a:t>offloaded</a:t>
            </a:r>
            <a:r>
              <a:rPr kumimoji="0" lang="en-US" sz="1200"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 if  </a:t>
            </a:r>
          </a:p>
          <a:p>
            <a:pPr marL="717550" marR="0" lvl="2" indent="-174625" algn="l" defTabSz="914400" rtl="0" eaLnBrk="1" fontAlgn="auto" latinLnBrk="0" hangingPunct="1">
              <a:lnSpc>
                <a:spcPct val="90000"/>
              </a:lnSpc>
              <a:spcBef>
                <a:spcPts val="300"/>
              </a:spcBef>
              <a:spcAft>
                <a:spcPts val="0"/>
              </a:spcAft>
              <a:buClr>
                <a:srgbClr val="353630"/>
              </a:buClr>
              <a:buSzTx/>
              <a:buFont typeface="Arial" panose="020B0604020202020204" pitchFamily="34" charset="0"/>
              <a:buChar char="-"/>
              <a:tabLst/>
              <a:defRPr/>
            </a:pPr>
            <a:r>
              <a:rPr kumimoji="0" lang="en-US"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Communication Delay + Compute Delay ≤ Total Delay </a:t>
            </a:r>
            <a:r>
              <a:rPr kumimoji="0" lang="en-US" b="1"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Budget</a:t>
            </a:r>
            <a:r>
              <a:rPr kumimoji="0" lang="en-US"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 </a:t>
            </a:r>
            <a:endParaRPr kumimoji="0" lang="fi-FI"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endParaRPr>
          </a:p>
        </p:txBody>
      </p:sp>
      <p:pic>
        <p:nvPicPr>
          <p:cNvPr id="47" name="Content Placeholder 289" descr="Binary with solid fill">
            <a:extLst>
              <a:ext uri="{FF2B5EF4-FFF2-40B4-BE49-F238E27FC236}">
                <a16:creationId xmlns:a16="http://schemas.microsoft.com/office/drawing/2014/main" id="{96D5E774-0751-6C8D-EC7C-C2A887188319}"/>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2993488" y="2270697"/>
            <a:ext cx="183445" cy="183445"/>
          </a:xfrm>
          <a:prstGeom prst="rect">
            <a:avLst/>
          </a:prstGeom>
        </p:spPr>
      </p:pic>
      <p:sp>
        <p:nvSpPr>
          <p:cNvPr id="48" name="Title 3">
            <a:extLst>
              <a:ext uri="{FF2B5EF4-FFF2-40B4-BE49-F238E27FC236}">
                <a16:creationId xmlns:a16="http://schemas.microsoft.com/office/drawing/2014/main" id="{EB994AFE-60A3-2156-91C0-F5F1B962AF6A}"/>
              </a:ext>
            </a:extLst>
          </p:cNvPr>
          <p:cNvSpPr txBox="1">
            <a:spLocks/>
          </p:cNvSpPr>
          <p:nvPr/>
        </p:nvSpPr>
        <p:spPr>
          <a:xfrm>
            <a:off x="838200" y="1774907"/>
            <a:ext cx="10515600" cy="594024"/>
          </a:xfrm>
          <a:prstGeom prst="rect">
            <a:avLst/>
          </a:prstGeom>
        </p:spPr>
        <p:txBody>
          <a:bodyPr vert="horz" lIns="91440" tIns="45720" rIns="91440" bIns="45720" rtlCol="0" anchor="ctr">
            <a:normAutofit fontScale="97500"/>
          </a:bodyPr>
          <a:lstStyle>
            <a:lvl1pPr algn="l" defTabSz="914400" rtl="0" eaLnBrk="1" latinLnBrk="0" hangingPunct="1">
              <a:lnSpc>
                <a:spcPct val="100000"/>
              </a:lnSpc>
              <a:spcBef>
                <a:spcPct val="0"/>
              </a:spcBef>
              <a:buNone/>
              <a:defRPr sz="2800" b="1" u="none" kern="1200" baseline="0">
                <a:solidFill>
                  <a:schemeClr val="tx1"/>
                </a:solidFill>
                <a:latin typeface="+mj-lt"/>
                <a:ea typeface="+mj-ea"/>
                <a:cs typeface="Arial"/>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800" b="1" i="0" u="none" strike="noStrike" kern="1200" cap="none" spc="0" normalizeH="0" baseline="0" noProof="0" dirty="0">
              <a:ln>
                <a:noFill/>
              </a:ln>
              <a:solidFill>
                <a:srgbClr val="353630"/>
              </a:solidFill>
              <a:effectLst/>
              <a:uLnTx/>
              <a:uFillTx/>
              <a:latin typeface="Calibri"/>
              <a:ea typeface="Microsoft YaHei"/>
              <a:cs typeface="Arial"/>
            </a:endParaRPr>
          </a:p>
        </p:txBody>
      </p:sp>
      <p:sp>
        <p:nvSpPr>
          <p:cNvPr id="49" name="Text Placeholder 10">
            <a:extLst>
              <a:ext uri="{FF2B5EF4-FFF2-40B4-BE49-F238E27FC236}">
                <a16:creationId xmlns:a16="http://schemas.microsoft.com/office/drawing/2014/main" id="{FA2C48C7-7C51-0897-603D-8347F5D80932}"/>
              </a:ext>
            </a:extLst>
          </p:cNvPr>
          <p:cNvSpPr txBox="1">
            <a:spLocks/>
          </p:cNvSpPr>
          <p:nvPr/>
        </p:nvSpPr>
        <p:spPr>
          <a:xfrm>
            <a:off x="2365432" y="1778080"/>
            <a:ext cx="6874119" cy="350787"/>
          </a:xfrm>
          <a:prstGeom prst="rect">
            <a:avLst/>
          </a:prstGeom>
        </p:spPr>
        <p:txBody>
          <a:bodyPr vert="horz" lIns="91440" tIns="45720" rIns="91440" bIns="45720" rtlCol="0">
            <a:normAutofit fontScale="92500" lnSpcReduction="10000"/>
          </a:bodyPr>
          <a:lstStyle>
            <a:lvl1pPr marL="0" indent="0" algn="l" defTabSz="914400" rtl="0" eaLnBrk="1" latinLnBrk="0" hangingPunct="1">
              <a:lnSpc>
                <a:spcPct val="90000"/>
              </a:lnSpc>
              <a:spcBef>
                <a:spcPts val="1200"/>
              </a:spcBef>
              <a:buFont typeface="Arial" panose="020B0604020202020204" pitchFamily="34" charset="0"/>
              <a:buNone/>
              <a:defRPr lang="zh-TW" altLang="en-US" sz="2000" b="0" kern="1200" baseline="0">
                <a:solidFill>
                  <a:schemeClr val="tx1"/>
                </a:solidFill>
                <a:latin typeface="Calibri Light" panose="020F0302020204030204" pitchFamily="34" charset="0"/>
                <a:ea typeface="+mn-ea"/>
                <a:cs typeface="Calibri Light" panose="020F0302020204030204" pitchFamily="34" charset="0"/>
              </a:defRPr>
            </a:lvl1pPr>
            <a:lvl2pPr marL="446088" indent="0" algn="l" defTabSz="914400" rtl="0" eaLnBrk="1" latinLnBrk="0" hangingPunct="1">
              <a:lnSpc>
                <a:spcPct val="90000"/>
              </a:lnSpc>
              <a:spcBef>
                <a:spcPts val="900"/>
              </a:spcBef>
              <a:buFont typeface="Calibri Light" panose="020F0302020204030204" pitchFamily="34" charset="0"/>
              <a:buNone/>
              <a:defRPr sz="1800" b="0" kern="1200" baseline="0">
                <a:solidFill>
                  <a:schemeClr val="tx1"/>
                </a:solidFill>
                <a:latin typeface="+mj-lt"/>
                <a:ea typeface="+mn-ea"/>
                <a:cs typeface="Arial"/>
              </a:defRPr>
            </a:lvl2pPr>
            <a:lvl3pPr marL="1077913" indent="-174625" algn="l" defTabSz="914400" rtl="0" eaLnBrk="1" latinLnBrk="0" hangingPunct="1">
              <a:lnSpc>
                <a:spcPct val="90000"/>
              </a:lnSpc>
              <a:spcBef>
                <a:spcPts val="600"/>
              </a:spcBef>
              <a:buFont typeface="Arial" panose="020B0604020202020204" pitchFamily="34" charset="0"/>
              <a:buChar char="-"/>
              <a:defRPr sz="1400" b="0" kern="1200" baseline="0">
                <a:solidFill>
                  <a:schemeClr val="tx1"/>
                </a:solidFill>
                <a:latin typeface="+mj-lt"/>
                <a:ea typeface="+mn-ea"/>
                <a:cs typeface="Arial"/>
              </a:defRPr>
            </a:lvl3pPr>
            <a:lvl4pPr marL="1257300" indent="-177800" algn="l" defTabSz="914400" rtl="0" eaLnBrk="1" latinLnBrk="0" hangingPunct="1">
              <a:lnSpc>
                <a:spcPct val="90000"/>
              </a:lnSpc>
              <a:spcBef>
                <a:spcPts val="500"/>
              </a:spcBef>
              <a:buFont typeface="Arial" panose="020B0604020202020204" pitchFamily="34" charset="0"/>
              <a:buChar char="•"/>
              <a:defRPr sz="1400" b="0" kern="1200" baseline="0">
                <a:solidFill>
                  <a:schemeClr val="tx1"/>
                </a:solidFill>
                <a:latin typeface="+mj-lt"/>
                <a:ea typeface="+mn-ea"/>
                <a:cs typeface="Arial"/>
              </a:defRPr>
            </a:lvl4pPr>
            <a:lvl5pPr marL="1435100" indent="-177800" algn="l" defTabSz="914400" rtl="0" eaLnBrk="1" latinLnBrk="0" hangingPunct="1">
              <a:lnSpc>
                <a:spcPct val="90000"/>
              </a:lnSpc>
              <a:spcBef>
                <a:spcPts val="500"/>
              </a:spcBef>
              <a:buFont typeface="Arial" panose="020B0604020202020204" pitchFamily="34" charset="0"/>
              <a:buChar char="-"/>
              <a:defRPr sz="1200" b="0" kern="1200" baseline="0">
                <a:solidFill>
                  <a:schemeClr val="tx1"/>
                </a:solidFill>
                <a:latin typeface="+mj-lt"/>
                <a:ea typeface="+mn-ea"/>
                <a:cs typeface="Arial"/>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a:pPr>
            <a:r>
              <a:rPr kumimoji="0" lang="fi-FI" altLang="en-US" sz="2000" b="0" i="0" u="none" strike="noStrike" kern="1200" cap="none" spc="0" normalizeH="0" baseline="0" noProof="0" dirty="0">
                <a:ln>
                  <a:noFill/>
                </a:ln>
                <a:solidFill>
                  <a:srgbClr val="353630"/>
                </a:solidFill>
                <a:effectLst/>
                <a:uLnTx/>
                <a:uFillTx/>
                <a:latin typeface="Calibri Light" panose="020F0302020204030204" pitchFamily="34" charset="0"/>
                <a:ea typeface="Microsoft YaHei"/>
                <a:cs typeface="Calibri Light" panose="020F0302020204030204" pitchFamily="34" charset="0"/>
              </a:rPr>
              <a:t>System Model</a:t>
            </a:r>
            <a:endParaRPr kumimoji="0" lang="en-US" altLang="en-US" sz="2000" b="0" i="0" u="none" strike="noStrike" kern="1200" cap="none" spc="0" normalizeH="0" baseline="0" noProof="0" dirty="0">
              <a:ln>
                <a:noFill/>
              </a:ln>
              <a:solidFill>
                <a:srgbClr val="353630"/>
              </a:solidFill>
              <a:effectLst/>
              <a:uLnTx/>
              <a:uFillTx/>
              <a:latin typeface="Calibri Light" panose="020F0302020204030204" pitchFamily="34" charset="0"/>
              <a:ea typeface="Microsoft YaHei"/>
              <a:cs typeface="Calibri Light" panose="020F0302020204030204" pitchFamily="34" charset="0"/>
            </a:endParaRPr>
          </a:p>
        </p:txBody>
      </p:sp>
      <p:grpSp>
        <p:nvGrpSpPr>
          <p:cNvPr id="50" name="Group 49">
            <a:extLst>
              <a:ext uri="{FF2B5EF4-FFF2-40B4-BE49-F238E27FC236}">
                <a16:creationId xmlns:a16="http://schemas.microsoft.com/office/drawing/2014/main" id="{8BA112E4-762A-B27D-F053-1DB66AD31798}"/>
              </a:ext>
            </a:extLst>
          </p:cNvPr>
          <p:cNvGrpSpPr/>
          <p:nvPr/>
        </p:nvGrpSpPr>
        <p:grpSpPr>
          <a:xfrm>
            <a:off x="2904250" y="2500290"/>
            <a:ext cx="572474" cy="462800"/>
            <a:chOff x="3558397" y="1567589"/>
            <a:chExt cx="744785" cy="602100"/>
          </a:xfrm>
        </p:grpSpPr>
        <p:pic>
          <p:nvPicPr>
            <p:cNvPr id="51" name="Picture 23">
              <a:extLst>
                <a:ext uri="{FF2B5EF4-FFF2-40B4-BE49-F238E27FC236}">
                  <a16:creationId xmlns:a16="http://schemas.microsoft.com/office/drawing/2014/main" id="{463FA111-7F95-4C0D-D902-1932CD56A069}"/>
                </a:ext>
              </a:extLst>
            </p:cNvPr>
            <p:cNvPicPr>
              <a:picLocks noChangeAspect="1"/>
            </p:cNvPicPr>
            <p:nvPr/>
          </p:nvPicPr>
          <p:blipFill>
            <a:blip r:embed="rId4"/>
            <a:stretch>
              <a:fillRect/>
            </a:stretch>
          </p:blipFill>
          <p:spPr>
            <a:xfrm>
              <a:off x="3558397" y="1567589"/>
              <a:ext cx="422219" cy="602100"/>
            </a:xfrm>
            <a:prstGeom prst="rect">
              <a:avLst/>
            </a:prstGeom>
          </p:spPr>
        </p:pic>
        <p:pic>
          <p:nvPicPr>
            <p:cNvPr id="52" name="Picture 44">
              <a:extLst>
                <a:ext uri="{FF2B5EF4-FFF2-40B4-BE49-F238E27FC236}">
                  <a16:creationId xmlns:a16="http://schemas.microsoft.com/office/drawing/2014/main" id="{D197D98A-0DAB-DC1F-CD18-40DE79809939}"/>
                </a:ext>
              </a:extLst>
            </p:cNvPr>
            <p:cNvPicPr>
              <a:picLocks noChangeAspect="1"/>
            </p:cNvPicPr>
            <p:nvPr/>
          </p:nvPicPr>
          <p:blipFill>
            <a:blip r:embed="rId5"/>
            <a:stretch>
              <a:fillRect/>
            </a:stretch>
          </p:blipFill>
          <p:spPr>
            <a:xfrm>
              <a:off x="3891341" y="1761670"/>
              <a:ext cx="411841" cy="408019"/>
            </a:xfrm>
            <a:prstGeom prst="rect">
              <a:avLst/>
            </a:prstGeom>
          </p:spPr>
        </p:pic>
      </p:grpSp>
      <p:pic>
        <p:nvPicPr>
          <p:cNvPr id="53" name="Picture 41">
            <a:extLst>
              <a:ext uri="{FF2B5EF4-FFF2-40B4-BE49-F238E27FC236}">
                <a16:creationId xmlns:a16="http://schemas.microsoft.com/office/drawing/2014/main" id="{5C9531E9-6F3D-80CA-8287-FA9FB0FFBC75}"/>
              </a:ext>
            </a:extLst>
          </p:cNvPr>
          <p:cNvPicPr>
            <a:picLocks noChangeAspect="1"/>
          </p:cNvPicPr>
          <p:nvPr/>
        </p:nvPicPr>
        <p:blipFill>
          <a:blip r:embed="rId6"/>
          <a:stretch>
            <a:fillRect/>
          </a:stretch>
        </p:blipFill>
        <p:spPr>
          <a:xfrm>
            <a:off x="4083862" y="2528138"/>
            <a:ext cx="361753" cy="436591"/>
          </a:xfrm>
          <a:prstGeom prst="rect">
            <a:avLst/>
          </a:prstGeom>
        </p:spPr>
      </p:pic>
      <p:grpSp>
        <p:nvGrpSpPr>
          <p:cNvPr id="54" name="Group 53">
            <a:extLst>
              <a:ext uri="{FF2B5EF4-FFF2-40B4-BE49-F238E27FC236}">
                <a16:creationId xmlns:a16="http://schemas.microsoft.com/office/drawing/2014/main" id="{6DAE6915-AE37-EAC2-65EB-E52331BAE2EC}"/>
              </a:ext>
            </a:extLst>
          </p:cNvPr>
          <p:cNvGrpSpPr/>
          <p:nvPr/>
        </p:nvGrpSpPr>
        <p:grpSpPr>
          <a:xfrm>
            <a:off x="1364134" y="2471651"/>
            <a:ext cx="722752" cy="617988"/>
            <a:chOff x="3602831" y="1603333"/>
            <a:chExt cx="772714" cy="660708"/>
          </a:xfrm>
        </p:grpSpPr>
        <p:pic>
          <p:nvPicPr>
            <p:cNvPr id="55" name="Picture 45">
              <a:extLst>
                <a:ext uri="{FF2B5EF4-FFF2-40B4-BE49-F238E27FC236}">
                  <a16:creationId xmlns:a16="http://schemas.microsoft.com/office/drawing/2014/main" id="{3A1F2CD9-5F36-F59A-976A-DFFEE5A0E142}"/>
                </a:ext>
              </a:extLst>
            </p:cNvPr>
            <p:cNvPicPr>
              <a:picLocks noChangeAspect="1"/>
            </p:cNvPicPr>
            <p:nvPr/>
          </p:nvPicPr>
          <p:blipFill>
            <a:blip r:embed="rId7"/>
            <a:stretch>
              <a:fillRect/>
            </a:stretch>
          </p:blipFill>
          <p:spPr>
            <a:xfrm>
              <a:off x="4114804" y="1809478"/>
              <a:ext cx="260741" cy="233815"/>
            </a:xfrm>
            <a:prstGeom prst="rect">
              <a:avLst/>
            </a:prstGeom>
          </p:spPr>
        </p:pic>
        <p:pic>
          <p:nvPicPr>
            <p:cNvPr id="56" name="Picture 47">
              <a:extLst>
                <a:ext uri="{FF2B5EF4-FFF2-40B4-BE49-F238E27FC236}">
                  <a16:creationId xmlns:a16="http://schemas.microsoft.com/office/drawing/2014/main" id="{3CF5759D-44C0-35FE-D73E-456BF8D029FE}"/>
                </a:ext>
              </a:extLst>
            </p:cNvPr>
            <p:cNvPicPr>
              <a:picLocks noChangeAspect="1"/>
            </p:cNvPicPr>
            <p:nvPr/>
          </p:nvPicPr>
          <p:blipFill>
            <a:blip r:embed="rId8"/>
            <a:stretch>
              <a:fillRect/>
            </a:stretch>
          </p:blipFill>
          <p:spPr>
            <a:xfrm>
              <a:off x="3843219" y="2022316"/>
              <a:ext cx="186374" cy="241725"/>
            </a:xfrm>
            <a:prstGeom prst="rect">
              <a:avLst/>
            </a:prstGeom>
            <a:effectLst>
              <a:outerShdw blurRad="76200" dist="38100" algn="ctr" rotWithShape="0">
                <a:sysClr val="window" lastClr="FFFFFF"/>
              </a:outerShdw>
            </a:effectLst>
          </p:spPr>
        </p:pic>
        <p:pic>
          <p:nvPicPr>
            <p:cNvPr id="57" name="Picture 56">
              <a:extLst>
                <a:ext uri="{FF2B5EF4-FFF2-40B4-BE49-F238E27FC236}">
                  <a16:creationId xmlns:a16="http://schemas.microsoft.com/office/drawing/2014/main" id="{619FCA5A-E301-1A48-0A42-93AA2C27B129}"/>
                </a:ext>
              </a:extLst>
            </p:cNvPr>
            <p:cNvPicPr>
              <a:picLocks noChangeAspect="1"/>
            </p:cNvPicPr>
            <p:nvPr/>
          </p:nvPicPr>
          <p:blipFill>
            <a:blip r:embed="rId9"/>
            <a:stretch>
              <a:fillRect/>
            </a:stretch>
          </p:blipFill>
          <p:spPr>
            <a:xfrm>
              <a:off x="3602831" y="1827681"/>
              <a:ext cx="184047" cy="207737"/>
            </a:xfrm>
            <a:prstGeom prst="rect">
              <a:avLst/>
            </a:prstGeom>
          </p:spPr>
        </p:pic>
        <p:pic>
          <p:nvPicPr>
            <p:cNvPr id="58" name="Picture 57">
              <a:extLst>
                <a:ext uri="{FF2B5EF4-FFF2-40B4-BE49-F238E27FC236}">
                  <a16:creationId xmlns:a16="http://schemas.microsoft.com/office/drawing/2014/main" id="{88CA62BC-4D35-5968-0CEE-15C1ADA9C67F}"/>
                </a:ext>
              </a:extLst>
            </p:cNvPr>
            <p:cNvPicPr>
              <a:picLocks noChangeAspect="1"/>
            </p:cNvPicPr>
            <p:nvPr/>
          </p:nvPicPr>
          <p:blipFill>
            <a:blip r:embed="rId10"/>
            <a:stretch>
              <a:fillRect/>
            </a:stretch>
          </p:blipFill>
          <p:spPr>
            <a:xfrm>
              <a:off x="3880362" y="1603333"/>
              <a:ext cx="203779" cy="241725"/>
            </a:xfrm>
            <a:prstGeom prst="rect">
              <a:avLst/>
            </a:prstGeom>
          </p:spPr>
        </p:pic>
      </p:grpSp>
      <p:cxnSp>
        <p:nvCxnSpPr>
          <p:cNvPr id="59" name="Straight Connector 58">
            <a:extLst>
              <a:ext uri="{FF2B5EF4-FFF2-40B4-BE49-F238E27FC236}">
                <a16:creationId xmlns:a16="http://schemas.microsoft.com/office/drawing/2014/main" id="{35610A38-9122-339B-EAEC-D2CC91BAFECB}"/>
              </a:ext>
            </a:extLst>
          </p:cNvPr>
          <p:cNvCxnSpPr>
            <a:cxnSpLocks/>
          </p:cNvCxnSpPr>
          <p:nvPr/>
        </p:nvCxnSpPr>
        <p:spPr>
          <a:xfrm>
            <a:off x="3462369" y="2829233"/>
            <a:ext cx="649288" cy="0"/>
          </a:xfrm>
          <a:prstGeom prst="line">
            <a:avLst/>
          </a:prstGeom>
          <a:noFill/>
          <a:ln w="6350" cap="flat" cmpd="sng" algn="ctr">
            <a:solidFill>
              <a:srgbClr val="FF1E3C"/>
            </a:solidFill>
            <a:prstDash val="dash"/>
            <a:miter lim="800000"/>
          </a:ln>
          <a:effectLst/>
        </p:spPr>
      </p:cxnSp>
      <p:cxnSp>
        <p:nvCxnSpPr>
          <p:cNvPr id="60" name="Straight Connector 59">
            <a:extLst>
              <a:ext uri="{FF2B5EF4-FFF2-40B4-BE49-F238E27FC236}">
                <a16:creationId xmlns:a16="http://schemas.microsoft.com/office/drawing/2014/main" id="{E35141A9-FC23-1590-B0D6-73A2C067B520}"/>
              </a:ext>
            </a:extLst>
          </p:cNvPr>
          <p:cNvCxnSpPr>
            <a:cxnSpLocks/>
          </p:cNvCxnSpPr>
          <p:nvPr/>
        </p:nvCxnSpPr>
        <p:spPr>
          <a:xfrm>
            <a:off x="2135523" y="2833752"/>
            <a:ext cx="769472" cy="0"/>
          </a:xfrm>
          <a:prstGeom prst="line">
            <a:avLst/>
          </a:prstGeom>
          <a:noFill/>
          <a:ln w="6350" cap="flat" cmpd="sng" algn="ctr">
            <a:solidFill>
              <a:srgbClr val="FF1E3C"/>
            </a:solidFill>
            <a:prstDash val="dash"/>
            <a:miter lim="800000"/>
          </a:ln>
          <a:effectLst/>
        </p:spPr>
      </p:cxnSp>
      <p:grpSp>
        <p:nvGrpSpPr>
          <p:cNvPr id="61" name="Group 60">
            <a:extLst>
              <a:ext uri="{FF2B5EF4-FFF2-40B4-BE49-F238E27FC236}">
                <a16:creationId xmlns:a16="http://schemas.microsoft.com/office/drawing/2014/main" id="{25A76D6C-16C2-F357-4357-356EAFBFECF5}"/>
              </a:ext>
            </a:extLst>
          </p:cNvPr>
          <p:cNvGrpSpPr/>
          <p:nvPr/>
        </p:nvGrpSpPr>
        <p:grpSpPr>
          <a:xfrm>
            <a:off x="2135523" y="2522699"/>
            <a:ext cx="800177" cy="180079"/>
            <a:chOff x="1807500" y="1712740"/>
            <a:chExt cx="806695" cy="180079"/>
          </a:xfrm>
        </p:grpSpPr>
        <p:sp>
          <p:nvSpPr>
            <p:cNvPr id="62" name="Arrow: Right 61">
              <a:extLst>
                <a:ext uri="{FF2B5EF4-FFF2-40B4-BE49-F238E27FC236}">
                  <a16:creationId xmlns:a16="http://schemas.microsoft.com/office/drawing/2014/main" id="{54503093-09E0-CE74-37CB-73A58FEC7B30}"/>
                </a:ext>
              </a:extLst>
            </p:cNvPr>
            <p:cNvSpPr/>
            <p:nvPr/>
          </p:nvSpPr>
          <p:spPr>
            <a:xfrm>
              <a:off x="1807500" y="1712740"/>
              <a:ext cx="806695" cy="180079"/>
            </a:xfrm>
            <a:prstGeom prst="rightArrow">
              <a:avLst>
                <a:gd name="adj1" fmla="val 100000"/>
                <a:gd name="adj2" fmla="val 50000"/>
              </a:avLst>
            </a:prstGeom>
            <a:gradFill>
              <a:gsLst>
                <a:gs pos="40000">
                  <a:srgbClr val="00A1DE">
                    <a:lumMod val="50000"/>
                  </a:srgbClr>
                </a:gs>
                <a:gs pos="100000">
                  <a:srgbClr val="00A1DE">
                    <a:lumMod val="60000"/>
                    <a:lumOff val="40000"/>
                  </a:srgbClr>
                </a:gs>
              </a:gsLst>
              <a:lin ang="0" scaled="0"/>
            </a:gradFill>
            <a:ln w="12700" cap="flat" cmpd="sng" algn="ctr">
              <a:noFill/>
              <a:prstDash val="solid"/>
              <a:miter lim="800000"/>
            </a:ln>
            <a:effectLst/>
          </p:spPr>
          <p:txBody>
            <a:bodyPr lIns="36000" tIns="0" rIns="0" bIns="0"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fi-FI" sz="800" b="0" i="0" u="none" strike="noStrike" kern="0" cap="none" spc="0" normalizeH="0" baseline="0" noProof="0" dirty="0">
                  <a:ln>
                    <a:noFill/>
                  </a:ln>
                  <a:solidFill>
                    <a:prstClr val="white"/>
                  </a:solidFill>
                  <a:effectLst/>
                  <a:uLnTx/>
                  <a:uFillTx/>
                  <a:latin typeface="Calibri"/>
                  <a:ea typeface="Microsoft YaHei"/>
                  <a:cs typeface="+mn-cs"/>
                </a:rPr>
                <a:t>Job Offload</a:t>
              </a:r>
              <a:endParaRPr kumimoji="0" lang="en-US" sz="900" b="0" i="0" u="none" strike="noStrike" kern="0" cap="none" spc="0" normalizeH="0" baseline="0" noProof="0" dirty="0">
                <a:ln>
                  <a:noFill/>
                </a:ln>
                <a:solidFill>
                  <a:prstClr val="white"/>
                </a:solidFill>
                <a:effectLst/>
                <a:uLnTx/>
                <a:uFillTx/>
                <a:latin typeface="Calibri"/>
                <a:ea typeface="Microsoft YaHei"/>
                <a:cs typeface="+mn-cs"/>
              </a:endParaRPr>
            </a:p>
          </p:txBody>
        </p:sp>
        <p:pic>
          <p:nvPicPr>
            <p:cNvPr id="63" name="Picture 62">
              <a:extLst>
                <a:ext uri="{FF2B5EF4-FFF2-40B4-BE49-F238E27FC236}">
                  <a16:creationId xmlns:a16="http://schemas.microsoft.com/office/drawing/2014/main" id="{B3D8EA0C-6991-8572-C101-8E9466767DC9}"/>
                </a:ext>
              </a:extLst>
            </p:cNvPr>
            <p:cNvPicPr>
              <a:picLocks noChangeAspect="1"/>
            </p:cNvPicPr>
            <p:nvPr/>
          </p:nvPicPr>
          <p:blipFill>
            <a:blip r:embed="rId11"/>
            <a:stretch>
              <a:fillRect/>
            </a:stretch>
          </p:blipFill>
          <p:spPr>
            <a:xfrm>
              <a:off x="2376269" y="1740222"/>
              <a:ext cx="117699" cy="125113"/>
            </a:xfrm>
            <a:prstGeom prst="rect">
              <a:avLst/>
            </a:prstGeom>
            <a:effectLst>
              <a:glow rad="12700">
                <a:srgbClr val="00A1DE">
                  <a:lumMod val="40000"/>
                  <a:lumOff val="60000"/>
                  <a:alpha val="34000"/>
                </a:srgbClr>
              </a:glow>
            </a:effectLst>
          </p:spPr>
        </p:pic>
      </p:grpSp>
      <p:sp>
        <p:nvSpPr>
          <p:cNvPr id="64" name="TextBox 63">
            <a:extLst>
              <a:ext uri="{FF2B5EF4-FFF2-40B4-BE49-F238E27FC236}">
                <a16:creationId xmlns:a16="http://schemas.microsoft.com/office/drawing/2014/main" id="{3ECBC24A-73D9-5C1C-BC00-6A4D841C35CE}"/>
              </a:ext>
            </a:extLst>
          </p:cNvPr>
          <p:cNvSpPr txBox="1"/>
          <p:nvPr/>
        </p:nvSpPr>
        <p:spPr>
          <a:xfrm>
            <a:off x="3587715" y="2787676"/>
            <a:ext cx="420664" cy="80381"/>
          </a:xfrm>
          <a:prstGeom prst="rect">
            <a:avLst/>
          </a:prstGeom>
        </p:spPr>
        <p:txBody>
          <a:bodyPr wrap="square" lIns="0" tIns="0" rIns="0" bIns="0" rtlCol="0" anchor="ctr">
            <a:noAutofit/>
          </a:bodyPr>
          <a:lstStyle/>
          <a:p>
            <a:pPr algn="ctr" eaLnBrk="1" fontAlgn="auto" hangingPunct="1">
              <a:spcBef>
                <a:spcPts val="0"/>
              </a:spcBef>
              <a:spcAft>
                <a:spcPts val="0"/>
              </a:spcAft>
            </a:pPr>
            <a:r>
              <a:rPr lang="fi-FI" sz="800" dirty="0">
                <a:solidFill>
                  <a:srgbClr val="FF1E3C"/>
                </a:solidFill>
                <a:effectLst>
                  <a:glow rad="63500">
                    <a:prstClr val="white"/>
                  </a:glow>
                </a:effectLst>
                <a:latin typeface="Calibri"/>
                <a:ea typeface="Microsoft YaHei"/>
                <a:cs typeface="+mn-cs"/>
              </a:rPr>
              <a:t>( Wired )</a:t>
            </a:r>
            <a:endParaRPr lang="en-US" sz="800" dirty="0">
              <a:solidFill>
                <a:srgbClr val="FF1E3C"/>
              </a:solidFill>
              <a:effectLst>
                <a:glow rad="63500">
                  <a:prstClr val="white"/>
                </a:glow>
              </a:effectLst>
              <a:latin typeface="Calibri"/>
              <a:ea typeface="Microsoft YaHei"/>
              <a:cs typeface="+mn-cs"/>
            </a:endParaRPr>
          </a:p>
        </p:txBody>
      </p:sp>
      <p:pic>
        <p:nvPicPr>
          <p:cNvPr id="65" name="Graphic 64" descr="Stopwatch 25% with solid fill">
            <a:extLst>
              <a:ext uri="{FF2B5EF4-FFF2-40B4-BE49-F238E27FC236}">
                <a16:creationId xmlns:a16="http://schemas.microsoft.com/office/drawing/2014/main" id="{036EBDB0-EE6C-900E-0B30-4A1DC70FDB21}"/>
              </a:ext>
            </a:extLst>
          </p:cNvPr>
          <p:cNvPicPr>
            <a:picLocks noChangeAspect="1"/>
          </p:cNvPicPr>
          <p:nvPr/>
        </p:nvPicPr>
        <p:blipFill>
          <a:blip r:embed="rId12">
            <a:extLst>
              <a:ext uri="{96DAC541-7B7A-43D3-8B79-37D633B846F1}">
                <asvg:svgBlip xmlns="" xmlns:asvg="http://schemas.microsoft.com/office/drawing/2016/SVG/main" r:embed="rId13"/>
              </a:ext>
            </a:extLst>
          </a:blip>
          <a:stretch>
            <a:fillRect/>
          </a:stretch>
        </p:blipFill>
        <p:spPr>
          <a:xfrm>
            <a:off x="3172704" y="2286965"/>
            <a:ext cx="150909" cy="150909"/>
          </a:xfrm>
          <a:prstGeom prst="rect">
            <a:avLst/>
          </a:prstGeom>
        </p:spPr>
      </p:pic>
      <p:sp>
        <p:nvSpPr>
          <p:cNvPr id="66" name="TextBox 65">
            <a:extLst>
              <a:ext uri="{FF2B5EF4-FFF2-40B4-BE49-F238E27FC236}">
                <a16:creationId xmlns:a16="http://schemas.microsoft.com/office/drawing/2014/main" id="{E8B395F5-5A9F-24A8-BA20-08471F29B83E}"/>
              </a:ext>
            </a:extLst>
          </p:cNvPr>
          <p:cNvSpPr txBox="1"/>
          <p:nvPr/>
        </p:nvSpPr>
        <p:spPr>
          <a:xfrm>
            <a:off x="2309469" y="2788699"/>
            <a:ext cx="409845" cy="80381"/>
          </a:xfrm>
          <a:prstGeom prst="rect">
            <a:avLst/>
          </a:prstGeom>
        </p:spPr>
        <p:txBody>
          <a:bodyPr wrap="square" lIns="0" tIns="0" rIns="0" bIns="0" rtlCol="0" anchor="ctr">
            <a:noAutofit/>
          </a:bodyPr>
          <a:lstStyle/>
          <a:p>
            <a:pPr algn="ctr" eaLnBrk="1" fontAlgn="auto" hangingPunct="1">
              <a:spcBef>
                <a:spcPts val="0"/>
              </a:spcBef>
              <a:spcAft>
                <a:spcPts val="0"/>
              </a:spcAft>
            </a:pPr>
            <a:r>
              <a:rPr lang="fi-FI" sz="800" dirty="0">
                <a:solidFill>
                  <a:srgbClr val="FF1E3C"/>
                </a:solidFill>
                <a:effectLst>
                  <a:glow rad="63500">
                    <a:prstClr val="white"/>
                  </a:glow>
                </a:effectLst>
                <a:latin typeface="Calibri"/>
                <a:ea typeface="Microsoft YaHei"/>
                <a:cs typeface="+mn-cs"/>
              </a:rPr>
              <a:t>Uu</a:t>
            </a:r>
            <a:endParaRPr lang="en-US" sz="800" dirty="0">
              <a:solidFill>
                <a:srgbClr val="FF1E3C"/>
              </a:solidFill>
              <a:effectLst>
                <a:glow rad="63500">
                  <a:prstClr val="white"/>
                </a:glow>
              </a:effectLst>
              <a:latin typeface="Calibri"/>
              <a:ea typeface="Microsoft YaHei"/>
              <a:cs typeface="+mn-cs"/>
            </a:endParaRPr>
          </a:p>
        </p:txBody>
      </p:sp>
      <p:pic>
        <p:nvPicPr>
          <p:cNvPr id="67" name="Content Placeholder 289" descr="Binary with solid fill">
            <a:extLst>
              <a:ext uri="{FF2B5EF4-FFF2-40B4-BE49-F238E27FC236}">
                <a16:creationId xmlns:a16="http://schemas.microsoft.com/office/drawing/2014/main" id="{640EA20D-2560-E39C-479E-32994A53784A}"/>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4127437" y="2270697"/>
            <a:ext cx="183445" cy="183445"/>
          </a:xfrm>
          <a:prstGeom prst="rect">
            <a:avLst/>
          </a:prstGeom>
        </p:spPr>
      </p:pic>
      <p:pic>
        <p:nvPicPr>
          <p:cNvPr id="68" name="Graphic 67" descr="Stopwatch 25% with solid fill">
            <a:extLst>
              <a:ext uri="{FF2B5EF4-FFF2-40B4-BE49-F238E27FC236}">
                <a16:creationId xmlns:a16="http://schemas.microsoft.com/office/drawing/2014/main" id="{B26C7475-0E0F-ABE9-3F7B-C6D53A8D002D}"/>
              </a:ext>
            </a:extLst>
          </p:cNvPr>
          <p:cNvPicPr>
            <a:picLocks noChangeAspect="1"/>
          </p:cNvPicPr>
          <p:nvPr/>
        </p:nvPicPr>
        <p:blipFill>
          <a:blip r:embed="rId12">
            <a:extLst>
              <a:ext uri="{96DAC541-7B7A-43D3-8B79-37D633B846F1}">
                <asvg:svgBlip xmlns="" xmlns:asvg="http://schemas.microsoft.com/office/drawing/2016/SVG/main" r:embed="rId13"/>
              </a:ext>
            </a:extLst>
          </a:blip>
          <a:stretch>
            <a:fillRect/>
          </a:stretch>
        </p:blipFill>
        <p:spPr>
          <a:xfrm>
            <a:off x="4306653" y="2286965"/>
            <a:ext cx="150909" cy="150909"/>
          </a:xfrm>
          <a:prstGeom prst="rect">
            <a:avLst/>
          </a:prstGeom>
        </p:spPr>
      </p:pic>
      <p:sp>
        <p:nvSpPr>
          <p:cNvPr id="69" name="Arrow: Right 68">
            <a:extLst>
              <a:ext uri="{FF2B5EF4-FFF2-40B4-BE49-F238E27FC236}">
                <a16:creationId xmlns:a16="http://schemas.microsoft.com/office/drawing/2014/main" id="{DDBF3BC0-5B81-45D2-ED3A-CE4D8A213B64}"/>
              </a:ext>
            </a:extLst>
          </p:cNvPr>
          <p:cNvSpPr/>
          <p:nvPr/>
        </p:nvSpPr>
        <p:spPr>
          <a:xfrm>
            <a:off x="3394249" y="2578832"/>
            <a:ext cx="676415" cy="66321"/>
          </a:xfrm>
          <a:prstGeom prst="rightArrow">
            <a:avLst>
              <a:gd name="adj1" fmla="val 100000"/>
              <a:gd name="adj2" fmla="val 50000"/>
            </a:avLst>
          </a:prstGeom>
          <a:gradFill>
            <a:gsLst>
              <a:gs pos="40000">
                <a:srgbClr val="00A1DE">
                  <a:lumMod val="50000"/>
                </a:srgbClr>
              </a:gs>
              <a:gs pos="100000">
                <a:srgbClr val="00A1DE">
                  <a:lumMod val="60000"/>
                  <a:lumOff val="40000"/>
                </a:srgbClr>
              </a:gs>
            </a:gsLst>
            <a:lin ang="0" scaled="0"/>
          </a:gradFill>
          <a:ln w="12700" cap="flat" cmpd="sng" algn="ctr">
            <a:noFill/>
            <a:prstDash val="solid"/>
            <a:miter lim="800000"/>
          </a:ln>
          <a:effectLst/>
        </p:spPr>
        <p:txBody>
          <a:bodyPr lIns="36000" tIns="0" rIns="0" bIns="0"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prstClr val="white"/>
              </a:solidFill>
              <a:effectLst/>
              <a:uLnTx/>
              <a:uFillTx/>
              <a:latin typeface="Calibri"/>
              <a:ea typeface="Microsoft YaHei"/>
              <a:cs typeface="+mn-cs"/>
            </a:endParaRPr>
          </a:p>
        </p:txBody>
      </p:sp>
      <p:cxnSp>
        <p:nvCxnSpPr>
          <p:cNvPr id="70" name="Straight Connector 69">
            <a:extLst>
              <a:ext uri="{FF2B5EF4-FFF2-40B4-BE49-F238E27FC236}">
                <a16:creationId xmlns:a16="http://schemas.microsoft.com/office/drawing/2014/main" id="{83066B48-C69F-8578-BF30-11FA3C6ECF81}"/>
              </a:ext>
            </a:extLst>
          </p:cNvPr>
          <p:cNvCxnSpPr>
            <a:cxnSpLocks/>
          </p:cNvCxnSpPr>
          <p:nvPr/>
        </p:nvCxnSpPr>
        <p:spPr>
          <a:xfrm>
            <a:off x="2145703" y="3041379"/>
            <a:ext cx="1981734" cy="0"/>
          </a:xfrm>
          <a:prstGeom prst="line">
            <a:avLst/>
          </a:prstGeom>
          <a:noFill/>
          <a:ln w="6350" cap="flat" cmpd="sng" algn="ctr">
            <a:solidFill>
              <a:srgbClr val="FF1E3C"/>
            </a:solidFill>
            <a:prstDash val="dash"/>
            <a:miter lim="800000"/>
            <a:headEnd type="stealth" w="sm" len="sm"/>
            <a:tailEnd type="stealth" w="sm" len="sm"/>
          </a:ln>
          <a:effectLst/>
        </p:spPr>
      </p:cxnSp>
      <p:pic>
        <p:nvPicPr>
          <p:cNvPr id="71" name="Graphic 70" descr="Stopwatch 25% with solid fill">
            <a:extLst>
              <a:ext uri="{FF2B5EF4-FFF2-40B4-BE49-F238E27FC236}">
                <a16:creationId xmlns:a16="http://schemas.microsoft.com/office/drawing/2014/main" id="{736B2CB2-AF9D-FB3C-8504-75223E856D01}"/>
              </a:ext>
            </a:extLst>
          </p:cNvPr>
          <p:cNvPicPr>
            <a:picLocks noChangeAspect="1"/>
          </p:cNvPicPr>
          <p:nvPr/>
        </p:nvPicPr>
        <p:blipFill>
          <a:blip r:embed="rId14">
            <a:extLst>
              <a:ext uri="{96DAC541-7B7A-43D3-8B79-37D633B846F1}">
                <asvg:svgBlip xmlns="" xmlns:asvg="http://schemas.microsoft.com/office/drawing/2016/SVG/main" r:embed="rId15"/>
              </a:ext>
            </a:extLst>
          </a:blip>
          <a:stretch>
            <a:fillRect/>
          </a:stretch>
        </p:blipFill>
        <p:spPr>
          <a:xfrm>
            <a:off x="2428202" y="2965187"/>
            <a:ext cx="150909" cy="150909"/>
          </a:xfrm>
          <a:prstGeom prst="rect">
            <a:avLst/>
          </a:prstGeom>
          <a:effectLst>
            <a:glow rad="76200">
              <a:sysClr val="window" lastClr="FFFFFF"/>
            </a:glow>
          </a:effectLst>
        </p:spPr>
      </p:pic>
      <p:pic>
        <p:nvPicPr>
          <p:cNvPr id="72" name="Graphic 71" descr="Stopwatch 33% with solid fill">
            <a:extLst>
              <a:ext uri="{FF2B5EF4-FFF2-40B4-BE49-F238E27FC236}">
                <a16:creationId xmlns:a16="http://schemas.microsoft.com/office/drawing/2014/main" id="{3B4FEF2F-76E4-1185-9B42-56042D1D121A}"/>
              </a:ext>
            </a:extLst>
          </p:cNvPr>
          <p:cNvPicPr>
            <a:picLocks noChangeAspect="1"/>
          </p:cNvPicPr>
          <p:nvPr/>
        </p:nvPicPr>
        <p:blipFill>
          <a:blip r:embed="rId16">
            <a:extLst>
              <a:ext uri="{96DAC541-7B7A-43D3-8B79-37D633B846F1}">
                <asvg:svgBlip xmlns="" xmlns:asvg="http://schemas.microsoft.com/office/drawing/2016/SVG/main" r:embed="rId17"/>
              </a:ext>
            </a:extLst>
          </a:blip>
          <a:stretch>
            <a:fillRect/>
          </a:stretch>
        </p:blipFill>
        <p:spPr>
          <a:xfrm>
            <a:off x="3736602" y="2962858"/>
            <a:ext cx="150909" cy="150909"/>
          </a:xfrm>
          <a:prstGeom prst="rect">
            <a:avLst/>
          </a:prstGeom>
          <a:effectLst>
            <a:glow rad="76200">
              <a:sysClr val="window" lastClr="FFFFFF"/>
            </a:glow>
          </a:effectLst>
        </p:spPr>
      </p:pic>
      <p:cxnSp>
        <p:nvCxnSpPr>
          <p:cNvPr id="73" name="Straight Connector 72">
            <a:extLst>
              <a:ext uri="{FF2B5EF4-FFF2-40B4-BE49-F238E27FC236}">
                <a16:creationId xmlns:a16="http://schemas.microsoft.com/office/drawing/2014/main" id="{EAD0E886-AECB-08A3-5BF1-B3C4953E8C82}"/>
              </a:ext>
            </a:extLst>
          </p:cNvPr>
          <p:cNvCxnSpPr>
            <a:cxnSpLocks/>
          </p:cNvCxnSpPr>
          <p:nvPr/>
        </p:nvCxnSpPr>
        <p:spPr>
          <a:xfrm>
            <a:off x="4140470" y="3041379"/>
            <a:ext cx="494622" cy="0"/>
          </a:xfrm>
          <a:prstGeom prst="line">
            <a:avLst/>
          </a:prstGeom>
          <a:noFill/>
          <a:ln w="6350" cap="flat" cmpd="sng" algn="ctr">
            <a:solidFill>
              <a:srgbClr val="00A1DE"/>
            </a:solidFill>
            <a:prstDash val="dash"/>
            <a:miter lim="800000"/>
            <a:headEnd type="stealth" w="sm" len="sm"/>
            <a:tailEnd type="stealth" w="sm" len="sm"/>
          </a:ln>
          <a:effectLst/>
        </p:spPr>
      </p:cxnSp>
      <p:sp>
        <p:nvSpPr>
          <p:cNvPr id="74" name="TextBox 73">
            <a:extLst>
              <a:ext uri="{FF2B5EF4-FFF2-40B4-BE49-F238E27FC236}">
                <a16:creationId xmlns:a16="http://schemas.microsoft.com/office/drawing/2014/main" id="{42A63E1E-DA8D-0548-5D35-1BC8BD691BB5}"/>
              </a:ext>
            </a:extLst>
          </p:cNvPr>
          <p:cNvSpPr txBox="1"/>
          <p:nvPr/>
        </p:nvSpPr>
        <p:spPr>
          <a:xfrm>
            <a:off x="2193745" y="3106394"/>
            <a:ext cx="1906111" cy="116682"/>
          </a:xfrm>
          <a:prstGeom prst="rect">
            <a:avLst/>
          </a:prstGeom>
        </p:spPr>
        <p:txBody>
          <a:bodyPr wrap="square" lIns="0" tIns="0" rIns="0" bIns="0" rtlCol="0" anchor="ctr">
            <a:noAutofit/>
          </a:bodyPr>
          <a:lstStyle/>
          <a:p>
            <a:pPr algn="ctr" eaLnBrk="1" fontAlgn="auto" hangingPunct="1">
              <a:spcBef>
                <a:spcPts val="0"/>
              </a:spcBef>
              <a:spcAft>
                <a:spcPts val="0"/>
              </a:spcAft>
            </a:pPr>
            <a:r>
              <a:rPr lang="fi-FI" sz="800" b="1" dirty="0">
                <a:solidFill>
                  <a:srgbClr val="FF1E3C"/>
                </a:solidFill>
                <a:effectLst>
                  <a:glow rad="63500">
                    <a:prstClr val="white"/>
                  </a:glow>
                </a:effectLst>
                <a:latin typeface="Calibri"/>
                <a:ea typeface="Microsoft YaHei"/>
                <a:cs typeface="+mn-cs"/>
              </a:rPr>
              <a:t>Communication</a:t>
            </a:r>
            <a:r>
              <a:rPr lang="fi-FI" sz="800" dirty="0">
                <a:solidFill>
                  <a:srgbClr val="FF1E3C"/>
                </a:solidFill>
                <a:effectLst>
                  <a:glow rad="63500">
                    <a:prstClr val="white"/>
                  </a:glow>
                </a:effectLst>
                <a:latin typeface="Calibri"/>
                <a:ea typeface="Microsoft YaHei"/>
                <a:cs typeface="+mn-cs"/>
              </a:rPr>
              <a:t> Delay</a:t>
            </a:r>
            <a:endParaRPr lang="en-US" sz="800" dirty="0">
              <a:solidFill>
                <a:srgbClr val="FF1E3C"/>
              </a:solidFill>
              <a:effectLst>
                <a:glow rad="63500">
                  <a:prstClr val="white"/>
                </a:glow>
              </a:effectLst>
              <a:latin typeface="Calibri"/>
              <a:ea typeface="Microsoft YaHei"/>
              <a:cs typeface="+mn-cs"/>
            </a:endParaRPr>
          </a:p>
        </p:txBody>
      </p:sp>
      <p:sp>
        <p:nvSpPr>
          <p:cNvPr id="75" name="TextBox 74">
            <a:extLst>
              <a:ext uri="{FF2B5EF4-FFF2-40B4-BE49-F238E27FC236}">
                <a16:creationId xmlns:a16="http://schemas.microsoft.com/office/drawing/2014/main" id="{17FCAD48-AF82-2225-B458-3E36551A029D}"/>
              </a:ext>
            </a:extLst>
          </p:cNvPr>
          <p:cNvSpPr txBox="1"/>
          <p:nvPr/>
        </p:nvSpPr>
        <p:spPr>
          <a:xfrm>
            <a:off x="4082397" y="3106394"/>
            <a:ext cx="515755" cy="116682"/>
          </a:xfrm>
          <a:prstGeom prst="rect">
            <a:avLst/>
          </a:prstGeom>
        </p:spPr>
        <p:txBody>
          <a:bodyPr wrap="none" lIns="0" tIns="0" rIns="0" bIns="0" rtlCol="0" anchor="ctr">
            <a:noAutofit/>
          </a:bodyPr>
          <a:lstStyle/>
          <a:p>
            <a:pPr algn="r" eaLnBrk="1" fontAlgn="auto" hangingPunct="1">
              <a:spcBef>
                <a:spcPts val="0"/>
              </a:spcBef>
              <a:spcAft>
                <a:spcPts val="0"/>
              </a:spcAft>
            </a:pPr>
            <a:r>
              <a:rPr lang="fi-FI" sz="800" b="1" dirty="0">
                <a:solidFill>
                  <a:srgbClr val="00A1DE"/>
                </a:solidFill>
                <a:effectLst>
                  <a:glow rad="63500">
                    <a:prstClr val="white"/>
                  </a:glow>
                </a:effectLst>
                <a:latin typeface="Calibri"/>
                <a:ea typeface="Microsoft YaHei"/>
                <a:cs typeface="+mn-cs"/>
              </a:rPr>
              <a:t>Compute </a:t>
            </a:r>
            <a:r>
              <a:rPr lang="fi-FI" sz="800" dirty="0">
                <a:solidFill>
                  <a:srgbClr val="00A1DE"/>
                </a:solidFill>
                <a:effectLst>
                  <a:glow rad="63500">
                    <a:prstClr val="white"/>
                  </a:glow>
                </a:effectLst>
                <a:latin typeface="Calibri"/>
                <a:ea typeface="Microsoft YaHei"/>
                <a:cs typeface="+mn-cs"/>
              </a:rPr>
              <a:t>Delay</a:t>
            </a:r>
            <a:endParaRPr lang="en-US" sz="800" dirty="0">
              <a:solidFill>
                <a:srgbClr val="00A1DE"/>
              </a:solidFill>
              <a:effectLst>
                <a:glow rad="63500">
                  <a:prstClr val="white"/>
                </a:glow>
              </a:effectLst>
              <a:latin typeface="Calibri"/>
              <a:ea typeface="Microsoft YaHei"/>
              <a:cs typeface="+mn-cs"/>
            </a:endParaRPr>
          </a:p>
        </p:txBody>
      </p:sp>
      <p:cxnSp>
        <p:nvCxnSpPr>
          <p:cNvPr id="76" name="Straight Connector 75">
            <a:extLst>
              <a:ext uri="{FF2B5EF4-FFF2-40B4-BE49-F238E27FC236}">
                <a16:creationId xmlns:a16="http://schemas.microsoft.com/office/drawing/2014/main" id="{B2F7F18A-8BEF-D7C7-A8B2-5D7D566A7F13}"/>
              </a:ext>
            </a:extLst>
          </p:cNvPr>
          <p:cNvCxnSpPr>
            <a:cxnSpLocks/>
          </p:cNvCxnSpPr>
          <p:nvPr/>
        </p:nvCxnSpPr>
        <p:spPr>
          <a:xfrm flipV="1">
            <a:off x="3674433" y="2564375"/>
            <a:ext cx="84230" cy="101157"/>
          </a:xfrm>
          <a:prstGeom prst="line">
            <a:avLst/>
          </a:prstGeom>
          <a:noFill/>
          <a:ln w="6350" cap="flat" cmpd="sng" algn="ctr">
            <a:solidFill>
              <a:sysClr val="window" lastClr="FFFFFF"/>
            </a:solidFill>
            <a:prstDash val="sysDash"/>
            <a:miter lim="800000"/>
          </a:ln>
          <a:effectLst/>
        </p:spPr>
      </p:cxnSp>
      <p:pic>
        <p:nvPicPr>
          <p:cNvPr id="77" name="Graphic 76" descr="Stopwatch 25% with solid fill">
            <a:extLst>
              <a:ext uri="{FF2B5EF4-FFF2-40B4-BE49-F238E27FC236}">
                <a16:creationId xmlns:a16="http://schemas.microsoft.com/office/drawing/2014/main" id="{BEDD6E68-7643-2405-6098-95A0C8354450}"/>
              </a:ext>
            </a:extLst>
          </p:cNvPr>
          <p:cNvPicPr>
            <a:picLocks noChangeAspect="1"/>
          </p:cNvPicPr>
          <p:nvPr/>
        </p:nvPicPr>
        <p:blipFill>
          <a:blip r:embed="rId18">
            <a:extLst>
              <a:ext uri="{96DAC541-7B7A-43D3-8B79-37D633B846F1}">
                <asvg:svgBlip xmlns="" xmlns:asvg="http://schemas.microsoft.com/office/drawing/2016/SVG/main" r:embed="rId19"/>
              </a:ext>
            </a:extLst>
          </a:blip>
          <a:stretch>
            <a:fillRect/>
          </a:stretch>
        </p:blipFill>
        <p:spPr>
          <a:xfrm>
            <a:off x="4288123" y="2957160"/>
            <a:ext cx="150909" cy="150909"/>
          </a:xfrm>
          <a:prstGeom prst="rect">
            <a:avLst/>
          </a:prstGeom>
          <a:effectLst>
            <a:glow rad="38100">
              <a:sysClr val="window" lastClr="FFFFFF"/>
            </a:glow>
          </a:effectLst>
        </p:spPr>
      </p:pic>
      <p:pic>
        <p:nvPicPr>
          <p:cNvPr id="78" name="Graphic 77" descr="Stopwatch 25% with solid fill">
            <a:extLst>
              <a:ext uri="{FF2B5EF4-FFF2-40B4-BE49-F238E27FC236}">
                <a16:creationId xmlns:a16="http://schemas.microsoft.com/office/drawing/2014/main" id="{9557B973-E403-4AD7-6503-AC88792550E8}"/>
              </a:ext>
            </a:extLst>
          </p:cNvPr>
          <p:cNvPicPr>
            <a:picLocks noChangeAspect="1"/>
          </p:cNvPicPr>
          <p:nvPr/>
        </p:nvPicPr>
        <p:blipFill>
          <a:blip r:embed="rId12">
            <a:extLst>
              <a:ext uri="{96DAC541-7B7A-43D3-8B79-37D633B846F1}">
                <asvg:svgBlip xmlns="" xmlns:asvg="http://schemas.microsoft.com/office/drawing/2016/SVG/main" r:embed="rId13"/>
              </a:ext>
            </a:extLst>
          </a:blip>
          <a:stretch>
            <a:fillRect/>
          </a:stretch>
        </p:blipFill>
        <p:spPr>
          <a:xfrm>
            <a:off x="4363577" y="2957160"/>
            <a:ext cx="150909" cy="150909"/>
          </a:xfrm>
          <a:prstGeom prst="rect">
            <a:avLst/>
          </a:prstGeom>
          <a:effectLst>
            <a:glow rad="38100">
              <a:sysClr val="window" lastClr="FFFFFF"/>
            </a:glow>
          </a:effectLst>
        </p:spPr>
      </p:pic>
      <p:cxnSp>
        <p:nvCxnSpPr>
          <p:cNvPr id="79" name="Straight Connector 78">
            <a:extLst>
              <a:ext uri="{FF2B5EF4-FFF2-40B4-BE49-F238E27FC236}">
                <a16:creationId xmlns:a16="http://schemas.microsoft.com/office/drawing/2014/main" id="{76943D12-1A90-B421-D868-8CC739086875}"/>
              </a:ext>
            </a:extLst>
          </p:cNvPr>
          <p:cNvCxnSpPr>
            <a:cxnSpLocks/>
          </p:cNvCxnSpPr>
          <p:nvPr/>
        </p:nvCxnSpPr>
        <p:spPr>
          <a:xfrm>
            <a:off x="2145703" y="3288159"/>
            <a:ext cx="2489389" cy="0"/>
          </a:xfrm>
          <a:prstGeom prst="line">
            <a:avLst/>
          </a:prstGeom>
          <a:noFill/>
          <a:ln w="12700" cap="flat" cmpd="sng" algn="ctr">
            <a:gradFill>
              <a:gsLst>
                <a:gs pos="0">
                  <a:srgbClr val="FF1E3C"/>
                </a:gs>
                <a:gs pos="100000">
                  <a:srgbClr val="00A1DE"/>
                </a:gs>
              </a:gsLst>
              <a:lin ang="0" scaled="0"/>
            </a:gradFill>
            <a:prstDash val="dash"/>
            <a:miter lim="800000"/>
            <a:headEnd type="stealth" w="sm" len="sm"/>
            <a:tailEnd type="stealth" w="sm" len="sm"/>
          </a:ln>
          <a:effectLst/>
        </p:spPr>
      </p:cxnSp>
      <p:sp>
        <p:nvSpPr>
          <p:cNvPr id="80" name="TextBox 79">
            <a:extLst>
              <a:ext uri="{FF2B5EF4-FFF2-40B4-BE49-F238E27FC236}">
                <a16:creationId xmlns:a16="http://schemas.microsoft.com/office/drawing/2014/main" id="{CB718C93-CB3C-8011-23A3-FF8928E47D85}"/>
              </a:ext>
            </a:extLst>
          </p:cNvPr>
          <p:cNvSpPr txBox="1"/>
          <p:nvPr/>
        </p:nvSpPr>
        <p:spPr>
          <a:xfrm>
            <a:off x="2258957" y="3322133"/>
            <a:ext cx="2368410" cy="116682"/>
          </a:xfrm>
          <a:prstGeom prst="rect">
            <a:avLst/>
          </a:prstGeom>
        </p:spPr>
        <p:txBody>
          <a:bodyPr wrap="square" lIns="0" tIns="0" rIns="0" bIns="0" rtlCol="0" anchor="ctr">
            <a:noAutofit/>
          </a:bodyPr>
          <a:lstStyle/>
          <a:p>
            <a:pPr algn="ctr" eaLnBrk="1" fontAlgn="auto" hangingPunct="1">
              <a:spcBef>
                <a:spcPts val="0"/>
              </a:spcBef>
              <a:spcAft>
                <a:spcPts val="0"/>
              </a:spcAft>
            </a:pPr>
            <a:r>
              <a:rPr lang="fi-FI" sz="800" b="1" dirty="0">
                <a:gradFill>
                  <a:gsLst>
                    <a:gs pos="0">
                      <a:srgbClr val="FF1E3C"/>
                    </a:gs>
                    <a:gs pos="100000">
                      <a:srgbClr val="00A1DE"/>
                    </a:gs>
                  </a:gsLst>
                  <a:lin ang="0" scaled="0"/>
                </a:gradFill>
                <a:effectLst>
                  <a:glow rad="63500">
                    <a:prstClr val="white"/>
                  </a:glow>
                </a:effectLst>
                <a:latin typeface="Calibri"/>
                <a:ea typeface="Microsoft YaHei"/>
                <a:cs typeface="+mn-cs"/>
              </a:rPr>
              <a:t>Total Delay</a:t>
            </a:r>
            <a:endParaRPr lang="en-US" sz="800" dirty="0">
              <a:gradFill>
                <a:gsLst>
                  <a:gs pos="0">
                    <a:srgbClr val="FF1E3C"/>
                  </a:gs>
                  <a:gs pos="100000">
                    <a:srgbClr val="00A1DE"/>
                  </a:gs>
                </a:gsLst>
                <a:lin ang="0" scaled="0"/>
              </a:gradFill>
              <a:effectLst>
                <a:glow rad="63500">
                  <a:prstClr val="white"/>
                </a:glow>
              </a:effectLst>
              <a:latin typeface="Calibri"/>
              <a:ea typeface="Microsoft YaHei"/>
              <a:cs typeface="+mn-cs"/>
            </a:endParaRPr>
          </a:p>
        </p:txBody>
      </p:sp>
      <p:sp>
        <p:nvSpPr>
          <p:cNvPr id="81" name="Double Bracket 80">
            <a:extLst>
              <a:ext uri="{FF2B5EF4-FFF2-40B4-BE49-F238E27FC236}">
                <a16:creationId xmlns:a16="http://schemas.microsoft.com/office/drawing/2014/main" id="{AF6D6AA1-711C-E869-AA0D-7FE03274A2A7}"/>
              </a:ext>
            </a:extLst>
          </p:cNvPr>
          <p:cNvSpPr/>
          <p:nvPr/>
        </p:nvSpPr>
        <p:spPr>
          <a:xfrm>
            <a:off x="2919976" y="2250143"/>
            <a:ext cx="453648" cy="218337"/>
          </a:xfrm>
          <a:prstGeom prst="bracketPair">
            <a:avLst/>
          </a:prstGeom>
          <a:noFill/>
          <a:ln w="6350" cap="flat" cmpd="sng" algn="ctr">
            <a:solidFill>
              <a:srgbClr val="00A1D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53630"/>
              </a:solidFill>
              <a:effectLst/>
              <a:uLnTx/>
              <a:uFillTx/>
              <a:latin typeface="Calibri"/>
              <a:ea typeface="Microsoft YaHei"/>
              <a:cs typeface="+mn-cs"/>
            </a:endParaRPr>
          </a:p>
        </p:txBody>
      </p:sp>
      <p:sp>
        <p:nvSpPr>
          <p:cNvPr id="82" name="Double Bracket 81">
            <a:extLst>
              <a:ext uri="{FF2B5EF4-FFF2-40B4-BE49-F238E27FC236}">
                <a16:creationId xmlns:a16="http://schemas.microsoft.com/office/drawing/2014/main" id="{1FAE1A4F-09A3-F60C-D347-E923F3B1A906}"/>
              </a:ext>
            </a:extLst>
          </p:cNvPr>
          <p:cNvSpPr/>
          <p:nvPr/>
        </p:nvSpPr>
        <p:spPr>
          <a:xfrm>
            <a:off x="4043205" y="2254595"/>
            <a:ext cx="453648" cy="218337"/>
          </a:xfrm>
          <a:prstGeom prst="bracketPair">
            <a:avLst/>
          </a:prstGeom>
          <a:noFill/>
          <a:ln w="6350" cap="flat" cmpd="sng" algn="ctr">
            <a:solidFill>
              <a:srgbClr val="00A1D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53630"/>
              </a:solidFill>
              <a:effectLst/>
              <a:uLnTx/>
              <a:uFillTx/>
              <a:latin typeface="Calibri"/>
              <a:ea typeface="Microsoft YaHei"/>
              <a:cs typeface="+mn-cs"/>
            </a:endParaRPr>
          </a:p>
        </p:txBody>
      </p:sp>
      <p:sp>
        <p:nvSpPr>
          <p:cNvPr id="83" name="Double Bracket 82">
            <a:extLst>
              <a:ext uri="{FF2B5EF4-FFF2-40B4-BE49-F238E27FC236}">
                <a16:creationId xmlns:a16="http://schemas.microsoft.com/office/drawing/2014/main" id="{F5D252D4-62EB-B3CF-E139-51D0E5F52E85}"/>
              </a:ext>
            </a:extLst>
          </p:cNvPr>
          <p:cNvSpPr/>
          <p:nvPr/>
        </p:nvSpPr>
        <p:spPr>
          <a:xfrm>
            <a:off x="3696421" y="2964763"/>
            <a:ext cx="232639" cy="153238"/>
          </a:xfrm>
          <a:prstGeom prst="bracketPair">
            <a:avLst/>
          </a:prstGeom>
          <a:noFill/>
          <a:ln w="6350" cap="flat" cmpd="sng" algn="ctr">
            <a:solidFill>
              <a:srgbClr val="FF1E3C"/>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53630"/>
              </a:solidFill>
              <a:effectLst/>
              <a:uLnTx/>
              <a:uFillTx/>
              <a:latin typeface="Calibri"/>
              <a:ea typeface="Microsoft YaHei"/>
              <a:cs typeface="+mn-cs"/>
            </a:endParaRPr>
          </a:p>
        </p:txBody>
      </p:sp>
      <p:pic>
        <p:nvPicPr>
          <p:cNvPr id="85" name="Graphic 84">
            <a:extLst>
              <a:ext uri="{FF2B5EF4-FFF2-40B4-BE49-F238E27FC236}">
                <a16:creationId xmlns:a16="http://schemas.microsoft.com/office/drawing/2014/main" id="{6FF8A649-F9FA-8B92-A9FA-0B3483AD4C6C}"/>
              </a:ext>
            </a:extLst>
          </p:cNvPr>
          <p:cNvPicPr>
            <a:picLocks noChangeAspect="1"/>
          </p:cNvPicPr>
          <p:nvPr/>
        </p:nvPicPr>
        <p:blipFill>
          <a:blip r:embed="rId20" cstate="hqprint">
            <a:extLst>
              <a:ext uri="{28A0092B-C50C-407E-A947-70E740481C1C}">
                <a14:useLocalDpi xmlns:a14="http://schemas.microsoft.com/office/drawing/2010/main" val="0"/>
              </a:ext>
              <a:ext uri="{96DAC541-7B7A-43D3-8B79-37D633B846F1}">
                <asvg:svgBlip xmlns="" xmlns:asvg="http://schemas.microsoft.com/office/drawing/2016/SVG/main" r:embed="rId21"/>
              </a:ext>
            </a:extLst>
          </a:blip>
          <a:stretch>
            <a:fillRect/>
          </a:stretch>
        </p:blipFill>
        <p:spPr>
          <a:xfrm>
            <a:off x="605144" y="3652235"/>
            <a:ext cx="5193308" cy="2386832"/>
          </a:xfrm>
          <a:prstGeom prst="rect">
            <a:avLst/>
          </a:prstGeom>
        </p:spPr>
      </p:pic>
      <p:pic>
        <p:nvPicPr>
          <p:cNvPr id="87" name="Picture 86">
            <a:extLst>
              <a:ext uri="{FF2B5EF4-FFF2-40B4-BE49-F238E27FC236}">
                <a16:creationId xmlns:a16="http://schemas.microsoft.com/office/drawing/2014/main" id="{4CE776B8-83F4-5355-7428-5CCB5A37E395}"/>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5916912" y="3628855"/>
            <a:ext cx="5262753" cy="2410212"/>
          </a:xfrm>
          <a:prstGeom prst="rect">
            <a:avLst/>
          </a:prstGeom>
        </p:spPr>
      </p:pic>
      <p:graphicFrame>
        <p:nvGraphicFramePr>
          <p:cNvPr id="91" name="表格 171">
            <a:extLst>
              <a:ext uri="{FF2B5EF4-FFF2-40B4-BE49-F238E27FC236}">
                <a16:creationId xmlns:a16="http://schemas.microsoft.com/office/drawing/2014/main" id="{674A6112-9AFD-15D1-5211-3808DD40CBF9}"/>
              </a:ext>
            </a:extLst>
          </p:cNvPr>
          <p:cNvGraphicFramePr>
            <a:graphicFrameLocks noGrp="1"/>
          </p:cNvGraphicFramePr>
          <p:nvPr>
            <p:extLst/>
          </p:nvPr>
        </p:nvGraphicFramePr>
        <p:xfrm>
          <a:off x="8334703" y="4769841"/>
          <a:ext cx="2427193" cy="571500"/>
        </p:xfrm>
        <a:graphic>
          <a:graphicData uri="http://schemas.openxmlformats.org/drawingml/2006/table">
            <a:tbl>
              <a:tblPr firstRow="1" bandRow="1"/>
              <a:tblGrid>
                <a:gridCol w="1135215">
                  <a:extLst>
                    <a:ext uri="{9D8B030D-6E8A-4147-A177-3AD203B41FA5}">
                      <a16:colId xmlns:a16="http://schemas.microsoft.com/office/drawing/2014/main" val="1517487989"/>
                    </a:ext>
                  </a:extLst>
                </a:gridCol>
                <a:gridCol w="1291978">
                  <a:extLst>
                    <a:ext uri="{9D8B030D-6E8A-4147-A177-3AD203B41FA5}">
                      <a16:colId xmlns:a16="http://schemas.microsoft.com/office/drawing/2014/main" val="2859678759"/>
                    </a:ext>
                  </a:extLst>
                </a:gridCol>
              </a:tblGrid>
              <a:tr h="158013">
                <a:tc>
                  <a:txBody>
                    <a:bodyPr/>
                    <a:lstStyle>
                      <a:lvl1pPr marL="0" algn="l" defTabSz="914400" rtl="0" eaLnBrk="1" latinLnBrk="0" hangingPunct="1">
                        <a:defRPr sz="1800" b="1" kern="1200">
                          <a:solidFill>
                            <a:schemeClr val="tx1"/>
                          </a:solidFill>
                          <a:latin typeface="Calibri"/>
                          <a:ea typeface="Microsoft YaHei"/>
                        </a:defRPr>
                      </a:lvl1pPr>
                      <a:lvl2pPr marL="457200" algn="l" defTabSz="914400" rtl="0" eaLnBrk="1" latinLnBrk="0" hangingPunct="1">
                        <a:defRPr sz="1800" b="1" kern="1200">
                          <a:solidFill>
                            <a:schemeClr val="tx1"/>
                          </a:solidFill>
                          <a:latin typeface="Calibri"/>
                          <a:ea typeface="Microsoft YaHei"/>
                        </a:defRPr>
                      </a:lvl2pPr>
                      <a:lvl3pPr marL="914400" algn="l" defTabSz="914400" rtl="0" eaLnBrk="1" latinLnBrk="0" hangingPunct="1">
                        <a:defRPr sz="1800" b="1" kern="1200">
                          <a:solidFill>
                            <a:schemeClr val="tx1"/>
                          </a:solidFill>
                          <a:latin typeface="Calibri"/>
                          <a:ea typeface="Microsoft YaHei"/>
                        </a:defRPr>
                      </a:lvl3pPr>
                      <a:lvl4pPr marL="1371600" algn="l" defTabSz="914400" rtl="0" eaLnBrk="1" latinLnBrk="0" hangingPunct="1">
                        <a:defRPr sz="1800" b="1" kern="1200">
                          <a:solidFill>
                            <a:schemeClr val="tx1"/>
                          </a:solidFill>
                          <a:latin typeface="Calibri"/>
                          <a:ea typeface="Microsoft YaHei"/>
                        </a:defRPr>
                      </a:lvl4pPr>
                      <a:lvl5pPr marL="1828800" algn="l" defTabSz="914400" rtl="0" eaLnBrk="1" latinLnBrk="0" hangingPunct="1">
                        <a:defRPr sz="1800" b="1" kern="1200">
                          <a:solidFill>
                            <a:schemeClr val="tx1"/>
                          </a:solidFill>
                          <a:latin typeface="Calibri"/>
                          <a:ea typeface="Microsoft YaHei"/>
                        </a:defRPr>
                      </a:lvl5pPr>
                      <a:lvl6pPr marL="2286000" algn="l" defTabSz="914400" rtl="0" eaLnBrk="1" latinLnBrk="0" hangingPunct="1">
                        <a:defRPr sz="1800" b="1" kern="1200">
                          <a:solidFill>
                            <a:schemeClr val="tx1"/>
                          </a:solidFill>
                          <a:latin typeface="Calibri"/>
                          <a:ea typeface="Microsoft YaHei"/>
                        </a:defRPr>
                      </a:lvl6pPr>
                      <a:lvl7pPr marL="2743200" algn="l" defTabSz="914400" rtl="0" eaLnBrk="1" latinLnBrk="0" hangingPunct="1">
                        <a:defRPr sz="1800" b="1" kern="1200">
                          <a:solidFill>
                            <a:schemeClr val="tx1"/>
                          </a:solidFill>
                          <a:latin typeface="Calibri"/>
                          <a:ea typeface="Microsoft YaHei"/>
                        </a:defRPr>
                      </a:lvl7pPr>
                      <a:lvl8pPr marL="3200400" algn="l" defTabSz="914400" rtl="0" eaLnBrk="1" latinLnBrk="0" hangingPunct="1">
                        <a:defRPr sz="1800" b="1" kern="1200">
                          <a:solidFill>
                            <a:schemeClr val="tx1"/>
                          </a:solidFill>
                          <a:latin typeface="Calibri"/>
                          <a:ea typeface="Microsoft YaHei"/>
                        </a:defRPr>
                      </a:lvl8pPr>
                      <a:lvl9pPr marL="3657600" algn="l" defTabSz="914400" rtl="0" eaLnBrk="1" latinLnBrk="0" hangingPunct="1">
                        <a:defRPr sz="1800" b="1" kern="1200">
                          <a:solidFill>
                            <a:schemeClr val="tx1"/>
                          </a:solidFill>
                          <a:latin typeface="Calibri"/>
                          <a:ea typeface="Microsoft YaHei"/>
                        </a:defRPr>
                      </a:lvl9pPr>
                    </a:lstStyle>
                    <a:p>
                      <a:pPr algn="ctr"/>
                      <a:r>
                        <a:rPr lang="en-US" altLang="zh-TW" sz="800" dirty="0"/>
                        <a:t>Budget Design</a:t>
                      </a:r>
                      <a:endParaRPr lang="zh-TW" altLang="en-US" sz="800" dirty="0">
                        <a:latin typeface="+mj-lt"/>
                      </a:endParaRPr>
                    </a:p>
                  </a:txBody>
                  <a:tcPr marL="68580" marR="68580" marT="34290" marB="34290">
                    <a:lnL w="12700" cap="flat" cmpd="sng" algn="ctr">
                      <a:solidFill>
                        <a:schemeClr val="tx1"/>
                      </a:solidFill>
                      <a:prstDash val="solid"/>
                      <a:round/>
                      <a:headEnd type="none" w="med" len="med"/>
                      <a:tailEnd type="none" w="med" len="med"/>
                    </a:lnL>
                    <a:lnR>
                      <a:noFill/>
                    </a:lnR>
                    <a:lnT w="12700" cap="flat" cmpd="sng" algn="ctr">
                      <a:solidFill>
                        <a:srgbClr val="353630"/>
                      </a:solidFill>
                      <a:prstDash val="solid"/>
                      <a:round/>
                      <a:headEnd type="none" w="med" len="med"/>
                      <a:tailEnd type="none" w="med" len="med"/>
                    </a:lnT>
                    <a:lnB w="12700" cap="flat" cmpd="sng" algn="ctr">
                      <a:solidFill>
                        <a:srgbClr val="35363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a:ea typeface="Microsoft YaHei"/>
                        </a:defRPr>
                      </a:lvl1pPr>
                      <a:lvl2pPr marL="457200" algn="l" defTabSz="914400" rtl="0" eaLnBrk="1" latinLnBrk="0" hangingPunct="1">
                        <a:defRPr sz="1800" b="1" kern="1200">
                          <a:solidFill>
                            <a:schemeClr val="tx1"/>
                          </a:solidFill>
                          <a:latin typeface="Calibri"/>
                          <a:ea typeface="Microsoft YaHei"/>
                        </a:defRPr>
                      </a:lvl2pPr>
                      <a:lvl3pPr marL="914400" algn="l" defTabSz="914400" rtl="0" eaLnBrk="1" latinLnBrk="0" hangingPunct="1">
                        <a:defRPr sz="1800" b="1" kern="1200">
                          <a:solidFill>
                            <a:schemeClr val="tx1"/>
                          </a:solidFill>
                          <a:latin typeface="Calibri"/>
                          <a:ea typeface="Microsoft YaHei"/>
                        </a:defRPr>
                      </a:lvl3pPr>
                      <a:lvl4pPr marL="1371600" algn="l" defTabSz="914400" rtl="0" eaLnBrk="1" latinLnBrk="0" hangingPunct="1">
                        <a:defRPr sz="1800" b="1" kern="1200">
                          <a:solidFill>
                            <a:schemeClr val="tx1"/>
                          </a:solidFill>
                          <a:latin typeface="Calibri"/>
                          <a:ea typeface="Microsoft YaHei"/>
                        </a:defRPr>
                      </a:lvl4pPr>
                      <a:lvl5pPr marL="1828800" algn="l" defTabSz="914400" rtl="0" eaLnBrk="1" latinLnBrk="0" hangingPunct="1">
                        <a:defRPr sz="1800" b="1" kern="1200">
                          <a:solidFill>
                            <a:schemeClr val="tx1"/>
                          </a:solidFill>
                          <a:latin typeface="Calibri"/>
                          <a:ea typeface="Microsoft YaHei"/>
                        </a:defRPr>
                      </a:lvl5pPr>
                      <a:lvl6pPr marL="2286000" algn="l" defTabSz="914400" rtl="0" eaLnBrk="1" latinLnBrk="0" hangingPunct="1">
                        <a:defRPr sz="1800" b="1" kern="1200">
                          <a:solidFill>
                            <a:schemeClr val="tx1"/>
                          </a:solidFill>
                          <a:latin typeface="Calibri"/>
                          <a:ea typeface="Microsoft YaHei"/>
                        </a:defRPr>
                      </a:lvl6pPr>
                      <a:lvl7pPr marL="2743200" algn="l" defTabSz="914400" rtl="0" eaLnBrk="1" latinLnBrk="0" hangingPunct="1">
                        <a:defRPr sz="1800" b="1" kern="1200">
                          <a:solidFill>
                            <a:schemeClr val="tx1"/>
                          </a:solidFill>
                          <a:latin typeface="Calibri"/>
                          <a:ea typeface="Microsoft YaHei"/>
                        </a:defRPr>
                      </a:lvl7pPr>
                      <a:lvl8pPr marL="3200400" algn="l" defTabSz="914400" rtl="0" eaLnBrk="1" latinLnBrk="0" hangingPunct="1">
                        <a:defRPr sz="1800" b="1" kern="1200">
                          <a:solidFill>
                            <a:schemeClr val="tx1"/>
                          </a:solidFill>
                          <a:latin typeface="Calibri"/>
                          <a:ea typeface="Microsoft YaHei"/>
                        </a:defRPr>
                      </a:lvl8pPr>
                      <a:lvl9pPr marL="3657600" algn="l" defTabSz="914400" rtl="0" eaLnBrk="1" latinLnBrk="0" hangingPunct="1">
                        <a:defRPr sz="1800" b="1" kern="1200">
                          <a:solidFill>
                            <a:schemeClr val="tx1"/>
                          </a:solidFill>
                          <a:latin typeface="Calibri"/>
                          <a:ea typeface="Microsoft YaHei"/>
                        </a:defRPr>
                      </a:lvl9pPr>
                    </a:lstStyle>
                    <a:p>
                      <a:pPr algn="ctr"/>
                      <a:r>
                        <a:rPr lang="en-US" altLang="zh-TW" sz="800" dirty="0">
                          <a:latin typeface="+mj-lt"/>
                        </a:rPr>
                        <a:t>Compute Capacity Scale</a:t>
                      </a:r>
                      <a:endParaRPr lang="zh-TW" altLang="en-US" sz="800" dirty="0">
                        <a:latin typeface="+mj-lt"/>
                      </a:endParaRPr>
                    </a:p>
                  </a:txBody>
                  <a:tcPr marL="68580" marR="68580" marT="34290" marB="34290">
                    <a:lnL>
                      <a:noFill/>
                    </a:lnL>
                    <a:lnR w="12700" cap="flat" cmpd="sng" algn="ctr">
                      <a:solidFill>
                        <a:srgbClr val="353630"/>
                      </a:solidFill>
                      <a:prstDash val="solid"/>
                      <a:round/>
                      <a:headEnd type="none" w="med" len="med"/>
                      <a:tailEnd type="none" w="med" len="med"/>
                    </a:lnR>
                    <a:lnT w="12700" cap="flat" cmpd="sng" algn="ctr">
                      <a:solidFill>
                        <a:srgbClr val="353630"/>
                      </a:solidFill>
                      <a:prstDash val="solid"/>
                      <a:round/>
                      <a:headEnd type="none" w="med" len="med"/>
                      <a:tailEnd type="none" w="med" len="med"/>
                    </a:lnT>
                    <a:lnB w="12700" cmpd="sng">
                      <a:solidFill>
                        <a:srgbClr val="353630"/>
                      </a:solidFill>
                    </a:lnB>
                    <a:lnTlToBr w="12700" cmpd="sng">
                      <a:noFill/>
                      <a:prstDash val="solid"/>
                    </a:lnTlToBr>
                    <a:lnBlToTr w="12700" cmpd="sng">
                      <a:noFill/>
                      <a:prstDash val="solid"/>
                    </a:lnBlToTr>
                    <a:noFill/>
                  </a:tcPr>
                </a:tc>
                <a:extLst>
                  <a:ext uri="{0D108BD9-81ED-4DB2-BD59-A6C34878D82A}">
                    <a16:rowId xmlns:a16="http://schemas.microsoft.com/office/drawing/2014/main" val="1147082972"/>
                  </a:ext>
                </a:extLst>
              </a:tr>
              <a:tr h="160020">
                <a:tc>
                  <a:txBody>
                    <a:bodyPr/>
                    <a:lstStyle>
                      <a:lvl1pPr marL="0" algn="l" defTabSz="914400" rtl="0" eaLnBrk="1" latinLnBrk="0" hangingPunct="1">
                        <a:defRPr sz="1800" kern="1200">
                          <a:solidFill>
                            <a:schemeClr val="tx1"/>
                          </a:solidFill>
                          <a:latin typeface="Calibri"/>
                          <a:ea typeface="Microsoft YaHei"/>
                        </a:defRPr>
                      </a:lvl1pPr>
                      <a:lvl2pPr marL="457200" algn="l" defTabSz="914400" rtl="0" eaLnBrk="1" latinLnBrk="0" hangingPunct="1">
                        <a:defRPr sz="1800" kern="1200">
                          <a:solidFill>
                            <a:schemeClr val="tx1"/>
                          </a:solidFill>
                          <a:latin typeface="Calibri"/>
                          <a:ea typeface="Microsoft YaHei"/>
                        </a:defRPr>
                      </a:lvl2pPr>
                      <a:lvl3pPr marL="914400" algn="l" defTabSz="914400" rtl="0" eaLnBrk="1" latinLnBrk="0" hangingPunct="1">
                        <a:defRPr sz="1800" kern="1200">
                          <a:solidFill>
                            <a:schemeClr val="tx1"/>
                          </a:solidFill>
                          <a:latin typeface="Calibri"/>
                          <a:ea typeface="Microsoft YaHei"/>
                        </a:defRPr>
                      </a:lvl3pPr>
                      <a:lvl4pPr marL="1371600" algn="l" defTabSz="914400" rtl="0" eaLnBrk="1" latinLnBrk="0" hangingPunct="1">
                        <a:defRPr sz="1800" kern="1200">
                          <a:solidFill>
                            <a:schemeClr val="tx1"/>
                          </a:solidFill>
                          <a:latin typeface="Calibri"/>
                          <a:ea typeface="Microsoft YaHei"/>
                        </a:defRPr>
                      </a:lvl4pPr>
                      <a:lvl5pPr marL="1828800" algn="l" defTabSz="914400" rtl="0" eaLnBrk="1" latinLnBrk="0" hangingPunct="1">
                        <a:defRPr sz="1800" kern="1200">
                          <a:solidFill>
                            <a:schemeClr val="tx1"/>
                          </a:solidFill>
                          <a:latin typeface="Calibri"/>
                          <a:ea typeface="Microsoft YaHei"/>
                        </a:defRPr>
                      </a:lvl5pPr>
                      <a:lvl6pPr marL="2286000" algn="l" defTabSz="914400" rtl="0" eaLnBrk="1" latinLnBrk="0" hangingPunct="1">
                        <a:defRPr sz="1800" kern="1200">
                          <a:solidFill>
                            <a:schemeClr val="tx1"/>
                          </a:solidFill>
                          <a:latin typeface="Calibri"/>
                          <a:ea typeface="Microsoft YaHei"/>
                        </a:defRPr>
                      </a:lvl6pPr>
                      <a:lvl7pPr marL="2743200" algn="l" defTabSz="914400" rtl="0" eaLnBrk="1" latinLnBrk="0" hangingPunct="1">
                        <a:defRPr sz="1800" kern="1200">
                          <a:solidFill>
                            <a:schemeClr val="tx1"/>
                          </a:solidFill>
                          <a:latin typeface="Calibri"/>
                          <a:ea typeface="Microsoft YaHei"/>
                        </a:defRPr>
                      </a:lvl7pPr>
                      <a:lvl8pPr marL="3200400" algn="l" defTabSz="914400" rtl="0" eaLnBrk="1" latinLnBrk="0" hangingPunct="1">
                        <a:defRPr sz="1800" kern="1200">
                          <a:solidFill>
                            <a:schemeClr val="tx1"/>
                          </a:solidFill>
                          <a:latin typeface="Calibri"/>
                          <a:ea typeface="Microsoft YaHei"/>
                        </a:defRPr>
                      </a:lvl8pPr>
                      <a:lvl9pPr marL="3657600" algn="l" defTabSz="914400" rtl="0" eaLnBrk="1" latinLnBrk="0" hangingPunct="1">
                        <a:defRPr sz="1800" kern="1200">
                          <a:solidFill>
                            <a:schemeClr val="tx1"/>
                          </a:solidFill>
                          <a:latin typeface="Calibri"/>
                          <a:ea typeface="Microsoft YaHei"/>
                        </a:defRPr>
                      </a:lvl9pPr>
                    </a:lstStyle>
                    <a:p>
                      <a:pPr algn="ctr"/>
                      <a:r>
                        <a:rPr lang="en-US" altLang="zh-TW" sz="800" dirty="0">
                          <a:solidFill>
                            <a:schemeClr val="tx1"/>
                          </a:solidFill>
                        </a:rPr>
                        <a:t>Joint</a:t>
                      </a:r>
                      <a:endParaRPr lang="zh-TW" altLang="en-US" sz="800" dirty="0">
                        <a:solidFill>
                          <a:schemeClr val="tx1"/>
                        </a:solidFill>
                        <a:latin typeface="+mj-lt"/>
                      </a:endParaRPr>
                    </a:p>
                  </a:txBody>
                  <a:tcPr marL="68580" marR="68580" marT="34290" marB="34290">
                    <a:lnL w="12700" cap="flat" cmpd="sng" algn="ctr">
                      <a:solidFill>
                        <a:schemeClr val="tx1"/>
                      </a:solidFill>
                      <a:prstDash val="solid"/>
                      <a:round/>
                      <a:headEnd type="none" w="med" len="med"/>
                      <a:tailEnd type="none" w="med" len="med"/>
                    </a:lnL>
                    <a:lnR>
                      <a:noFill/>
                    </a:lnR>
                    <a:lnT w="12700" cap="flat" cmpd="sng" algn="ctr">
                      <a:solidFill>
                        <a:srgbClr val="353630"/>
                      </a:solidFill>
                      <a:prstDash val="solid"/>
                      <a:round/>
                      <a:headEnd type="none" w="med" len="med"/>
                      <a:tailEnd type="none" w="med" len="med"/>
                    </a:lnT>
                    <a:lnB>
                      <a:noFill/>
                    </a:lnB>
                    <a:lnTlToBr w="12700" cmpd="sng">
                      <a:noFill/>
                      <a:prstDash val="solid"/>
                    </a:lnTlToBr>
                    <a:lnBlToTr w="12700" cmpd="sng">
                      <a:noFill/>
                      <a:prstDash val="solid"/>
                    </a:lnBlToTr>
                    <a:solidFill>
                      <a:srgbClr val="353630">
                        <a:alpha val="20000"/>
                      </a:srgbClr>
                    </a:solidFill>
                  </a:tcPr>
                </a:tc>
                <a:tc>
                  <a:txBody>
                    <a:bodyPr/>
                    <a:lstStyle>
                      <a:lvl1pPr marL="0" algn="l" defTabSz="914400" rtl="0" eaLnBrk="1" latinLnBrk="0" hangingPunct="1">
                        <a:defRPr sz="1800" kern="1200">
                          <a:solidFill>
                            <a:schemeClr val="tx1"/>
                          </a:solidFill>
                          <a:latin typeface="Calibri"/>
                          <a:ea typeface="Microsoft YaHei"/>
                        </a:defRPr>
                      </a:lvl1pPr>
                      <a:lvl2pPr marL="457200" algn="l" defTabSz="914400" rtl="0" eaLnBrk="1" latinLnBrk="0" hangingPunct="1">
                        <a:defRPr sz="1800" kern="1200">
                          <a:solidFill>
                            <a:schemeClr val="tx1"/>
                          </a:solidFill>
                          <a:latin typeface="Calibri"/>
                          <a:ea typeface="Microsoft YaHei"/>
                        </a:defRPr>
                      </a:lvl2pPr>
                      <a:lvl3pPr marL="914400" algn="l" defTabSz="914400" rtl="0" eaLnBrk="1" latinLnBrk="0" hangingPunct="1">
                        <a:defRPr sz="1800" kern="1200">
                          <a:solidFill>
                            <a:schemeClr val="tx1"/>
                          </a:solidFill>
                          <a:latin typeface="Calibri"/>
                          <a:ea typeface="Microsoft YaHei"/>
                        </a:defRPr>
                      </a:lvl3pPr>
                      <a:lvl4pPr marL="1371600" algn="l" defTabSz="914400" rtl="0" eaLnBrk="1" latinLnBrk="0" hangingPunct="1">
                        <a:defRPr sz="1800" kern="1200">
                          <a:solidFill>
                            <a:schemeClr val="tx1"/>
                          </a:solidFill>
                          <a:latin typeface="Calibri"/>
                          <a:ea typeface="Microsoft YaHei"/>
                        </a:defRPr>
                      </a:lvl4pPr>
                      <a:lvl5pPr marL="1828800" algn="l" defTabSz="914400" rtl="0" eaLnBrk="1" latinLnBrk="0" hangingPunct="1">
                        <a:defRPr sz="1800" kern="1200">
                          <a:solidFill>
                            <a:schemeClr val="tx1"/>
                          </a:solidFill>
                          <a:latin typeface="Calibri"/>
                          <a:ea typeface="Microsoft YaHei"/>
                        </a:defRPr>
                      </a:lvl5pPr>
                      <a:lvl6pPr marL="2286000" algn="l" defTabSz="914400" rtl="0" eaLnBrk="1" latinLnBrk="0" hangingPunct="1">
                        <a:defRPr sz="1800" kern="1200">
                          <a:solidFill>
                            <a:schemeClr val="tx1"/>
                          </a:solidFill>
                          <a:latin typeface="Calibri"/>
                          <a:ea typeface="Microsoft YaHei"/>
                        </a:defRPr>
                      </a:lvl6pPr>
                      <a:lvl7pPr marL="2743200" algn="l" defTabSz="914400" rtl="0" eaLnBrk="1" latinLnBrk="0" hangingPunct="1">
                        <a:defRPr sz="1800" kern="1200">
                          <a:solidFill>
                            <a:schemeClr val="tx1"/>
                          </a:solidFill>
                          <a:latin typeface="Calibri"/>
                          <a:ea typeface="Microsoft YaHei"/>
                        </a:defRPr>
                      </a:lvl7pPr>
                      <a:lvl8pPr marL="3200400" algn="l" defTabSz="914400" rtl="0" eaLnBrk="1" latinLnBrk="0" hangingPunct="1">
                        <a:defRPr sz="1800" kern="1200">
                          <a:solidFill>
                            <a:schemeClr val="tx1"/>
                          </a:solidFill>
                          <a:latin typeface="Calibri"/>
                          <a:ea typeface="Microsoft YaHei"/>
                        </a:defRPr>
                      </a:lvl8pPr>
                      <a:lvl9pPr marL="3657600" algn="l" defTabSz="914400" rtl="0" eaLnBrk="1" latinLnBrk="0" hangingPunct="1">
                        <a:defRPr sz="1800" kern="1200">
                          <a:solidFill>
                            <a:schemeClr val="tx1"/>
                          </a:solidFill>
                          <a:latin typeface="Calibri"/>
                          <a:ea typeface="Microsoft YaHei"/>
                        </a:defRPr>
                      </a:lvl9pPr>
                    </a:lstStyle>
                    <a:p>
                      <a:pPr algn="ctr"/>
                      <a:r>
                        <a:rPr lang="en-US" altLang="zh-TW" sz="800" dirty="0">
                          <a:solidFill>
                            <a:schemeClr val="tx1"/>
                          </a:solidFill>
                          <a:latin typeface="+mj-lt"/>
                        </a:rPr>
                        <a:t>8</a:t>
                      </a:r>
                      <a:endParaRPr lang="zh-TW" altLang="en-US" sz="800" dirty="0">
                        <a:solidFill>
                          <a:schemeClr val="tx1"/>
                        </a:solidFill>
                        <a:latin typeface="+mj-lt"/>
                      </a:endParaRPr>
                    </a:p>
                  </a:txBody>
                  <a:tcPr marL="68580" marR="68580" marT="34290" marB="34290">
                    <a:lnL>
                      <a:noFill/>
                    </a:lnL>
                    <a:lnR w="12700" cap="flat" cmpd="sng" algn="ctr">
                      <a:solidFill>
                        <a:srgbClr val="353630"/>
                      </a:solidFill>
                      <a:prstDash val="solid"/>
                      <a:round/>
                      <a:headEnd type="none" w="med" len="med"/>
                      <a:tailEnd type="none" w="med" len="med"/>
                    </a:lnR>
                    <a:lnT w="12700" cmpd="sng">
                      <a:solidFill>
                        <a:srgbClr val="353630"/>
                      </a:solidFill>
                    </a:lnT>
                    <a:lnB>
                      <a:noFill/>
                    </a:lnB>
                    <a:lnTlToBr w="12700" cmpd="sng">
                      <a:noFill/>
                      <a:prstDash val="solid"/>
                    </a:lnTlToBr>
                    <a:lnBlToTr w="12700" cmpd="sng">
                      <a:noFill/>
                      <a:prstDash val="solid"/>
                    </a:lnBlToTr>
                    <a:solidFill>
                      <a:srgbClr val="353630">
                        <a:alpha val="20000"/>
                      </a:srgbClr>
                    </a:solidFill>
                  </a:tcPr>
                </a:tc>
                <a:extLst>
                  <a:ext uri="{0D108BD9-81ED-4DB2-BD59-A6C34878D82A}">
                    <a16:rowId xmlns:a16="http://schemas.microsoft.com/office/drawing/2014/main" val="209627218"/>
                  </a:ext>
                </a:extLst>
              </a:tr>
              <a:tr h="160020">
                <a:tc>
                  <a:txBody>
                    <a:bodyPr/>
                    <a:lstStyle>
                      <a:lvl1pPr marL="0" algn="l" defTabSz="914400" rtl="0" eaLnBrk="1" latinLnBrk="0" hangingPunct="1">
                        <a:defRPr sz="1800" kern="1200">
                          <a:solidFill>
                            <a:schemeClr val="tx1"/>
                          </a:solidFill>
                          <a:latin typeface="Calibri"/>
                          <a:ea typeface="Microsoft YaHei"/>
                        </a:defRPr>
                      </a:lvl1pPr>
                      <a:lvl2pPr marL="457200" algn="l" defTabSz="914400" rtl="0" eaLnBrk="1" latinLnBrk="0" hangingPunct="1">
                        <a:defRPr sz="1800" kern="1200">
                          <a:solidFill>
                            <a:schemeClr val="tx1"/>
                          </a:solidFill>
                          <a:latin typeface="Calibri"/>
                          <a:ea typeface="Microsoft YaHei"/>
                        </a:defRPr>
                      </a:lvl2pPr>
                      <a:lvl3pPr marL="914400" algn="l" defTabSz="914400" rtl="0" eaLnBrk="1" latinLnBrk="0" hangingPunct="1">
                        <a:defRPr sz="1800" kern="1200">
                          <a:solidFill>
                            <a:schemeClr val="tx1"/>
                          </a:solidFill>
                          <a:latin typeface="Calibri"/>
                          <a:ea typeface="Microsoft YaHei"/>
                        </a:defRPr>
                      </a:lvl3pPr>
                      <a:lvl4pPr marL="1371600" algn="l" defTabSz="914400" rtl="0" eaLnBrk="1" latinLnBrk="0" hangingPunct="1">
                        <a:defRPr sz="1800" kern="1200">
                          <a:solidFill>
                            <a:schemeClr val="tx1"/>
                          </a:solidFill>
                          <a:latin typeface="Calibri"/>
                          <a:ea typeface="Microsoft YaHei"/>
                        </a:defRPr>
                      </a:lvl4pPr>
                      <a:lvl5pPr marL="1828800" algn="l" defTabSz="914400" rtl="0" eaLnBrk="1" latinLnBrk="0" hangingPunct="1">
                        <a:defRPr sz="1800" kern="1200">
                          <a:solidFill>
                            <a:schemeClr val="tx1"/>
                          </a:solidFill>
                          <a:latin typeface="Calibri"/>
                          <a:ea typeface="Microsoft YaHei"/>
                        </a:defRPr>
                      </a:lvl5pPr>
                      <a:lvl6pPr marL="2286000" algn="l" defTabSz="914400" rtl="0" eaLnBrk="1" latinLnBrk="0" hangingPunct="1">
                        <a:defRPr sz="1800" kern="1200">
                          <a:solidFill>
                            <a:schemeClr val="tx1"/>
                          </a:solidFill>
                          <a:latin typeface="Calibri"/>
                          <a:ea typeface="Microsoft YaHei"/>
                        </a:defRPr>
                      </a:lvl6pPr>
                      <a:lvl7pPr marL="2743200" algn="l" defTabSz="914400" rtl="0" eaLnBrk="1" latinLnBrk="0" hangingPunct="1">
                        <a:defRPr sz="1800" kern="1200">
                          <a:solidFill>
                            <a:schemeClr val="tx1"/>
                          </a:solidFill>
                          <a:latin typeface="Calibri"/>
                          <a:ea typeface="Microsoft YaHei"/>
                        </a:defRPr>
                      </a:lvl7pPr>
                      <a:lvl8pPr marL="3200400" algn="l" defTabSz="914400" rtl="0" eaLnBrk="1" latinLnBrk="0" hangingPunct="1">
                        <a:defRPr sz="1800" kern="1200">
                          <a:solidFill>
                            <a:schemeClr val="tx1"/>
                          </a:solidFill>
                          <a:latin typeface="Calibri"/>
                          <a:ea typeface="Microsoft YaHei"/>
                        </a:defRPr>
                      </a:lvl8pPr>
                      <a:lvl9pPr marL="3657600" algn="l" defTabSz="914400" rtl="0" eaLnBrk="1" latinLnBrk="0" hangingPunct="1">
                        <a:defRPr sz="1800" kern="1200">
                          <a:solidFill>
                            <a:schemeClr val="tx1"/>
                          </a:solidFill>
                          <a:latin typeface="Calibri"/>
                          <a:ea typeface="Microsoft YaHei"/>
                        </a:defRPr>
                      </a:lvl9pPr>
                    </a:lstStyle>
                    <a:p>
                      <a:pPr algn="ctr"/>
                      <a:r>
                        <a:rPr lang="en-US" altLang="zh-TW" sz="800" dirty="0">
                          <a:solidFill>
                            <a:schemeClr val="tx1"/>
                          </a:solidFill>
                        </a:rPr>
                        <a:t>Disjoint</a:t>
                      </a:r>
                      <a:endParaRPr lang="zh-TW" altLang="en-US" sz="800" dirty="0">
                        <a:solidFill>
                          <a:schemeClr val="tx1"/>
                        </a:solidFill>
                        <a:latin typeface="+mj-lt"/>
                      </a:endParaRPr>
                    </a:p>
                  </a:txBody>
                  <a:tcPr marL="68580" marR="68580" marT="34290" marB="34290">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Microsoft YaHei"/>
                        </a:defRPr>
                      </a:lvl1pPr>
                      <a:lvl2pPr marL="457200" algn="l" defTabSz="914400" rtl="0" eaLnBrk="1" latinLnBrk="0" hangingPunct="1">
                        <a:defRPr sz="1800" kern="1200">
                          <a:solidFill>
                            <a:schemeClr val="tx1"/>
                          </a:solidFill>
                          <a:latin typeface="Calibri"/>
                          <a:ea typeface="Microsoft YaHei"/>
                        </a:defRPr>
                      </a:lvl2pPr>
                      <a:lvl3pPr marL="914400" algn="l" defTabSz="914400" rtl="0" eaLnBrk="1" latinLnBrk="0" hangingPunct="1">
                        <a:defRPr sz="1800" kern="1200">
                          <a:solidFill>
                            <a:schemeClr val="tx1"/>
                          </a:solidFill>
                          <a:latin typeface="Calibri"/>
                          <a:ea typeface="Microsoft YaHei"/>
                        </a:defRPr>
                      </a:lvl3pPr>
                      <a:lvl4pPr marL="1371600" algn="l" defTabSz="914400" rtl="0" eaLnBrk="1" latinLnBrk="0" hangingPunct="1">
                        <a:defRPr sz="1800" kern="1200">
                          <a:solidFill>
                            <a:schemeClr val="tx1"/>
                          </a:solidFill>
                          <a:latin typeface="Calibri"/>
                          <a:ea typeface="Microsoft YaHei"/>
                        </a:defRPr>
                      </a:lvl4pPr>
                      <a:lvl5pPr marL="1828800" algn="l" defTabSz="914400" rtl="0" eaLnBrk="1" latinLnBrk="0" hangingPunct="1">
                        <a:defRPr sz="1800" kern="1200">
                          <a:solidFill>
                            <a:schemeClr val="tx1"/>
                          </a:solidFill>
                          <a:latin typeface="Calibri"/>
                          <a:ea typeface="Microsoft YaHei"/>
                        </a:defRPr>
                      </a:lvl5pPr>
                      <a:lvl6pPr marL="2286000" algn="l" defTabSz="914400" rtl="0" eaLnBrk="1" latinLnBrk="0" hangingPunct="1">
                        <a:defRPr sz="1800" kern="1200">
                          <a:solidFill>
                            <a:schemeClr val="tx1"/>
                          </a:solidFill>
                          <a:latin typeface="Calibri"/>
                          <a:ea typeface="Microsoft YaHei"/>
                        </a:defRPr>
                      </a:lvl6pPr>
                      <a:lvl7pPr marL="2743200" algn="l" defTabSz="914400" rtl="0" eaLnBrk="1" latinLnBrk="0" hangingPunct="1">
                        <a:defRPr sz="1800" kern="1200">
                          <a:solidFill>
                            <a:schemeClr val="tx1"/>
                          </a:solidFill>
                          <a:latin typeface="Calibri"/>
                          <a:ea typeface="Microsoft YaHei"/>
                        </a:defRPr>
                      </a:lvl7pPr>
                      <a:lvl8pPr marL="3200400" algn="l" defTabSz="914400" rtl="0" eaLnBrk="1" latinLnBrk="0" hangingPunct="1">
                        <a:defRPr sz="1800" kern="1200">
                          <a:solidFill>
                            <a:schemeClr val="tx1"/>
                          </a:solidFill>
                          <a:latin typeface="Calibri"/>
                          <a:ea typeface="Microsoft YaHei"/>
                        </a:defRPr>
                      </a:lvl8pPr>
                      <a:lvl9pPr marL="3657600" algn="l" defTabSz="914400" rtl="0" eaLnBrk="1" latinLnBrk="0" hangingPunct="1">
                        <a:defRPr sz="1800" kern="1200">
                          <a:solidFill>
                            <a:schemeClr val="tx1"/>
                          </a:solidFill>
                          <a:latin typeface="Calibri"/>
                          <a:ea typeface="Microsoft YaHei"/>
                        </a:defRPr>
                      </a:lvl9pPr>
                    </a:lstStyle>
                    <a:p>
                      <a:pPr algn="ctr"/>
                      <a:r>
                        <a:rPr lang="en-US" altLang="zh-TW" sz="800" dirty="0">
                          <a:solidFill>
                            <a:schemeClr val="tx1"/>
                          </a:solidFill>
                          <a:latin typeface="+mj-lt"/>
                        </a:rPr>
                        <a:t>11</a:t>
                      </a:r>
                      <a:endParaRPr lang="zh-TW" altLang="en-US" sz="800" dirty="0">
                        <a:solidFill>
                          <a:schemeClr val="tx1"/>
                        </a:solidFill>
                        <a:latin typeface="+mj-lt"/>
                      </a:endParaRPr>
                    </a:p>
                  </a:txBody>
                  <a:tcPr marL="68580" marR="68580" marT="34290" marB="34290">
                    <a:lnL>
                      <a:noFill/>
                    </a:lnL>
                    <a:lnR w="12700" cap="flat" cmpd="sng" algn="ctr">
                      <a:solidFill>
                        <a:srgbClr val="35363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43881912"/>
                  </a:ext>
                </a:extLst>
              </a:tr>
            </a:tbl>
          </a:graphicData>
        </a:graphic>
      </p:graphicFrame>
      <p:cxnSp>
        <p:nvCxnSpPr>
          <p:cNvPr id="92" name="直線單箭頭接點 31">
            <a:extLst>
              <a:ext uri="{FF2B5EF4-FFF2-40B4-BE49-F238E27FC236}">
                <a16:creationId xmlns:a16="http://schemas.microsoft.com/office/drawing/2014/main" id="{3EC039A6-61F0-9183-56F0-AD67DF8F74E6}"/>
              </a:ext>
            </a:extLst>
          </p:cNvPr>
          <p:cNvCxnSpPr>
            <a:cxnSpLocks/>
          </p:cNvCxnSpPr>
          <p:nvPr/>
        </p:nvCxnSpPr>
        <p:spPr>
          <a:xfrm flipV="1">
            <a:off x="10511057" y="5040351"/>
            <a:ext cx="0" cy="213366"/>
          </a:xfrm>
          <a:prstGeom prst="straightConnector1">
            <a:avLst/>
          </a:prstGeom>
          <a:noFill/>
          <a:ln w="28575" cap="flat" cmpd="sng" algn="ctr">
            <a:solidFill>
              <a:srgbClr val="69BE28"/>
            </a:solidFill>
            <a:prstDash val="solid"/>
            <a:miter lim="800000"/>
            <a:tailEnd type="triangle"/>
          </a:ln>
          <a:effectLst>
            <a:glow rad="25400">
              <a:sysClr val="window" lastClr="FFFFFF"/>
            </a:glow>
          </a:effectLst>
        </p:spPr>
      </p:cxnSp>
      <p:sp>
        <p:nvSpPr>
          <p:cNvPr id="93" name="語音泡泡: 圓角矩形 84">
            <a:extLst>
              <a:ext uri="{FF2B5EF4-FFF2-40B4-BE49-F238E27FC236}">
                <a16:creationId xmlns:a16="http://schemas.microsoft.com/office/drawing/2014/main" id="{9AC80B23-0F3D-48C0-B877-421B9E2DD686}"/>
              </a:ext>
            </a:extLst>
          </p:cNvPr>
          <p:cNvSpPr/>
          <p:nvPr/>
        </p:nvSpPr>
        <p:spPr>
          <a:xfrm>
            <a:off x="9662550" y="4379534"/>
            <a:ext cx="1099346" cy="255052"/>
          </a:xfrm>
          <a:prstGeom prst="wedgeRoundRectCallout">
            <a:avLst>
              <a:gd name="adj1" fmla="val -41384"/>
              <a:gd name="adj2" fmla="val 15422"/>
              <a:gd name="adj3" fmla="val 16667"/>
            </a:avLst>
          </a:prstGeom>
          <a:solidFill>
            <a:srgbClr val="69BE28">
              <a:lumMod val="20000"/>
              <a:lumOff val="80000"/>
            </a:srgbClr>
          </a:solidFill>
          <a:ln w="12700" cap="flat" cmpd="sng" algn="ctr">
            <a:solidFill>
              <a:srgbClr val="69BE28"/>
            </a:solidFill>
            <a:prstDash val="solid"/>
            <a:miter lim="800000"/>
          </a:ln>
          <a:effectLst/>
        </p:spPr>
        <p:txBody>
          <a:bodyPr rtlCol="0" anchor="ct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788" b="0" i="0" u="none" strike="noStrike" kern="0" cap="none" spc="0" normalizeH="0" baseline="0" noProof="0" dirty="0">
                <a:ln>
                  <a:noFill/>
                </a:ln>
                <a:solidFill>
                  <a:srgbClr val="353630"/>
                </a:solidFill>
                <a:effectLst/>
                <a:uLnTx/>
                <a:uFillTx/>
                <a:latin typeface="Calibri"/>
                <a:ea typeface="Microsoft YaHei"/>
                <a:cs typeface="+mn-cs"/>
              </a:rPr>
              <a:t>More </a:t>
            </a:r>
            <a:r>
              <a:rPr kumimoji="0" lang="en-US" sz="788" b="1" i="0" u="none" strike="noStrike" kern="0" cap="none" spc="0" normalizeH="0" baseline="0" noProof="0" dirty="0">
                <a:ln>
                  <a:noFill/>
                </a:ln>
                <a:solidFill>
                  <a:srgbClr val="353630"/>
                </a:solidFill>
                <a:effectLst/>
                <a:uLnTx/>
                <a:uFillTx/>
                <a:latin typeface="Calibri"/>
                <a:ea typeface="Microsoft YaHei"/>
                <a:cs typeface="+mn-cs"/>
              </a:rPr>
              <a:t>efficient</a:t>
            </a:r>
            <a:r>
              <a:rPr kumimoji="0" lang="en-US" sz="788" b="0" i="0" u="none" strike="noStrike" kern="0" cap="none" spc="0" normalizeH="0" baseline="0" noProof="0" dirty="0">
                <a:ln>
                  <a:noFill/>
                </a:ln>
                <a:solidFill>
                  <a:srgbClr val="353630"/>
                </a:solidFill>
                <a:effectLst/>
                <a:uLnTx/>
                <a:uFillTx/>
                <a:latin typeface="Calibri"/>
                <a:ea typeface="Microsoft YaHei"/>
                <a:cs typeface="+mn-cs"/>
              </a:rPr>
              <a:t> use of compute capacity</a:t>
            </a:r>
          </a:p>
        </p:txBody>
      </p:sp>
      <p:sp>
        <p:nvSpPr>
          <p:cNvPr id="95" name="文字方塊 40">
            <a:extLst>
              <a:ext uri="{FF2B5EF4-FFF2-40B4-BE49-F238E27FC236}">
                <a16:creationId xmlns:a16="http://schemas.microsoft.com/office/drawing/2014/main" id="{DFA1504B-394F-8BF2-4223-376DBC93CE38}"/>
              </a:ext>
            </a:extLst>
          </p:cNvPr>
          <p:cNvSpPr txBox="1"/>
          <p:nvPr/>
        </p:nvSpPr>
        <p:spPr>
          <a:xfrm>
            <a:off x="6282813" y="3778902"/>
            <a:ext cx="1496940" cy="213585"/>
          </a:xfrm>
          <a:prstGeom prst="rect">
            <a:avLst/>
          </a:prstGeom>
          <a:noFill/>
        </p:spPr>
        <p:txBody>
          <a:bodyPr wrap="square">
            <a:spAutoFit/>
          </a:bodyPr>
          <a:lstStyle/>
          <a:p>
            <a:pPr defTabSz="685800">
              <a:defRPr/>
            </a:pPr>
            <a:r>
              <a:rPr lang="en-US" altLang="zh-TW" sz="788" b="1" dirty="0">
                <a:solidFill>
                  <a:srgbClr val="FF0000"/>
                </a:solidFill>
                <a:latin typeface="Calibri"/>
                <a:ea typeface="新細明體" panose="02020500000000000000" pitchFamily="18" charset="-120"/>
                <a:cs typeface="Poppins" panose="00000500000000000000" pitchFamily="2" charset="0"/>
              </a:rPr>
              <a:t>System Service Capacity KPI</a:t>
            </a:r>
            <a:endParaRPr lang="en-US" sz="788" dirty="0">
              <a:solidFill>
                <a:srgbClr val="FF0000"/>
              </a:solidFill>
              <a:latin typeface="Calibri"/>
              <a:ea typeface="Microsoft YaHei"/>
            </a:endParaRPr>
          </a:p>
        </p:txBody>
      </p:sp>
      <p:sp>
        <p:nvSpPr>
          <p:cNvPr id="96" name="文字方塊 40">
            <a:extLst>
              <a:ext uri="{FF2B5EF4-FFF2-40B4-BE49-F238E27FC236}">
                <a16:creationId xmlns:a16="http://schemas.microsoft.com/office/drawing/2014/main" id="{5CFC29D3-E732-5EFB-FDB7-B3BB38816CE4}"/>
              </a:ext>
            </a:extLst>
          </p:cNvPr>
          <p:cNvSpPr txBox="1"/>
          <p:nvPr/>
        </p:nvSpPr>
        <p:spPr>
          <a:xfrm>
            <a:off x="955207" y="3796898"/>
            <a:ext cx="1496940" cy="213585"/>
          </a:xfrm>
          <a:prstGeom prst="rect">
            <a:avLst/>
          </a:prstGeom>
          <a:noFill/>
        </p:spPr>
        <p:txBody>
          <a:bodyPr wrap="square">
            <a:spAutoFit/>
          </a:bodyPr>
          <a:lstStyle/>
          <a:p>
            <a:pPr defTabSz="685800">
              <a:defRPr/>
            </a:pPr>
            <a:r>
              <a:rPr lang="en-US" altLang="zh-TW" sz="788" b="1" dirty="0">
                <a:solidFill>
                  <a:srgbClr val="FF0000"/>
                </a:solidFill>
                <a:latin typeface="Calibri"/>
                <a:ea typeface="新細明體" panose="02020500000000000000" pitchFamily="18" charset="-120"/>
                <a:cs typeface="Poppins" panose="00000500000000000000" pitchFamily="2" charset="0"/>
              </a:rPr>
              <a:t>System Service Capacity KPI</a:t>
            </a:r>
            <a:endParaRPr lang="en-US" sz="788" dirty="0">
              <a:solidFill>
                <a:srgbClr val="FF0000"/>
              </a:solidFill>
              <a:latin typeface="Calibri"/>
              <a:ea typeface="Microsoft YaHei"/>
            </a:endParaRPr>
          </a:p>
        </p:txBody>
      </p:sp>
      <p:sp>
        <p:nvSpPr>
          <p:cNvPr id="105" name="語音泡泡: 圓角矩形 41">
            <a:extLst>
              <a:ext uri="{FF2B5EF4-FFF2-40B4-BE49-F238E27FC236}">
                <a16:creationId xmlns:a16="http://schemas.microsoft.com/office/drawing/2014/main" id="{0B77DA9B-A6EC-A541-151E-32B16C6FE7E9}"/>
              </a:ext>
            </a:extLst>
          </p:cNvPr>
          <p:cNvSpPr/>
          <p:nvPr/>
        </p:nvSpPr>
        <p:spPr>
          <a:xfrm>
            <a:off x="3292396" y="4950241"/>
            <a:ext cx="1118072" cy="255052"/>
          </a:xfrm>
          <a:prstGeom prst="wedgeRoundRectCallout">
            <a:avLst>
              <a:gd name="adj1" fmla="val -41384"/>
              <a:gd name="adj2" fmla="val 15422"/>
              <a:gd name="adj3" fmla="val 16667"/>
            </a:avLst>
          </a:prstGeom>
          <a:solidFill>
            <a:srgbClr val="69BE28">
              <a:lumMod val="20000"/>
              <a:lumOff val="80000"/>
            </a:srgbClr>
          </a:solidFill>
          <a:ln w="12700" cap="flat" cmpd="sng" algn="ctr">
            <a:solidFill>
              <a:srgbClr val="69BE28"/>
            </a:solidFill>
            <a:prstDash val="solid"/>
            <a:miter lim="800000"/>
          </a:ln>
          <a:effectLst>
            <a:glow rad="25400">
              <a:sysClr val="window" lastClr="FFFFFF"/>
            </a:glow>
          </a:effectLst>
        </p:spPr>
        <p:txBody>
          <a:bodyPr rtlCol="0" anchor="ct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353630"/>
                </a:solidFill>
                <a:effectLst/>
                <a:uLnTx/>
                <a:uFillTx/>
                <a:latin typeface="Calibri"/>
                <a:ea typeface="Microsoft YaHei"/>
                <a:cs typeface="+mn-cs"/>
              </a:rPr>
              <a:t>Gain</a:t>
            </a:r>
            <a:r>
              <a:rPr kumimoji="0" lang="en-US" sz="800" b="0" i="0" u="none" strike="noStrike" kern="0" cap="none" spc="0" normalizeH="0" baseline="0" noProof="0" dirty="0">
                <a:ln>
                  <a:noFill/>
                </a:ln>
                <a:solidFill>
                  <a:srgbClr val="353630"/>
                </a:solidFill>
                <a:effectLst/>
                <a:uLnTx/>
                <a:uFillTx/>
                <a:latin typeface="Calibri"/>
                <a:ea typeface="Microsoft YaHei"/>
                <a:cs typeface="+mn-cs"/>
              </a:rPr>
              <a:t> via </a:t>
            </a:r>
            <a:r>
              <a:rPr kumimoji="0" lang="en-US" sz="800" b="1" i="0" u="none" strike="noStrike" kern="0" cap="none" spc="0" normalizeH="0" baseline="0" noProof="0" dirty="0">
                <a:ln>
                  <a:noFill/>
                </a:ln>
                <a:solidFill>
                  <a:srgbClr val="353630"/>
                </a:solidFill>
                <a:effectLst/>
                <a:uLnTx/>
                <a:uFillTx/>
                <a:latin typeface="Calibri"/>
                <a:ea typeface="Microsoft YaHei"/>
                <a:cs typeface="+mn-cs"/>
              </a:rPr>
              <a:t>joint delay budget design</a:t>
            </a:r>
          </a:p>
        </p:txBody>
      </p:sp>
      <p:sp>
        <p:nvSpPr>
          <p:cNvPr id="106" name="右大括弧 45">
            <a:extLst>
              <a:ext uri="{FF2B5EF4-FFF2-40B4-BE49-F238E27FC236}">
                <a16:creationId xmlns:a16="http://schemas.microsoft.com/office/drawing/2014/main" id="{56DEE142-6A1A-BC15-2439-D7DDEFC22415}"/>
              </a:ext>
            </a:extLst>
          </p:cNvPr>
          <p:cNvSpPr/>
          <p:nvPr/>
        </p:nvSpPr>
        <p:spPr>
          <a:xfrm>
            <a:off x="3218659" y="4993493"/>
            <a:ext cx="61569" cy="188583"/>
          </a:xfrm>
          <a:prstGeom prst="rightBrace">
            <a:avLst>
              <a:gd name="adj1" fmla="val 8333"/>
              <a:gd name="adj2" fmla="val 51747"/>
            </a:avLst>
          </a:prstGeom>
          <a:noFill/>
          <a:ln w="12700" cap="flat" cmpd="sng" algn="ctr">
            <a:solidFill>
              <a:srgbClr val="69BE28"/>
            </a:solidFill>
            <a:prstDash val="solid"/>
            <a:miter lim="800000"/>
          </a:ln>
          <a:effectLst>
            <a:glow rad="12700">
              <a:sysClr val="window" lastClr="FFFFFF"/>
            </a:glo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353630"/>
              </a:solidFill>
              <a:effectLst/>
              <a:uLnTx/>
              <a:uFillTx/>
              <a:latin typeface="Calibri"/>
              <a:ea typeface="Microsoft YaHei"/>
              <a:cs typeface="+mn-cs"/>
            </a:endParaRPr>
          </a:p>
        </p:txBody>
      </p:sp>
      <p:graphicFrame>
        <p:nvGraphicFramePr>
          <p:cNvPr id="108" name="表格 171">
            <a:extLst>
              <a:ext uri="{FF2B5EF4-FFF2-40B4-BE49-F238E27FC236}">
                <a16:creationId xmlns:a16="http://schemas.microsoft.com/office/drawing/2014/main" id="{47178A6B-BC5C-B007-2F7E-562E20669E41}"/>
              </a:ext>
            </a:extLst>
          </p:cNvPr>
          <p:cNvGraphicFramePr>
            <a:graphicFrameLocks noGrp="1"/>
          </p:cNvGraphicFramePr>
          <p:nvPr/>
        </p:nvGraphicFramePr>
        <p:xfrm>
          <a:off x="1114944" y="4707662"/>
          <a:ext cx="2067480" cy="571500"/>
        </p:xfrm>
        <a:graphic>
          <a:graphicData uri="http://schemas.openxmlformats.org/drawingml/2006/table">
            <a:tbl>
              <a:tblPr firstRow="1" bandRow="1"/>
              <a:tblGrid>
                <a:gridCol w="1016384">
                  <a:extLst>
                    <a:ext uri="{9D8B030D-6E8A-4147-A177-3AD203B41FA5}">
                      <a16:colId xmlns:a16="http://schemas.microsoft.com/office/drawing/2014/main" val="1517487989"/>
                    </a:ext>
                  </a:extLst>
                </a:gridCol>
                <a:gridCol w="1051096">
                  <a:extLst>
                    <a:ext uri="{9D8B030D-6E8A-4147-A177-3AD203B41FA5}">
                      <a16:colId xmlns:a16="http://schemas.microsoft.com/office/drawing/2014/main" val="2859678759"/>
                    </a:ext>
                  </a:extLst>
                </a:gridCol>
              </a:tblGrid>
              <a:tr h="159612">
                <a:tc>
                  <a:txBody>
                    <a:bodyPr/>
                    <a:lstStyle>
                      <a:lvl1pPr marL="0" algn="l" defTabSz="914400" rtl="0" eaLnBrk="1" latinLnBrk="0" hangingPunct="1">
                        <a:defRPr sz="1800" b="1" kern="1200">
                          <a:solidFill>
                            <a:schemeClr val="tx1"/>
                          </a:solidFill>
                          <a:latin typeface="Calibri"/>
                          <a:ea typeface="Microsoft YaHei"/>
                        </a:defRPr>
                      </a:lvl1pPr>
                      <a:lvl2pPr marL="457200" algn="l" defTabSz="914400" rtl="0" eaLnBrk="1" latinLnBrk="0" hangingPunct="1">
                        <a:defRPr sz="1800" b="1" kern="1200">
                          <a:solidFill>
                            <a:schemeClr val="tx1"/>
                          </a:solidFill>
                          <a:latin typeface="Calibri"/>
                          <a:ea typeface="Microsoft YaHei"/>
                        </a:defRPr>
                      </a:lvl2pPr>
                      <a:lvl3pPr marL="914400" algn="l" defTabSz="914400" rtl="0" eaLnBrk="1" latinLnBrk="0" hangingPunct="1">
                        <a:defRPr sz="1800" b="1" kern="1200">
                          <a:solidFill>
                            <a:schemeClr val="tx1"/>
                          </a:solidFill>
                          <a:latin typeface="Calibri"/>
                          <a:ea typeface="Microsoft YaHei"/>
                        </a:defRPr>
                      </a:lvl3pPr>
                      <a:lvl4pPr marL="1371600" algn="l" defTabSz="914400" rtl="0" eaLnBrk="1" latinLnBrk="0" hangingPunct="1">
                        <a:defRPr sz="1800" b="1" kern="1200">
                          <a:solidFill>
                            <a:schemeClr val="tx1"/>
                          </a:solidFill>
                          <a:latin typeface="Calibri"/>
                          <a:ea typeface="Microsoft YaHei"/>
                        </a:defRPr>
                      </a:lvl4pPr>
                      <a:lvl5pPr marL="1828800" algn="l" defTabSz="914400" rtl="0" eaLnBrk="1" latinLnBrk="0" hangingPunct="1">
                        <a:defRPr sz="1800" b="1" kern="1200">
                          <a:solidFill>
                            <a:schemeClr val="tx1"/>
                          </a:solidFill>
                          <a:latin typeface="Calibri"/>
                          <a:ea typeface="Microsoft YaHei"/>
                        </a:defRPr>
                      </a:lvl5pPr>
                      <a:lvl6pPr marL="2286000" algn="l" defTabSz="914400" rtl="0" eaLnBrk="1" latinLnBrk="0" hangingPunct="1">
                        <a:defRPr sz="1800" b="1" kern="1200">
                          <a:solidFill>
                            <a:schemeClr val="tx1"/>
                          </a:solidFill>
                          <a:latin typeface="Calibri"/>
                          <a:ea typeface="Microsoft YaHei"/>
                        </a:defRPr>
                      </a:lvl6pPr>
                      <a:lvl7pPr marL="2743200" algn="l" defTabSz="914400" rtl="0" eaLnBrk="1" latinLnBrk="0" hangingPunct="1">
                        <a:defRPr sz="1800" b="1" kern="1200">
                          <a:solidFill>
                            <a:schemeClr val="tx1"/>
                          </a:solidFill>
                          <a:latin typeface="Calibri"/>
                          <a:ea typeface="Microsoft YaHei"/>
                        </a:defRPr>
                      </a:lvl7pPr>
                      <a:lvl8pPr marL="3200400" algn="l" defTabSz="914400" rtl="0" eaLnBrk="1" latinLnBrk="0" hangingPunct="1">
                        <a:defRPr sz="1800" b="1" kern="1200">
                          <a:solidFill>
                            <a:schemeClr val="tx1"/>
                          </a:solidFill>
                          <a:latin typeface="Calibri"/>
                          <a:ea typeface="Microsoft YaHei"/>
                        </a:defRPr>
                      </a:lvl8pPr>
                      <a:lvl9pPr marL="3657600" algn="l" defTabSz="914400" rtl="0" eaLnBrk="1" latinLnBrk="0" hangingPunct="1">
                        <a:defRPr sz="1800" b="1" kern="1200">
                          <a:solidFill>
                            <a:schemeClr val="tx1"/>
                          </a:solidFill>
                          <a:latin typeface="Calibri"/>
                          <a:ea typeface="Microsoft YaHei"/>
                        </a:defRPr>
                      </a:lvl9pPr>
                    </a:lstStyle>
                    <a:p>
                      <a:pPr algn="ctr"/>
                      <a:r>
                        <a:rPr lang="en-US" altLang="zh-TW" sz="800" dirty="0"/>
                        <a:t>Budget Design</a:t>
                      </a:r>
                      <a:endParaRPr lang="zh-TW" altLang="en-US" sz="800" dirty="0">
                        <a:latin typeface="+mj-lt"/>
                      </a:endParaRPr>
                    </a:p>
                  </a:txBody>
                  <a:tcPr marL="68580" marR="68580" marT="34290" marB="34290">
                    <a:lnL w="12700" cap="flat" cmpd="sng" algn="ctr">
                      <a:solidFill>
                        <a:schemeClr val="tx1"/>
                      </a:solidFill>
                      <a:prstDash val="solid"/>
                      <a:round/>
                      <a:headEnd type="none" w="med" len="med"/>
                      <a:tailEnd type="none" w="med" len="med"/>
                    </a:lnL>
                    <a:lnR>
                      <a:noFill/>
                    </a:lnR>
                    <a:lnT w="12700" cap="flat" cmpd="sng" algn="ctr">
                      <a:solidFill>
                        <a:srgbClr val="353630"/>
                      </a:solidFill>
                      <a:prstDash val="solid"/>
                      <a:round/>
                      <a:headEnd type="none" w="med" len="med"/>
                      <a:tailEnd type="none" w="med" len="med"/>
                    </a:lnT>
                    <a:lnB w="12700" cap="flat" cmpd="sng" algn="ctr">
                      <a:solidFill>
                        <a:srgbClr val="35363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a:ea typeface="Microsoft YaHei"/>
                        </a:defRPr>
                      </a:lvl1pPr>
                      <a:lvl2pPr marL="457200" algn="l" defTabSz="914400" rtl="0" eaLnBrk="1" latinLnBrk="0" hangingPunct="1">
                        <a:defRPr sz="1800" b="1" kern="1200">
                          <a:solidFill>
                            <a:schemeClr val="tx1"/>
                          </a:solidFill>
                          <a:latin typeface="Calibri"/>
                          <a:ea typeface="Microsoft YaHei"/>
                        </a:defRPr>
                      </a:lvl2pPr>
                      <a:lvl3pPr marL="914400" algn="l" defTabSz="914400" rtl="0" eaLnBrk="1" latinLnBrk="0" hangingPunct="1">
                        <a:defRPr sz="1800" b="1" kern="1200">
                          <a:solidFill>
                            <a:schemeClr val="tx1"/>
                          </a:solidFill>
                          <a:latin typeface="Calibri"/>
                          <a:ea typeface="Microsoft YaHei"/>
                        </a:defRPr>
                      </a:lvl3pPr>
                      <a:lvl4pPr marL="1371600" algn="l" defTabSz="914400" rtl="0" eaLnBrk="1" latinLnBrk="0" hangingPunct="1">
                        <a:defRPr sz="1800" b="1" kern="1200">
                          <a:solidFill>
                            <a:schemeClr val="tx1"/>
                          </a:solidFill>
                          <a:latin typeface="Calibri"/>
                          <a:ea typeface="Microsoft YaHei"/>
                        </a:defRPr>
                      </a:lvl4pPr>
                      <a:lvl5pPr marL="1828800" algn="l" defTabSz="914400" rtl="0" eaLnBrk="1" latinLnBrk="0" hangingPunct="1">
                        <a:defRPr sz="1800" b="1" kern="1200">
                          <a:solidFill>
                            <a:schemeClr val="tx1"/>
                          </a:solidFill>
                          <a:latin typeface="Calibri"/>
                          <a:ea typeface="Microsoft YaHei"/>
                        </a:defRPr>
                      </a:lvl5pPr>
                      <a:lvl6pPr marL="2286000" algn="l" defTabSz="914400" rtl="0" eaLnBrk="1" latinLnBrk="0" hangingPunct="1">
                        <a:defRPr sz="1800" b="1" kern="1200">
                          <a:solidFill>
                            <a:schemeClr val="tx1"/>
                          </a:solidFill>
                          <a:latin typeface="Calibri"/>
                          <a:ea typeface="Microsoft YaHei"/>
                        </a:defRPr>
                      </a:lvl6pPr>
                      <a:lvl7pPr marL="2743200" algn="l" defTabSz="914400" rtl="0" eaLnBrk="1" latinLnBrk="0" hangingPunct="1">
                        <a:defRPr sz="1800" b="1" kern="1200">
                          <a:solidFill>
                            <a:schemeClr val="tx1"/>
                          </a:solidFill>
                          <a:latin typeface="Calibri"/>
                          <a:ea typeface="Microsoft YaHei"/>
                        </a:defRPr>
                      </a:lvl7pPr>
                      <a:lvl8pPr marL="3200400" algn="l" defTabSz="914400" rtl="0" eaLnBrk="1" latinLnBrk="0" hangingPunct="1">
                        <a:defRPr sz="1800" b="1" kern="1200">
                          <a:solidFill>
                            <a:schemeClr val="tx1"/>
                          </a:solidFill>
                          <a:latin typeface="Calibri"/>
                          <a:ea typeface="Microsoft YaHei"/>
                        </a:defRPr>
                      </a:lvl8pPr>
                      <a:lvl9pPr marL="3657600" algn="l" defTabSz="914400" rtl="0" eaLnBrk="1" latinLnBrk="0" hangingPunct="1">
                        <a:defRPr sz="1800" b="1" kern="1200">
                          <a:solidFill>
                            <a:schemeClr val="tx1"/>
                          </a:solidFill>
                          <a:latin typeface="Calibri"/>
                          <a:ea typeface="Microsoft YaHei"/>
                        </a:defRPr>
                      </a:lvl9pPr>
                    </a:lstStyle>
                    <a:p>
                      <a:pPr algn="ctr"/>
                      <a:r>
                        <a:rPr lang="en-US" altLang="zh-TW" sz="800" dirty="0"/>
                        <a:t>Service Capacity</a:t>
                      </a:r>
                      <a:endParaRPr lang="zh-TW" altLang="en-US" sz="800" dirty="0">
                        <a:latin typeface="+mj-lt"/>
                      </a:endParaRPr>
                    </a:p>
                  </a:txBody>
                  <a:tcPr marL="68580" marR="68580" marT="34290" marB="34290">
                    <a:lnL>
                      <a:noFill/>
                    </a:lnL>
                    <a:lnR w="12700" cap="flat" cmpd="sng" algn="ctr">
                      <a:solidFill>
                        <a:srgbClr val="353630"/>
                      </a:solidFill>
                      <a:prstDash val="solid"/>
                      <a:round/>
                      <a:headEnd type="none" w="med" len="med"/>
                      <a:tailEnd type="none" w="med" len="med"/>
                    </a:lnR>
                    <a:lnT w="12700" cap="flat" cmpd="sng" algn="ctr">
                      <a:solidFill>
                        <a:srgbClr val="353630"/>
                      </a:solidFill>
                      <a:prstDash val="solid"/>
                      <a:round/>
                      <a:headEnd type="none" w="med" len="med"/>
                      <a:tailEnd type="none" w="med" len="med"/>
                    </a:lnT>
                    <a:lnB w="12700" cmpd="sng">
                      <a:solidFill>
                        <a:srgbClr val="353630"/>
                      </a:solidFill>
                    </a:lnB>
                    <a:lnTlToBr w="12700" cmpd="sng">
                      <a:noFill/>
                      <a:prstDash val="solid"/>
                    </a:lnTlToBr>
                    <a:lnBlToTr w="12700" cmpd="sng">
                      <a:noFill/>
                      <a:prstDash val="solid"/>
                    </a:lnBlToTr>
                    <a:noFill/>
                  </a:tcPr>
                </a:tc>
                <a:extLst>
                  <a:ext uri="{0D108BD9-81ED-4DB2-BD59-A6C34878D82A}">
                    <a16:rowId xmlns:a16="http://schemas.microsoft.com/office/drawing/2014/main" val="1147082972"/>
                  </a:ext>
                </a:extLst>
              </a:tr>
              <a:tr h="182880">
                <a:tc>
                  <a:txBody>
                    <a:bodyPr/>
                    <a:lstStyle>
                      <a:lvl1pPr marL="0" algn="l" defTabSz="914400" rtl="0" eaLnBrk="1" latinLnBrk="0" hangingPunct="1">
                        <a:defRPr sz="1800" kern="1200">
                          <a:solidFill>
                            <a:schemeClr val="tx1"/>
                          </a:solidFill>
                          <a:latin typeface="Calibri"/>
                          <a:ea typeface="Microsoft YaHei"/>
                        </a:defRPr>
                      </a:lvl1pPr>
                      <a:lvl2pPr marL="457200" algn="l" defTabSz="914400" rtl="0" eaLnBrk="1" latinLnBrk="0" hangingPunct="1">
                        <a:defRPr sz="1800" kern="1200">
                          <a:solidFill>
                            <a:schemeClr val="tx1"/>
                          </a:solidFill>
                          <a:latin typeface="Calibri"/>
                          <a:ea typeface="Microsoft YaHei"/>
                        </a:defRPr>
                      </a:lvl2pPr>
                      <a:lvl3pPr marL="914400" algn="l" defTabSz="914400" rtl="0" eaLnBrk="1" latinLnBrk="0" hangingPunct="1">
                        <a:defRPr sz="1800" kern="1200">
                          <a:solidFill>
                            <a:schemeClr val="tx1"/>
                          </a:solidFill>
                          <a:latin typeface="Calibri"/>
                          <a:ea typeface="Microsoft YaHei"/>
                        </a:defRPr>
                      </a:lvl3pPr>
                      <a:lvl4pPr marL="1371600" algn="l" defTabSz="914400" rtl="0" eaLnBrk="1" latinLnBrk="0" hangingPunct="1">
                        <a:defRPr sz="1800" kern="1200">
                          <a:solidFill>
                            <a:schemeClr val="tx1"/>
                          </a:solidFill>
                          <a:latin typeface="Calibri"/>
                          <a:ea typeface="Microsoft YaHei"/>
                        </a:defRPr>
                      </a:lvl4pPr>
                      <a:lvl5pPr marL="1828800" algn="l" defTabSz="914400" rtl="0" eaLnBrk="1" latinLnBrk="0" hangingPunct="1">
                        <a:defRPr sz="1800" kern="1200">
                          <a:solidFill>
                            <a:schemeClr val="tx1"/>
                          </a:solidFill>
                          <a:latin typeface="Calibri"/>
                          <a:ea typeface="Microsoft YaHei"/>
                        </a:defRPr>
                      </a:lvl5pPr>
                      <a:lvl6pPr marL="2286000" algn="l" defTabSz="914400" rtl="0" eaLnBrk="1" latinLnBrk="0" hangingPunct="1">
                        <a:defRPr sz="1800" kern="1200">
                          <a:solidFill>
                            <a:schemeClr val="tx1"/>
                          </a:solidFill>
                          <a:latin typeface="Calibri"/>
                          <a:ea typeface="Microsoft YaHei"/>
                        </a:defRPr>
                      </a:lvl6pPr>
                      <a:lvl7pPr marL="2743200" algn="l" defTabSz="914400" rtl="0" eaLnBrk="1" latinLnBrk="0" hangingPunct="1">
                        <a:defRPr sz="1800" kern="1200">
                          <a:solidFill>
                            <a:schemeClr val="tx1"/>
                          </a:solidFill>
                          <a:latin typeface="Calibri"/>
                          <a:ea typeface="Microsoft YaHei"/>
                        </a:defRPr>
                      </a:lvl7pPr>
                      <a:lvl8pPr marL="3200400" algn="l" defTabSz="914400" rtl="0" eaLnBrk="1" latinLnBrk="0" hangingPunct="1">
                        <a:defRPr sz="1800" kern="1200">
                          <a:solidFill>
                            <a:schemeClr val="tx1"/>
                          </a:solidFill>
                          <a:latin typeface="Calibri"/>
                          <a:ea typeface="Microsoft YaHei"/>
                        </a:defRPr>
                      </a:lvl8pPr>
                      <a:lvl9pPr marL="3657600" algn="l" defTabSz="914400" rtl="0" eaLnBrk="1" latinLnBrk="0" hangingPunct="1">
                        <a:defRPr sz="1800" kern="1200">
                          <a:solidFill>
                            <a:schemeClr val="tx1"/>
                          </a:solidFill>
                          <a:latin typeface="Calibri"/>
                          <a:ea typeface="Microsoft YaHei"/>
                        </a:defRPr>
                      </a:lvl9pPr>
                    </a:lstStyle>
                    <a:p>
                      <a:pPr algn="ctr"/>
                      <a:r>
                        <a:rPr lang="en-US" altLang="zh-TW" sz="800" dirty="0">
                          <a:solidFill>
                            <a:schemeClr val="tx1"/>
                          </a:solidFill>
                        </a:rPr>
                        <a:t>Joint</a:t>
                      </a:r>
                      <a:endParaRPr lang="zh-TW" altLang="en-US" sz="800" dirty="0">
                        <a:solidFill>
                          <a:schemeClr val="tx1"/>
                        </a:solidFill>
                        <a:latin typeface="+mj-lt"/>
                      </a:endParaRPr>
                    </a:p>
                  </a:txBody>
                  <a:tcPr marL="68580" marR="68580" marT="34290" marB="34290">
                    <a:lnL w="12700" cap="flat" cmpd="sng" algn="ctr">
                      <a:solidFill>
                        <a:schemeClr val="tx1"/>
                      </a:solidFill>
                      <a:prstDash val="solid"/>
                      <a:round/>
                      <a:headEnd type="none" w="med" len="med"/>
                      <a:tailEnd type="none" w="med" len="med"/>
                    </a:lnL>
                    <a:lnR>
                      <a:noFill/>
                    </a:lnR>
                    <a:lnT w="12700" cap="flat" cmpd="sng" algn="ctr">
                      <a:solidFill>
                        <a:srgbClr val="353630"/>
                      </a:solidFill>
                      <a:prstDash val="solid"/>
                      <a:round/>
                      <a:headEnd type="none" w="med" len="med"/>
                      <a:tailEnd type="none" w="med" len="med"/>
                    </a:lnT>
                    <a:lnB>
                      <a:noFill/>
                    </a:lnB>
                    <a:lnTlToBr w="12700" cmpd="sng">
                      <a:noFill/>
                      <a:prstDash val="solid"/>
                    </a:lnTlToBr>
                    <a:lnBlToTr w="12700" cmpd="sng">
                      <a:noFill/>
                      <a:prstDash val="solid"/>
                    </a:lnBlToTr>
                    <a:solidFill>
                      <a:srgbClr val="353630">
                        <a:alpha val="20000"/>
                      </a:srgbClr>
                    </a:solidFill>
                  </a:tcPr>
                </a:tc>
                <a:tc>
                  <a:txBody>
                    <a:bodyPr/>
                    <a:lstStyle>
                      <a:lvl1pPr marL="0" algn="l" defTabSz="914400" rtl="0" eaLnBrk="1" latinLnBrk="0" hangingPunct="1">
                        <a:defRPr sz="1800" kern="1200">
                          <a:solidFill>
                            <a:schemeClr val="tx1"/>
                          </a:solidFill>
                          <a:latin typeface="Calibri"/>
                          <a:ea typeface="Microsoft YaHei"/>
                        </a:defRPr>
                      </a:lvl1pPr>
                      <a:lvl2pPr marL="457200" algn="l" defTabSz="914400" rtl="0" eaLnBrk="1" latinLnBrk="0" hangingPunct="1">
                        <a:defRPr sz="1800" kern="1200">
                          <a:solidFill>
                            <a:schemeClr val="tx1"/>
                          </a:solidFill>
                          <a:latin typeface="Calibri"/>
                          <a:ea typeface="Microsoft YaHei"/>
                        </a:defRPr>
                      </a:lvl2pPr>
                      <a:lvl3pPr marL="914400" algn="l" defTabSz="914400" rtl="0" eaLnBrk="1" latinLnBrk="0" hangingPunct="1">
                        <a:defRPr sz="1800" kern="1200">
                          <a:solidFill>
                            <a:schemeClr val="tx1"/>
                          </a:solidFill>
                          <a:latin typeface="Calibri"/>
                          <a:ea typeface="Microsoft YaHei"/>
                        </a:defRPr>
                      </a:lvl3pPr>
                      <a:lvl4pPr marL="1371600" algn="l" defTabSz="914400" rtl="0" eaLnBrk="1" latinLnBrk="0" hangingPunct="1">
                        <a:defRPr sz="1800" kern="1200">
                          <a:solidFill>
                            <a:schemeClr val="tx1"/>
                          </a:solidFill>
                          <a:latin typeface="Calibri"/>
                          <a:ea typeface="Microsoft YaHei"/>
                        </a:defRPr>
                      </a:lvl4pPr>
                      <a:lvl5pPr marL="1828800" algn="l" defTabSz="914400" rtl="0" eaLnBrk="1" latinLnBrk="0" hangingPunct="1">
                        <a:defRPr sz="1800" kern="1200">
                          <a:solidFill>
                            <a:schemeClr val="tx1"/>
                          </a:solidFill>
                          <a:latin typeface="Calibri"/>
                          <a:ea typeface="Microsoft YaHei"/>
                        </a:defRPr>
                      </a:lvl5pPr>
                      <a:lvl6pPr marL="2286000" algn="l" defTabSz="914400" rtl="0" eaLnBrk="1" latinLnBrk="0" hangingPunct="1">
                        <a:defRPr sz="1800" kern="1200">
                          <a:solidFill>
                            <a:schemeClr val="tx1"/>
                          </a:solidFill>
                          <a:latin typeface="Calibri"/>
                          <a:ea typeface="Microsoft YaHei"/>
                        </a:defRPr>
                      </a:lvl6pPr>
                      <a:lvl7pPr marL="2743200" algn="l" defTabSz="914400" rtl="0" eaLnBrk="1" latinLnBrk="0" hangingPunct="1">
                        <a:defRPr sz="1800" kern="1200">
                          <a:solidFill>
                            <a:schemeClr val="tx1"/>
                          </a:solidFill>
                          <a:latin typeface="Calibri"/>
                          <a:ea typeface="Microsoft YaHei"/>
                        </a:defRPr>
                      </a:lvl7pPr>
                      <a:lvl8pPr marL="3200400" algn="l" defTabSz="914400" rtl="0" eaLnBrk="1" latinLnBrk="0" hangingPunct="1">
                        <a:defRPr sz="1800" kern="1200">
                          <a:solidFill>
                            <a:schemeClr val="tx1"/>
                          </a:solidFill>
                          <a:latin typeface="Calibri"/>
                          <a:ea typeface="Microsoft YaHei"/>
                        </a:defRPr>
                      </a:lvl8pPr>
                      <a:lvl9pPr marL="3657600" algn="l" defTabSz="914400" rtl="0" eaLnBrk="1" latinLnBrk="0" hangingPunct="1">
                        <a:defRPr sz="1800" kern="1200">
                          <a:solidFill>
                            <a:schemeClr val="tx1"/>
                          </a:solidFill>
                          <a:latin typeface="Calibri"/>
                          <a:ea typeface="Microsoft YaHei"/>
                        </a:defRPr>
                      </a:lvl9pPr>
                    </a:lstStyle>
                    <a:p>
                      <a:pPr algn="ctr"/>
                      <a:r>
                        <a:rPr lang="en-US" altLang="zh-TW" sz="800" dirty="0">
                          <a:solidFill>
                            <a:schemeClr val="tx1"/>
                          </a:solidFill>
                          <a:latin typeface="+mj-lt"/>
                        </a:rPr>
                        <a:t>80</a:t>
                      </a:r>
                      <a:endParaRPr lang="zh-TW" altLang="en-US" sz="800" dirty="0">
                        <a:solidFill>
                          <a:schemeClr val="tx1"/>
                        </a:solidFill>
                        <a:latin typeface="+mj-lt"/>
                      </a:endParaRPr>
                    </a:p>
                  </a:txBody>
                  <a:tcPr marL="68580" marR="68580" marT="34290" marB="34290">
                    <a:lnL>
                      <a:noFill/>
                    </a:lnL>
                    <a:lnR w="12700" cap="flat" cmpd="sng" algn="ctr">
                      <a:solidFill>
                        <a:srgbClr val="353630"/>
                      </a:solidFill>
                      <a:prstDash val="solid"/>
                      <a:round/>
                      <a:headEnd type="none" w="med" len="med"/>
                      <a:tailEnd type="none" w="med" len="med"/>
                    </a:lnR>
                    <a:lnT w="12700" cmpd="sng">
                      <a:solidFill>
                        <a:srgbClr val="353630"/>
                      </a:solidFill>
                    </a:lnT>
                    <a:lnB>
                      <a:noFill/>
                    </a:lnB>
                    <a:lnTlToBr w="12700" cmpd="sng">
                      <a:noFill/>
                      <a:prstDash val="solid"/>
                    </a:lnTlToBr>
                    <a:lnBlToTr w="12700" cmpd="sng">
                      <a:noFill/>
                      <a:prstDash val="solid"/>
                    </a:lnBlToTr>
                    <a:solidFill>
                      <a:srgbClr val="353630">
                        <a:alpha val="20000"/>
                      </a:srgbClr>
                    </a:solidFill>
                  </a:tcPr>
                </a:tc>
                <a:extLst>
                  <a:ext uri="{0D108BD9-81ED-4DB2-BD59-A6C34878D82A}">
                    <a16:rowId xmlns:a16="http://schemas.microsoft.com/office/drawing/2014/main" val="209627218"/>
                  </a:ext>
                </a:extLst>
              </a:tr>
              <a:tr h="182880">
                <a:tc>
                  <a:txBody>
                    <a:bodyPr/>
                    <a:lstStyle>
                      <a:lvl1pPr marL="0" algn="l" defTabSz="914400" rtl="0" eaLnBrk="1" latinLnBrk="0" hangingPunct="1">
                        <a:defRPr sz="1800" kern="1200">
                          <a:solidFill>
                            <a:schemeClr val="tx1"/>
                          </a:solidFill>
                          <a:latin typeface="Calibri"/>
                          <a:ea typeface="Microsoft YaHei"/>
                        </a:defRPr>
                      </a:lvl1pPr>
                      <a:lvl2pPr marL="457200" algn="l" defTabSz="914400" rtl="0" eaLnBrk="1" latinLnBrk="0" hangingPunct="1">
                        <a:defRPr sz="1800" kern="1200">
                          <a:solidFill>
                            <a:schemeClr val="tx1"/>
                          </a:solidFill>
                          <a:latin typeface="Calibri"/>
                          <a:ea typeface="Microsoft YaHei"/>
                        </a:defRPr>
                      </a:lvl2pPr>
                      <a:lvl3pPr marL="914400" algn="l" defTabSz="914400" rtl="0" eaLnBrk="1" latinLnBrk="0" hangingPunct="1">
                        <a:defRPr sz="1800" kern="1200">
                          <a:solidFill>
                            <a:schemeClr val="tx1"/>
                          </a:solidFill>
                          <a:latin typeface="Calibri"/>
                          <a:ea typeface="Microsoft YaHei"/>
                        </a:defRPr>
                      </a:lvl3pPr>
                      <a:lvl4pPr marL="1371600" algn="l" defTabSz="914400" rtl="0" eaLnBrk="1" latinLnBrk="0" hangingPunct="1">
                        <a:defRPr sz="1800" kern="1200">
                          <a:solidFill>
                            <a:schemeClr val="tx1"/>
                          </a:solidFill>
                          <a:latin typeface="Calibri"/>
                          <a:ea typeface="Microsoft YaHei"/>
                        </a:defRPr>
                      </a:lvl4pPr>
                      <a:lvl5pPr marL="1828800" algn="l" defTabSz="914400" rtl="0" eaLnBrk="1" latinLnBrk="0" hangingPunct="1">
                        <a:defRPr sz="1800" kern="1200">
                          <a:solidFill>
                            <a:schemeClr val="tx1"/>
                          </a:solidFill>
                          <a:latin typeface="Calibri"/>
                          <a:ea typeface="Microsoft YaHei"/>
                        </a:defRPr>
                      </a:lvl5pPr>
                      <a:lvl6pPr marL="2286000" algn="l" defTabSz="914400" rtl="0" eaLnBrk="1" latinLnBrk="0" hangingPunct="1">
                        <a:defRPr sz="1800" kern="1200">
                          <a:solidFill>
                            <a:schemeClr val="tx1"/>
                          </a:solidFill>
                          <a:latin typeface="Calibri"/>
                          <a:ea typeface="Microsoft YaHei"/>
                        </a:defRPr>
                      </a:lvl6pPr>
                      <a:lvl7pPr marL="2743200" algn="l" defTabSz="914400" rtl="0" eaLnBrk="1" latinLnBrk="0" hangingPunct="1">
                        <a:defRPr sz="1800" kern="1200">
                          <a:solidFill>
                            <a:schemeClr val="tx1"/>
                          </a:solidFill>
                          <a:latin typeface="Calibri"/>
                          <a:ea typeface="Microsoft YaHei"/>
                        </a:defRPr>
                      </a:lvl7pPr>
                      <a:lvl8pPr marL="3200400" algn="l" defTabSz="914400" rtl="0" eaLnBrk="1" latinLnBrk="0" hangingPunct="1">
                        <a:defRPr sz="1800" kern="1200">
                          <a:solidFill>
                            <a:schemeClr val="tx1"/>
                          </a:solidFill>
                          <a:latin typeface="Calibri"/>
                          <a:ea typeface="Microsoft YaHei"/>
                        </a:defRPr>
                      </a:lvl8pPr>
                      <a:lvl9pPr marL="3657600" algn="l" defTabSz="914400" rtl="0" eaLnBrk="1" latinLnBrk="0" hangingPunct="1">
                        <a:defRPr sz="1800" kern="1200">
                          <a:solidFill>
                            <a:schemeClr val="tx1"/>
                          </a:solidFill>
                          <a:latin typeface="Calibri"/>
                          <a:ea typeface="Microsoft YaHei"/>
                        </a:defRPr>
                      </a:lvl9pPr>
                    </a:lstStyle>
                    <a:p>
                      <a:pPr algn="ctr"/>
                      <a:r>
                        <a:rPr lang="en-US" altLang="zh-TW" sz="800" dirty="0">
                          <a:solidFill>
                            <a:schemeClr val="tx1"/>
                          </a:solidFill>
                        </a:rPr>
                        <a:t>Disjoint</a:t>
                      </a:r>
                      <a:endParaRPr lang="zh-TW" altLang="en-US" sz="800" dirty="0">
                        <a:solidFill>
                          <a:schemeClr val="tx1"/>
                        </a:solidFill>
                        <a:latin typeface="+mj-lt"/>
                      </a:endParaRPr>
                    </a:p>
                  </a:txBody>
                  <a:tcPr marL="68580" marR="68580" marT="34290" marB="34290">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Microsoft YaHei"/>
                        </a:defRPr>
                      </a:lvl1pPr>
                      <a:lvl2pPr marL="457200" algn="l" defTabSz="914400" rtl="0" eaLnBrk="1" latinLnBrk="0" hangingPunct="1">
                        <a:defRPr sz="1800" kern="1200">
                          <a:solidFill>
                            <a:schemeClr val="tx1"/>
                          </a:solidFill>
                          <a:latin typeface="Calibri"/>
                          <a:ea typeface="Microsoft YaHei"/>
                        </a:defRPr>
                      </a:lvl2pPr>
                      <a:lvl3pPr marL="914400" algn="l" defTabSz="914400" rtl="0" eaLnBrk="1" latinLnBrk="0" hangingPunct="1">
                        <a:defRPr sz="1800" kern="1200">
                          <a:solidFill>
                            <a:schemeClr val="tx1"/>
                          </a:solidFill>
                          <a:latin typeface="Calibri"/>
                          <a:ea typeface="Microsoft YaHei"/>
                        </a:defRPr>
                      </a:lvl3pPr>
                      <a:lvl4pPr marL="1371600" algn="l" defTabSz="914400" rtl="0" eaLnBrk="1" latinLnBrk="0" hangingPunct="1">
                        <a:defRPr sz="1800" kern="1200">
                          <a:solidFill>
                            <a:schemeClr val="tx1"/>
                          </a:solidFill>
                          <a:latin typeface="Calibri"/>
                          <a:ea typeface="Microsoft YaHei"/>
                        </a:defRPr>
                      </a:lvl4pPr>
                      <a:lvl5pPr marL="1828800" algn="l" defTabSz="914400" rtl="0" eaLnBrk="1" latinLnBrk="0" hangingPunct="1">
                        <a:defRPr sz="1800" kern="1200">
                          <a:solidFill>
                            <a:schemeClr val="tx1"/>
                          </a:solidFill>
                          <a:latin typeface="Calibri"/>
                          <a:ea typeface="Microsoft YaHei"/>
                        </a:defRPr>
                      </a:lvl5pPr>
                      <a:lvl6pPr marL="2286000" algn="l" defTabSz="914400" rtl="0" eaLnBrk="1" latinLnBrk="0" hangingPunct="1">
                        <a:defRPr sz="1800" kern="1200">
                          <a:solidFill>
                            <a:schemeClr val="tx1"/>
                          </a:solidFill>
                          <a:latin typeface="Calibri"/>
                          <a:ea typeface="Microsoft YaHei"/>
                        </a:defRPr>
                      </a:lvl6pPr>
                      <a:lvl7pPr marL="2743200" algn="l" defTabSz="914400" rtl="0" eaLnBrk="1" latinLnBrk="0" hangingPunct="1">
                        <a:defRPr sz="1800" kern="1200">
                          <a:solidFill>
                            <a:schemeClr val="tx1"/>
                          </a:solidFill>
                          <a:latin typeface="Calibri"/>
                          <a:ea typeface="Microsoft YaHei"/>
                        </a:defRPr>
                      </a:lvl7pPr>
                      <a:lvl8pPr marL="3200400" algn="l" defTabSz="914400" rtl="0" eaLnBrk="1" latinLnBrk="0" hangingPunct="1">
                        <a:defRPr sz="1800" kern="1200">
                          <a:solidFill>
                            <a:schemeClr val="tx1"/>
                          </a:solidFill>
                          <a:latin typeface="Calibri"/>
                          <a:ea typeface="Microsoft YaHei"/>
                        </a:defRPr>
                      </a:lvl8pPr>
                      <a:lvl9pPr marL="3657600" algn="l" defTabSz="914400" rtl="0" eaLnBrk="1" latinLnBrk="0" hangingPunct="1">
                        <a:defRPr sz="1800" kern="1200">
                          <a:solidFill>
                            <a:schemeClr val="tx1"/>
                          </a:solidFill>
                          <a:latin typeface="Calibri"/>
                          <a:ea typeface="Microsoft YaHei"/>
                        </a:defRPr>
                      </a:lvl9pPr>
                    </a:lstStyle>
                    <a:p>
                      <a:pPr algn="ctr"/>
                      <a:r>
                        <a:rPr lang="en-US" altLang="zh-TW" sz="800" dirty="0">
                          <a:solidFill>
                            <a:schemeClr val="tx1"/>
                          </a:solidFill>
                        </a:rPr>
                        <a:t>55</a:t>
                      </a:r>
                      <a:endParaRPr lang="zh-TW" altLang="en-US" sz="800" dirty="0">
                        <a:solidFill>
                          <a:schemeClr val="tx1"/>
                        </a:solidFill>
                        <a:latin typeface="+mj-lt"/>
                      </a:endParaRPr>
                    </a:p>
                  </a:txBody>
                  <a:tcPr marL="68580" marR="68580" marT="34290" marB="34290">
                    <a:lnL>
                      <a:noFill/>
                    </a:lnL>
                    <a:lnR w="12700" cap="flat" cmpd="sng" algn="ctr">
                      <a:solidFill>
                        <a:srgbClr val="35363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43881912"/>
                  </a:ext>
                </a:extLst>
              </a:tr>
            </a:tbl>
          </a:graphicData>
        </a:graphic>
      </p:graphicFrame>
      <p:cxnSp>
        <p:nvCxnSpPr>
          <p:cNvPr id="109" name="直線單箭頭接點 43">
            <a:extLst>
              <a:ext uri="{FF2B5EF4-FFF2-40B4-BE49-F238E27FC236}">
                <a16:creationId xmlns:a16="http://schemas.microsoft.com/office/drawing/2014/main" id="{409139F4-0936-FB5C-396E-830B56D731CC}"/>
              </a:ext>
            </a:extLst>
          </p:cNvPr>
          <p:cNvCxnSpPr>
            <a:cxnSpLocks/>
          </p:cNvCxnSpPr>
          <p:nvPr/>
        </p:nvCxnSpPr>
        <p:spPr>
          <a:xfrm flipV="1">
            <a:off x="2860458" y="4982620"/>
            <a:ext cx="0" cy="199456"/>
          </a:xfrm>
          <a:prstGeom prst="straightConnector1">
            <a:avLst/>
          </a:prstGeom>
          <a:noFill/>
          <a:ln w="28575" cap="flat" cmpd="sng" algn="ctr">
            <a:solidFill>
              <a:srgbClr val="69BE28"/>
            </a:solidFill>
            <a:prstDash val="solid"/>
            <a:miter lim="800000"/>
            <a:tailEnd type="triangle"/>
          </a:ln>
          <a:effectLst>
            <a:glow rad="25400">
              <a:sysClr val="window" lastClr="FFFFFF"/>
            </a:glow>
          </a:effectLst>
        </p:spPr>
      </p:cxnSp>
      <p:sp>
        <p:nvSpPr>
          <p:cNvPr id="110" name="文字方塊 44">
            <a:extLst>
              <a:ext uri="{FF2B5EF4-FFF2-40B4-BE49-F238E27FC236}">
                <a16:creationId xmlns:a16="http://schemas.microsoft.com/office/drawing/2014/main" id="{DEC47234-1420-40F7-03D4-7A91A464387E}"/>
              </a:ext>
            </a:extLst>
          </p:cNvPr>
          <p:cNvSpPr txBox="1"/>
          <p:nvPr/>
        </p:nvSpPr>
        <p:spPr>
          <a:xfrm>
            <a:off x="2826491" y="5205293"/>
            <a:ext cx="658137" cy="145945"/>
          </a:xfrm>
          <a:prstGeom prst="rect">
            <a:avLst/>
          </a:prstGeom>
          <a:noFill/>
        </p:spPr>
        <p:txBody>
          <a:bodyPr wrap="square" lIns="0" tIns="0" rIns="0" bIns="0" rtlCol="0">
            <a:noAutofit/>
          </a:bodyPr>
          <a:lstStyle/>
          <a:p>
            <a:pPr algn="ctr" defTabSz="685800" eaLnBrk="1" fontAlgn="auto" hangingPunct="1">
              <a:spcBef>
                <a:spcPts val="0"/>
              </a:spcBef>
              <a:spcAft>
                <a:spcPts val="0"/>
              </a:spcAft>
              <a:defRPr/>
            </a:pPr>
            <a:r>
              <a:rPr lang="en-US" sz="900" b="1" dirty="0">
                <a:solidFill>
                  <a:srgbClr val="69BE28"/>
                </a:solidFill>
                <a:effectLst>
                  <a:glow rad="76200">
                    <a:prstClr val="white"/>
                  </a:glow>
                </a:effectLst>
                <a:latin typeface="Calibri"/>
                <a:ea typeface="Microsoft YaHei"/>
                <a:cs typeface="+mn-cs"/>
              </a:rPr>
              <a:t>45% Increase</a:t>
            </a:r>
          </a:p>
        </p:txBody>
      </p:sp>
      <p:sp>
        <p:nvSpPr>
          <p:cNvPr id="8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S6-254213, </a:t>
            </a:r>
            <a:r>
              <a:rPr lang="en-GB" altLang="en-US" sz="1200" b="1" dirty="0" err="1" smtClean="0">
                <a:solidFill>
                  <a:srgbClr val="0066FF"/>
                </a:solidFill>
              </a:rPr>
              <a:t>MediaTek</a:t>
            </a:r>
            <a:endParaRPr lang="en-GB" altLang="en-US" sz="1200" dirty="0">
              <a:solidFill>
                <a:srgbClr val="0066FF"/>
              </a:solidFill>
            </a:endParaRPr>
          </a:p>
        </p:txBody>
      </p:sp>
    </p:spTree>
    <p:extLst>
      <p:ext uri="{BB962C8B-B14F-4D97-AF65-F5344CB8AC3E}">
        <p14:creationId xmlns:p14="http://schemas.microsoft.com/office/powerpoint/2010/main" val="278616625"/>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585771"/>
            <a:ext cx="10515600" cy="936263"/>
          </a:xfrm>
        </p:spPr>
        <p:txBody>
          <a:bodyPr/>
          <a:lstStyle/>
          <a:p>
            <a:r>
              <a:rPr lang="en-IN" sz="3600" b="1" dirty="0" smtClean="0"/>
              <a:t>Way forward (</a:t>
            </a:r>
            <a:r>
              <a:rPr lang="en-IN" sz="3600" b="1" dirty="0" smtClean="0">
                <a:solidFill>
                  <a:srgbClr val="FF0000"/>
                </a:solidFill>
              </a:rPr>
              <a:t>TBD</a:t>
            </a:r>
            <a:r>
              <a:rPr lang="en-IN" sz="3600" b="1" dirty="0" smtClean="0"/>
              <a:t>)</a:t>
            </a:r>
            <a:r>
              <a:rPr lang="en-IN" sz="3600" dirty="0"/>
              <a:t/>
            </a:r>
            <a:br>
              <a:rPr lang="en-IN" sz="3600" dirty="0"/>
            </a:br>
            <a:r>
              <a:rPr lang="en-IN" sz="3600" dirty="0"/>
              <a:t>WA5: Compute and Communication Aspects</a:t>
            </a:r>
          </a:p>
        </p:txBody>
      </p:sp>
      <p:graphicFrame>
        <p:nvGraphicFramePr>
          <p:cNvPr id="8" name="Table 7"/>
          <p:cNvGraphicFramePr>
            <a:graphicFrameLocks noGrp="1"/>
          </p:cNvGraphicFramePr>
          <p:nvPr>
            <p:extLst>
              <p:ext uri="{D42A27DB-BD31-4B8C-83A1-F6EECF244321}">
                <p14:modId xmlns:p14="http://schemas.microsoft.com/office/powerpoint/2010/main" val="207733372"/>
              </p:ext>
            </p:extLst>
          </p:nvPr>
        </p:nvGraphicFramePr>
        <p:xfrm>
          <a:off x="424752" y="1825624"/>
          <a:ext cx="11061291" cy="4058648"/>
        </p:xfrm>
        <a:graphic>
          <a:graphicData uri="http://schemas.openxmlformats.org/drawingml/2006/table">
            <a:tbl>
              <a:tblPr firstRow="1" firstCol="1" bandRow="1"/>
              <a:tblGrid>
                <a:gridCol w="4126863">
                  <a:extLst>
                    <a:ext uri="{9D8B030D-6E8A-4147-A177-3AD203B41FA5}">
                      <a16:colId xmlns:a16="http://schemas.microsoft.com/office/drawing/2014/main" val="2532290280"/>
                    </a:ext>
                  </a:extLst>
                </a:gridCol>
                <a:gridCol w="5472155">
                  <a:extLst>
                    <a:ext uri="{9D8B030D-6E8A-4147-A177-3AD203B41FA5}">
                      <a16:colId xmlns:a16="http://schemas.microsoft.com/office/drawing/2014/main" val="2667516614"/>
                    </a:ext>
                  </a:extLst>
                </a:gridCol>
                <a:gridCol w="1462273">
                  <a:extLst>
                    <a:ext uri="{9D8B030D-6E8A-4147-A177-3AD203B41FA5}">
                      <a16:colId xmlns:a16="http://schemas.microsoft.com/office/drawing/2014/main" val="2099547440"/>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a:t>
                      </a:r>
                      <a:r>
                        <a:rPr lang="en-US" sz="1100" b="1" dirty="0" smtClean="0">
                          <a:effectLst/>
                          <a:latin typeface="Arial" panose="020B0604020202020204" pitchFamily="34" charset="0"/>
                          <a:ea typeface="Malgun Gothic" panose="020B0503020000020004" pitchFamily="34" charset="-127"/>
                        </a:rPr>
                        <a:t>Task (Current)</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Candidate Work Task (Proposed)</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Include in</a:t>
                      </a:r>
                      <a:r>
                        <a:rPr lang="en-US" sz="1100" b="1" baseline="0" dirty="0" smtClean="0">
                          <a:effectLst/>
                          <a:latin typeface="Arial" panose="020B0604020202020204" pitchFamily="34" charset="0"/>
                          <a:ea typeface="Malgun Gothic" panose="020B0503020000020004" pitchFamily="34" charset="-127"/>
                        </a:rPr>
                        <a:t> </a:t>
                      </a:r>
                      <a:r>
                        <a:rPr lang="en-US" sz="1100" b="1" dirty="0" smtClean="0">
                          <a:effectLst/>
                          <a:latin typeface="Arial" panose="020B0604020202020204" pitchFamily="34" charset="0"/>
                          <a:ea typeface="Malgun Gothic" panose="020B0503020000020004" pitchFamily="34" charset="-127"/>
                        </a:rPr>
                        <a:t>Revise SID or in NWM#2?</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WT5.1: New compute plane tailored to ASP/vertical use cases, while considering the network situation </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WT5.2: Compute handling on UE and offloading outside UE</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85262064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WT5.3: Quantifying compute requirements and discovering nodes for handling</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4029733409"/>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WT5.4: Compute co-ordination with CN</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533851399"/>
                  </a:ext>
                </a:extLst>
              </a:tr>
              <a:tr h="248648">
                <a:tc>
                  <a:txBody>
                    <a:bodyPr/>
                    <a:lstStyle/>
                    <a:p>
                      <a:pPr>
                        <a:spcAft>
                          <a:spcPts val="0"/>
                        </a:spcAft>
                      </a:pPr>
                      <a:r>
                        <a:rPr lang="en-US" sz="1200">
                          <a:effectLst/>
                          <a:latin typeface="Arial" panose="020B0604020202020204" pitchFamily="34" charset="0"/>
                          <a:ea typeface="Malgun Gothic" panose="020B0503020000020004" pitchFamily="34" charset="-127"/>
                        </a:rPr>
                        <a:t>WT5.5: Network resources vs compute resources at edge/cloud</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924987493"/>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WT5.6: </a:t>
                      </a:r>
                      <a:r>
                        <a:rPr lang="en-GB" sz="1200" dirty="0">
                          <a:effectLst/>
                          <a:latin typeface="Arial" panose="020B0604020202020204" pitchFamily="34" charset="0"/>
                          <a:ea typeface="Malgun Gothic" panose="020B0503020000020004" pitchFamily="34" charset="-127"/>
                        </a:rPr>
                        <a:t>Investigating the mechanisms about existing and future application server deployment mechanism ,</a:t>
                      </a:r>
                      <a:r>
                        <a:rPr lang="en-GB" sz="1200" dirty="0" err="1">
                          <a:effectLst/>
                          <a:latin typeface="Arial" panose="020B0604020202020204" pitchFamily="34" charset="0"/>
                          <a:ea typeface="Malgun Gothic" panose="020B0503020000020004" pitchFamily="34" charset="-127"/>
                        </a:rPr>
                        <a:t>analyzing</a:t>
                      </a:r>
                      <a:r>
                        <a:rPr lang="en-GB" sz="1200" dirty="0">
                          <a:effectLst/>
                          <a:latin typeface="Arial" panose="020B0604020202020204" pitchFamily="34" charset="0"/>
                          <a:ea typeface="Malgun Gothic" panose="020B0503020000020004" pitchFamily="34" charset="-127"/>
                        </a:rPr>
                        <a:t> the exposure requirements on computing resource offered by 3GPP system for the deployment application server.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435740449"/>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WT5.7: Study enabling compute requirements of 6G use cases</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N" sz="1200" kern="1200" dirty="0">
                        <a:solidFill>
                          <a:schemeClr val="tx1"/>
                        </a:solidFill>
                        <a:effectLst/>
                        <a:latin typeface="Arial" panose="020B0604020202020204" pitchFamily="34" charset="0"/>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696188061"/>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WT5.8: Study efficient usage of available resources for application enablement</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0">
                        <a:spcAft>
                          <a:spcPts val="600"/>
                        </a:spcAft>
                      </a:pPr>
                      <a:endParaRPr lang="en-IN" sz="1200" b="0" kern="1200" dirty="0">
                        <a:solidFill>
                          <a:schemeClr val="tx1"/>
                        </a:solidFill>
                        <a:effectLst/>
                        <a:latin typeface="Arial" panose="020B0604020202020204" pitchFamily="34" charset="0"/>
                        <a:ea typeface="DengXian"/>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96003233"/>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WT5.9: Study enabling new business case by providing compute as a service to applications and service providers</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92458577"/>
                  </a:ext>
                </a:extLst>
              </a:tr>
            </a:tbl>
          </a:graphicData>
        </a:graphic>
      </p:graphicFrame>
    </p:spTree>
    <p:extLst>
      <p:ext uri="{BB962C8B-B14F-4D97-AF65-F5344CB8AC3E}">
        <p14:creationId xmlns:p14="http://schemas.microsoft.com/office/powerpoint/2010/main" val="1773984758"/>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N" sz="3600" dirty="0"/>
              <a:t>WA5: Compute and Communication Aspects</a:t>
            </a:r>
          </a:p>
        </p:txBody>
      </p:sp>
      <p:graphicFrame>
        <p:nvGraphicFramePr>
          <p:cNvPr id="8" name="Table 7"/>
          <p:cNvGraphicFramePr>
            <a:graphicFrameLocks noGrp="1"/>
          </p:cNvGraphicFramePr>
          <p:nvPr>
            <p:extLst>
              <p:ext uri="{D42A27DB-BD31-4B8C-83A1-F6EECF244321}">
                <p14:modId xmlns:p14="http://schemas.microsoft.com/office/powerpoint/2010/main" val="953965336"/>
              </p:ext>
            </p:extLst>
          </p:nvPr>
        </p:nvGraphicFramePr>
        <p:xfrm>
          <a:off x="424753" y="1825624"/>
          <a:ext cx="11043594" cy="3992880"/>
        </p:xfrm>
        <a:graphic>
          <a:graphicData uri="http://schemas.openxmlformats.org/drawingml/2006/table">
            <a:tbl>
              <a:tblPr firstRow="1" firstCol="1" bandRow="1"/>
              <a:tblGrid>
                <a:gridCol w="4812254">
                  <a:extLst>
                    <a:ext uri="{9D8B030D-6E8A-4147-A177-3AD203B41FA5}">
                      <a16:colId xmlns:a16="http://schemas.microsoft.com/office/drawing/2014/main" val="2532290280"/>
                    </a:ext>
                  </a:extLst>
                </a:gridCol>
                <a:gridCol w="2957050">
                  <a:extLst>
                    <a:ext uri="{9D8B030D-6E8A-4147-A177-3AD203B41FA5}">
                      <a16:colId xmlns:a16="http://schemas.microsoft.com/office/drawing/2014/main" val="2667516614"/>
                    </a:ext>
                  </a:extLst>
                </a:gridCol>
                <a:gridCol w="1637145">
                  <a:extLst>
                    <a:ext uri="{9D8B030D-6E8A-4147-A177-3AD203B41FA5}">
                      <a16:colId xmlns:a16="http://schemas.microsoft.com/office/drawing/2014/main" val="2099547440"/>
                    </a:ext>
                  </a:extLst>
                </a:gridCol>
                <a:gridCol w="1637145">
                  <a:extLst>
                    <a:ext uri="{9D8B030D-6E8A-4147-A177-3AD203B41FA5}">
                      <a16:colId xmlns:a16="http://schemas.microsoft.com/office/drawing/2014/main" val="2566439694"/>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Support to Explore</a:t>
                      </a:r>
                      <a:endParaRPr lang="en-IN" sz="1100" dirty="0">
                        <a:effectLst/>
                        <a:latin typeface="Calibri" panose="020F0502020204030204" pitchFamily="34" charset="0"/>
                        <a:ea typeface="Malgun Gothic" panose="020B0503020000020004" pitchFamily="34" charset="-127"/>
                      </a:endParaRPr>
                    </a:p>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(based on response to Q3)</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Volunteer to provide justification</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Remarks</a:t>
                      </a:r>
                      <a:endParaRPr lang="en-IN" sz="11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WT5.1: New compute plane tailored to ASP/vertical use cases, while considering the network situation </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Lenovo, Samsung</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Lenovo</a:t>
                      </a:r>
                      <a:endParaRPr lang="en-IN" sz="1200">
                        <a:effectLst/>
                        <a:latin typeface="Calibri" panose="020F0502020204030204" pitchFamily="34" charset="0"/>
                        <a:ea typeface="Malgun Gothic" panose="020B0503020000020004" pitchFamily="34" charset="-127"/>
                      </a:endParaRPr>
                    </a:p>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S6-254290</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WT5.2: Compute handling on UE and offloading outside UE</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Interdigital, Lenovo, CMCC, Apple, Samsung, Nokia, Ericsson</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Samsung</a:t>
                      </a:r>
                      <a:endParaRPr lang="en-IN" sz="1200">
                        <a:effectLst/>
                        <a:latin typeface="Calibri" panose="020F0502020204030204" pitchFamily="34" charset="0"/>
                        <a:ea typeface="Malgun Gothic" panose="020B0503020000020004" pitchFamily="34" charset="-127"/>
                      </a:endParaRPr>
                    </a:p>
                    <a:p>
                      <a:pPr algn="ctr">
                        <a:spcAft>
                          <a:spcPts val="0"/>
                        </a:spcAft>
                      </a:pPr>
                      <a:r>
                        <a:rPr lang="en-US" sz="1200">
                          <a:effectLst/>
                          <a:latin typeface="Arial" panose="020B0604020202020204" pitchFamily="34" charset="0"/>
                          <a:ea typeface="Malgun Gothic" panose="020B0503020000020004" pitchFamily="34" charset="-127"/>
                        </a:rPr>
                        <a:t>S6-254339</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091596909"/>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WT5.3: Quantifying compute requirements and discovering nodes for handling</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Lenovo, Apple, Samsung</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Samsung</a:t>
                      </a:r>
                      <a:endParaRPr lang="en-IN" sz="1200">
                        <a:effectLst/>
                        <a:latin typeface="Calibri" panose="020F0502020204030204" pitchFamily="34" charset="0"/>
                        <a:ea typeface="Malgun Gothic" panose="020B0503020000020004" pitchFamily="34" charset="-127"/>
                      </a:endParaRPr>
                    </a:p>
                    <a:p>
                      <a:pPr algn="ctr">
                        <a:spcAft>
                          <a:spcPts val="0"/>
                        </a:spcAft>
                      </a:pPr>
                      <a:r>
                        <a:rPr lang="en-US" sz="1200">
                          <a:effectLst/>
                          <a:latin typeface="Arial" panose="020B0604020202020204" pitchFamily="34" charset="0"/>
                          <a:ea typeface="Malgun Gothic" panose="020B0503020000020004" pitchFamily="34" charset="-127"/>
                        </a:rPr>
                        <a:t>S6-254339</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88640528"/>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WT5.4: Compute co-ordination with CN</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Interdigital, Lenovo, </a:t>
                      </a:r>
                      <a:r>
                        <a:rPr lang="en-US" sz="1200" dirty="0" err="1">
                          <a:effectLst/>
                          <a:latin typeface="Arial" panose="020B0604020202020204" pitchFamily="34" charset="0"/>
                          <a:ea typeface="Malgun Gothic" panose="020B0503020000020004" pitchFamily="34" charset="-127"/>
                        </a:rPr>
                        <a:t>MediaTek</a:t>
                      </a:r>
                      <a:r>
                        <a:rPr lang="en-US" sz="1200" dirty="0">
                          <a:effectLst/>
                          <a:latin typeface="Arial" panose="020B0604020202020204" pitchFamily="34" charset="0"/>
                          <a:ea typeface="Malgun Gothic" panose="020B0503020000020004" pitchFamily="34" charset="-127"/>
                        </a:rPr>
                        <a:t>, CMCC, Apple, Samsung, ZTE</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Samsung</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effectLst/>
                          <a:latin typeface="Arial" panose="020B0604020202020204" pitchFamily="34" charset="0"/>
                          <a:ea typeface="Malgun Gothic" panose="020B0503020000020004" pitchFamily="34" charset="-127"/>
                        </a:rPr>
                        <a:t>S6-254339</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S6-254214 (MediaTek)</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028484529"/>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WT5.5: Network resources vs compute resources at edge/cloud</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Lenovo, CMCC, Apple, Samsung, ZTE</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err="1">
                          <a:solidFill>
                            <a:srgbClr val="1F497D"/>
                          </a:solidFill>
                          <a:effectLst/>
                          <a:latin typeface="Arial" panose="020B0604020202020204" pitchFamily="34" charset="0"/>
                          <a:ea typeface="Malgun Gothic" panose="020B0503020000020004" pitchFamily="34" charset="-127"/>
                        </a:rPr>
                        <a:t>MediaTek</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S6-254213</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435740449"/>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WT5.6: </a:t>
                      </a:r>
                      <a:r>
                        <a:rPr lang="en-GB" sz="1200" dirty="0">
                          <a:effectLst/>
                          <a:latin typeface="Arial" panose="020B0604020202020204" pitchFamily="34" charset="0"/>
                          <a:ea typeface="Malgun Gothic" panose="020B0503020000020004" pitchFamily="34" charset="-127"/>
                        </a:rPr>
                        <a:t>Investigating the mechanisms about existing and future application server deployment mechanism ,</a:t>
                      </a:r>
                      <a:r>
                        <a:rPr lang="en-GB" sz="1200" dirty="0" err="1">
                          <a:effectLst/>
                          <a:latin typeface="Arial" panose="020B0604020202020204" pitchFamily="34" charset="0"/>
                          <a:ea typeface="Malgun Gothic" panose="020B0503020000020004" pitchFamily="34" charset="-127"/>
                        </a:rPr>
                        <a:t>analyzing</a:t>
                      </a:r>
                      <a:r>
                        <a:rPr lang="en-GB" sz="1200" dirty="0">
                          <a:effectLst/>
                          <a:latin typeface="Arial" panose="020B0604020202020204" pitchFamily="34" charset="0"/>
                          <a:ea typeface="Malgun Gothic" panose="020B0503020000020004" pitchFamily="34" charset="-127"/>
                        </a:rPr>
                        <a:t> the exposure requirements on computing resource offered by 3GPP system for the deployment application server.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Interdigital, CATT, Lenovo, MediaTek, CMCC, Huawei, Samsung</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rPr>
                        <a:t>No volunteer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S6-254214 (MediaTek)</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696188061"/>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WT5.7: Study enabling compute requirements of 6G use cases</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CATT, Lenovo, MediaTek, Apple, Samsung</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Samsung</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effectLst/>
                          <a:latin typeface="Arial" panose="020B0604020202020204" pitchFamily="34" charset="0"/>
                          <a:ea typeface="Malgun Gothic" panose="020B0503020000020004" pitchFamily="34" charset="-127"/>
                        </a:rPr>
                        <a:t>S6-254339</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 </a:t>
                      </a: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96003233"/>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WT5.8: Study efficient usage of available resources for application enablement</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CATT, Lenovo, Samsung</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a:solidFill>
                            <a:srgbClr val="FF0000"/>
                          </a:solidFill>
                          <a:effectLst/>
                          <a:latin typeface="Arial" panose="020B0604020202020204" pitchFamily="34" charset="0"/>
                          <a:ea typeface="Malgun Gothic" panose="020B0503020000020004" pitchFamily="34" charset="-127"/>
                        </a:rPr>
                        <a:t>No volunteer</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 </a:t>
                      </a: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9245857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WT5.9: Study enabling new business case by providing compute as a service to applications and service providers</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Interdigital, CATT, Lenovo, CMCC, Samsung, ZTE</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a:solidFill>
                            <a:srgbClr val="FF0000"/>
                          </a:solidFill>
                          <a:effectLst/>
                          <a:latin typeface="Arial" panose="020B0604020202020204" pitchFamily="34" charset="0"/>
                          <a:ea typeface="Malgun Gothic" panose="020B0503020000020004" pitchFamily="34" charset="-127"/>
                        </a:rPr>
                        <a:t>No volunteer</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 </a:t>
                      </a: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823541098"/>
                  </a:ext>
                </a:extLst>
              </a:tr>
            </a:tbl>
          </a:graphicData>
        </a:graphic>
      </p:graphicFrame>
    </p:spTree>
    <p:extLst>
      <p:ext uri="{BB962C8B-B14F-4D97-AF65-F5344CB8AC3E}">
        <p14:creationId xmlns:p14="http://schemas.microsoft.com/office/powerpoint/2010/main" val="67713130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F9E0D-F78A-CE25-5BA5-8540CC9287A2}"/>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48EEB3B4-DA0A-2C83-F3AF-F474D0767F72}"/>
              </a:ext>
            </a:extLst>
          </p:cNvPr>
          <p:cNvSpPr>
            <a:spLocks noGrp="1"/>
          </p:cNvSpPr>
          <p:nvPr>
            <p:ph type="title"/>
          </p:nvPr>
        </p:nvSpPr>
        <p:spPr>
          <a:xfrm>
            <a:off x="138930" y="585215"/>
            <a:ext cx="11395194" cy="773143"/>
          </a:xfrm>
        </p:spPr>
        <p:txBody>
          <a:bodyPr/>
          <a:lstStyle/>
          <a:p>
            <a:r>
              <a:rPr lang="en-GB" altLang="en-US" sz="4000" dirty="0"/>
              <a:t>WA5: </a:t>
            </a:r>
            <a:r>
              <a:rPr lang="de-DE" sz="4000" dirty="0"/>
              <a:t>Compute and Communication Aspects</a:t>
            </a:r>
            <a:r>
              <a:rPr lang="en-GB" altLang="en-US" sz="4000" dirty="0"/>
              <a:t>; </a:t>
            </a:r>
            <a:br>
              <a:rPr lang="en-GB" altLang="en-US" sz="4000" dirty="0"/>
            </a:br>
            <a:r>
              <a:rPr lang="en-GB" altLang="en-US" sz="4000" dirty="0"/>
              <a:t>WT5.1</a:t>
            </a:r>
          </a:p>
        </p:txBody>
      </p:sp>
      <p:graphicFrame>
        <p:nvGraphicFramePr>
          <p:cNvPr id="7" name="Content Placeholder 2">
            <a:extLst>
              <a:ext uri="{FF2B5EF4-FFF2-40B4-BE49-F238E27FC236}">
                <a16:creationId xmlns:a16="http://schemas.microsoft.com/office/drawing/2014/main" id="{0F9CF3E6-5347-D9E8-8418-9B1B7A3BBE26}"/>
              </a:ext>
            </a:extLst>
          </p:cNvPr>
          <p:cNvGraphicFramePr>
            <a:graphicFrameLocks/>
          </p:cNvGraphicFramePr>
          <p:nvPr/>
        </p:nvGraphicFramePr>
        <p:xfrm>
          <a:off x="292608" y="1816284"/>
          <a:ext cx="11329416" cy="616019"/>
        </p:xfrm>
        <a:graphic>
          <a:graphicData uri="http://schemas.openxmlformats.org/drawingml/2006/table">
            <a:tbl>
              <a:tblPr firstRow="1" firstCol="1" bandRow="1"/>
              <a:tblGrid>
                <a:gridCol w="5312664">
                  <a:extLst>
                    <a:ext uri="{9D8B030D-6E8A-4147-A177-3AD203B41FA5}">
                      <a16:colId xmlns:a16="http://schemas.microsoft.com/office/drawing/2014/main" val="4258532851"/>
                    </a:ext>
                  </a:extLst>
                </a:gridCol>
                <a:gridCol w="1024128">
                  <a:extLst>
                    <a:ext uri="{9D8B030D-6E8A-4147-A177-3AD203B41FA5}">
                      <a16:colId xmlns:a16="http://schemas.microsoft.com/office/drawing/2014/main" val="1225040043"/>
                    </a:ext>
                  </a:extLst>
                </a:gridCol>
                <a:gridCol w="2322576">
                  <a:extLst>
                    <a:ext uri="{9D8B030D-6E8A-4147-A177-3AD203B41FA5}">
                      <a16:colId xmlns:a16="http://schemas.microsoft.com/office/drawing/2014/main" val="1474654838"/>
                    </a:ext>
                  </a:extLst>
                </a:gridCol>
                <a:gridCol w="2670048">
                  <a:extLst>
                    <a:ext uri="{9D8B030D-6E8A-4147-A177-3AD203B41FA5}">
                      <a16:colId xmlns:a16="http://schemas.microsoft.com/office/drawing/2014/main" val="4015064392"/>
                    </a:ext>
                  </a:extLst>
                </a:gridCol>
              </a:tblGrid>
              <a:tr h="218353">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Support</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397666">
                <a:tc>
                  <a:txBody>
                    <a:bodyPr/>
                    <a:lstStyle/>
                    <a:p>
                      <a:pPr>
                        <a:lnSpc>
                          <a:spcPct val="115000"/>
                        </a:lnSpc>
                        <a:spcAft>
                          <a:spcPts val="800"/>
                        </a:spcAft>
                        <a:buNone/>
                      </a:pPr>
                      <a:r>
                        <a:rPr lang="de-DE" sz="1100" kern="100">
                          <a:effectLst/>
                          <a:latin typeface="Arial" panose="020B0604020202020204" pitchFamily="34" charset="0"/>
                          <a:ea typeface="Malgun Gothic" panose="020B0503020000020004" pitchFamily="34" charset="-127"/>
                          <a:cs typeface="Times New Roman" panose="02020603050405020304" pitchFamily="18" charset="0"/>
                        </a:rPr>
                        <a:t>WT5.1: New compute plane tailored to ASP/vertical use cases, while considering the network situation </a:t>
                      </a:r>
                      <a:endParaRPr lang="de-DE"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1050" kern="100">
                          <a:effectLst/>
                          <a:latin typeface="Arial" panose="020B0604020202020204" pitchFamily="34" charset="0"/>
                          <a:ea typeface="Malgun Gothic" panose="020B0503020000020004" pitchFamily="34" charset="-127"/>
                          <a:cs typeface="Times New Roman" panose="02020603050405020304" pitchFamily="18" charset="0"/>
                        </a:rPr>
                        <a:t>Lenovo, Samsung</a:t>
                      </a:r>
                      <a:endParaRPr lang="de-DE"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1050" kern="100">
                          <a:effectLst/>
                          <a:latin typeface="Arial" panose="020B0604020202020204" pitchFamily="34" charset="0"/>
                          <a:ea typeface="Malgun Gothic" panose="020B0503020000020004" pitchFamily="34" charset="-127"/>
                          <a:cs typeface="Times New Roman" panose="02020603050405020304" pitchFamily="18" charset="0"/>
                        </a:rPr>
                        <a:t>Interdigital, CATT, MediaTek, CMCC, Apple, Huawei, Nokia, Ericsson</a:t>
                      </a:r>
                      <a:endParaRPr lang="de-DE"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1050" kern="100" dirty="0">
                          <a:effectLst/>
                          <a:latin typeface="Arial" panose="020B0604020202020204" pitchFamily="34" charset="0"/>
                          <a:ea typeface="Malgun Gothic" panose="020B0503020000020004" pitchFamily="34" charset="-127"/>
                          <a:cs typeface="Times New Roman" panose="02020603050405020304" pitchFamily="18" charset="0"/>
                        </a:rPr>
                        <a:t>Needs clarification, Definition, SA2 scope/overlap, SA6 scope</a:t>
                      </a:r>
                      <a:endParaRPr lang="de-DE"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5545372"/>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S6-254290, Lenovo</a:t>
            </a:r>
            <a:endParaRPr lang="en-GB" altLang="en-US" sz="1200" dirty="0">
              <a:solidFill>
                <a:srgbClr val="0066FF"/>
              </a:solidFill>
            </a:endParaRPr>
          </a:p>
        </p:txBody>
      </p:sp>
      <p:sp>
        <p:nvSpPr>
          <p:cNvPr id="8" name="Content Placeholder 3">
            <a:extLst>
              <a:ext uri="{FF2B5EF4-FFF2-40B4-BE49-F238E27FC236}">
                <a16:creationId xmlns:a16="http://schemas.microsoft.com/office/drawing/2014/main" id="{E3BA2B22-2C49-6B8D-5059-505E4B90E11B}"/>
              </a:ext>
            </a:extLst>
          </p:cNvPr>
          <p:cNvSpPr>
            <a:spLocks noGrp="1"/>
          </p:cNvSpPr>
          <p:nvPr>
            <p:ph idx="1"/>
          </p:nvPr>
        </p:nvSpPr>
        <p:spPr>
          <a:xfrm>
            <a:off x="0" y="2051141"/>
            <a:ext cx="12192000" cy="4514251"/>
          </a:xfrm>
        </p:spPr>
        <p:txBody>
          <a:bodyPr/>
          <a:lstStyle/>
          <a:p>
            <a:endParaRPr lang="en-IN" sz="1800" dirty="0"/>
          </a:p>
          <a:p>
            <a:r>
              <a:rPr lang="en-IN" sz="1800" b="1" dirty="0"/>
              <a:t>Summary of comments</a:t>
            </a:r>
          </a:p>
          <a:p>
            <a:pPr lvl="1"/>
            <a:r>
              <a:rPr lang="en-IN" sz="1400" dirty="0"/>
              <a:t>Unclear what is compute plane, relation with SA2, what is for sa6, solution based, what is network situation</a:t>
            </a:r>
          </a:p>
          <a:p>
            <a:r>
              <a:rPr lang="en-IN" sz="1800" b="1" dirty="0"/>
              <a:t>Justification/Clarification</a:t>
            </a:r>
          </a:p>
          <a:p>
            <a:pPr lvl="1"/>
            <a:r>
              <a:rPr lang="en-IN" sz="1400" b="1" dirty="0"/>
              <a:t>Use case</a:t>
            </a:r>
            <a:r>
              <a:rPr lang="en-IN" sz="1400" dirty="0"/>
              <a:t>: In 6G Stage 1, SA1 has studied numerous use cases (in TR 22.870) on “Compute”, considering the Edge and UE resources</a:t>
            </a:r>
          </a:p>
          <a:p>
            <a:pPr lvl="1"/>
            <a:r>
              <a:rPr lang="en-IN" sz="1400" b="1" dirty="0"/>
              <a:t>Possible overlap</a:t>
            </a:r>
            <a:r>
              <a:rPr lang="en-IN" sz="1400" dirty="0"/>
              <a:t>: If the compute plane requires compute capability exposure from Core Network there might be dependency. This can be studied in SA6 with possible coordination with SA2</a:t>
            </a:r>
          </a:p>
          <a:p>
            <a:pPr marL="457200" lvl="1" indent="0">
              <a:buNone/>
            </a:pPr>
            <a:r>
              <a:rPr lang="en-US" sz="1600" b="1" dirty="0"/>
              <a:t>Justification</a:t>
            </a:r>
            <a:r>
              <a:rPr lang="en-US" sz="1600" dirty="0"/>
              <a:t>: </a:t>
            </a:r>
          </a:p>
          <a:p>
            <a:pPr lvl="1"/>
            <a:r>
              <a:rPr lang="en-US" sz="1400" dirty="0"/>
              <a:t>The term “plane” can be misunderstood that it includes core network; however, such “plane” definition is closer to the “edge compute domain” as defined in TR 22.870 at the application layer / DN side e.g. UCs related to eHealth, XR/VR gaming, sensing etc.</a:t>
            </a:r>
          </a:p>
          <a:p>
            <a:pPr lvl="1"/>
            <a:r>
              <a:rPr lang="en-US" sz="1400" dirty="0"/>
              <a:t>The definition of the “compute plane” in this WT is:  </a:t>
            </a:r>
            <a:r>
              <a:rPr lang="en-US" sz="1400" b="1" dirty="0"/>
              <a:t>The management/coordination of compute resources tailored for a given ASP/vertical use case, where the compute resources include 1) VAL UE resources (app), 2)  edge compute resources, 3) ASP/cloud compute resources, 4) compute resources for running network capabilities which are abstracted at the edge/cloud</a:t>
            </a:r>
          </a:p>
          <a:p>
            <a:pPr lvl="1"/>
            <a:r>
              <a:rPr lang="en-US" sz="1400" dirty="0"/>
              <a:t>Such compute plane is in the scope of SA6 since the resources are not network resources but computational resources mostly at the application layer (at the device or edge or cloud server side). Coordination is needed for “network capabilities” but most probably SA6 needs to study first the UE and edge aspects. </a:t>
            </a:r>
          </a:p>
          <a:p>
            <a:pPr lvl="1"/>
            <a:r>
              <a:rPr lang="en-IN" sz="1400" dirty="0"/>
              <a:t>Possible topic includes the study of an Extreme/Far-Edge Compute Enablement framework to enable end</a:t>
            </a:r>
            <a:r>
              <a:rPr lang="en-US" sz="1400" dirty="0">
                <a:ea typeface="SimSun" panose="02010600030101010101" pitchFamily="2" charset="-122"/>
              </a:rPr>
              <a:t> devices (e.g., smartphones, connected vehicles, etc.) to become part of a far-edge compute infrastructure orchestrated by the 6G network. </a:t>
            </a:r>
            <a:endParaRPr lang="en-US" sz="1600" dirty="0"/>
          </a:p>
        </p:txBody>
      </p:sp>
    </p:spTree>
    <p:extLst>
      <p:ext uri="{BB962C8B-B14F-4D97-AF65-F5344CB8AC3E}">
        <p14:creationId xmlns:p14="http://schemas.microsoft.com/office/powerpoint/2010/main" val="236074242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CC004F-0D08-D1CE-7873-620BC1C8D9B8}"/>
            </a:ext>
          </a:extLst>
        </p:cNvPr>
        <p:cNvGrpSpPr/>
        <p:nvPr/>
      </p:nvGrpSpPr>
      <p:grpSpPr>
        <a:xfrm>
          <a:off x="0" y="0"/>
          <a:ext cx="0" cy="0"/>
          <a:chOff x="0" y="0"/>
          <a:chExt cx="0" cy="0"/>
        </a:xfrm>
      </p:grpSpPr>
      <p:sp>
        <p:nvSpPr>
          <p:cNvPr id="8195" name="Content Placeholder 2">
            <a:extLst>
              <a:ext uri="{FF2B5EF4-FFF2-40B4-BE49-F238E27FC236}">
                <a16:creationId xmlns:a16="http://schemas.microsoft.com/office/drawing/2014/main" id="{67BC75D4-509C-F20A-AC57-1E661175477B}"/>
              </a:ext>
            </a:extLst>
          </p:cNvPr>
          <p:cNvSpPr>
            <a:spLocks noGrp="1"/>
          </p:cNvSpPr>
          <p:nvPr>
            <p:ph idx="1"/>
          </p:nvPr>
        </p:nvSpPr>
        <p:spPr>
          <a:xfrm>
            <a:off x="664464" y="1921447"/>
            <a:ext cx="10515600" cy="4351338"/>
          </a:xfrm>
        </p:spPr>
        <p:txBody>
          <a:bodyPr/>
          <a:lstStyle/>
          <a:p>
            <a:r>
              <a:rPr lang="en-IN" sz="1800" b="1" dirty="0"/>
              <a:t>Way forward (e.g. revised WT, merging etc)</a:t>
            </a:r>
          </a:p>
          <a:p>
            <a:pPr lvl="1"/>
            <a:r>
              <a:rPr lang="en-US" sz="1600" b="1" dirty="0"/>
              <a:t>Proposal 1: </a:t>
            </a:r>
            <a:r>
              <a:rPr lang="en-IN" sz="1600" b="1" dirty="0"/>
              <a:t>The proposed way forward is to keep this Work Task with title: “WT5.1: Vertical-tailored end-to-end Compute Resource Management/Coordination to support edge/far edge use cases”</a:t>
            </a:r>
          </a:p>
          <a:p>
            <a:pPr lvl="1"/>
            <a:r>
              <a:rPr lang="en-US" sz="1600" b="1" dirty="0"/>
              <a:t>Proposal 2: WT 5.1 to have the following objectives/scope:</a:t>
            </a:r>
          </a:p>
          <a:p>
            <a:pPr lvl="2"/>
            <a:r>
              <a:rPr lang="en-US" sz="1400" b="1" dirty="0"/>
              <a:t>Objective 1</a:t>
            </a:r>
            <a:r>
              <a:rPr lang="en-US" sz="1400" dirty="0"/>
              <a:t>: Analyze vertical/application-driven compute use cases requirements and existing SA6 capabilities on compute</a:t>
            </a:r>
          </a:p>
          <a:p>
            <a:pPr lvl="2"/>
            <a:r>
              <a:rPr lang="en-US" sz="1400" b="1" dirty="0"/>
              <a:t>Objective 2</a:t>
            </a:r>
            <a:r>
              <a:rPr lang="en-US" sz="1400" dirty="0"/>
              <a:t>: Study new enablement capabilities to support managing /coordinating end to end compute resources including UE and edge/cloud resources</a:t>
            </a:r>
          </a:p>
          <a:p>
            <a:pPr lvl="2"/>
            <a:r>
              <a:rPr lang="en-US" sz="1400" b="1" dirty="0"/>
              <a:t>Objective 3</a:t>
            </a:r>
            <a:r>
              <a:rPr lang="en-US" sz="1400" dirty="0"/>
              <a:t>: </a:t>
            </a:r>
            <a:r>
              <a:rPr lang="en-IN" sz="1400" dirty="0"/>
              <a:t>Study of an Extreme/Far-Edge Compute Enablement framework to enable end</a:t>
            </a:r>
            <a:r>
              <a:rPr lang="en-US" sz="1400" dirty="0">
                <a:ea typeface="SimSun" panose="02010600030101010101" pitchFamily="2" charset="-122"/>
              </a:rPr>
              <a:t> devices (e.g., smartphones, connected vehicles, etc.) to become part of a far-edge compute infrastructure orchestrated by the 6G network. </a:t>
            </a:r>
            <a:endParaRPr lang="en-US" sz="1400" dirty="0"/>
          </a:p>
          <a:p>
            <a:pPr lvl="2"/>
            <a:endParaRPr lang="en-US" altLang="en-US" dirty="0"/>
          </a:p>
        </p:txBody>
      </p:sp>
      <p:sp>
        <p:nvSpPr>
          <p:cNvPr id="3" name="Title 1">
            <a:extLst>
              <a:ext uri="{FF2B5EF4-FFF2-40B4-BE49-F238E27FC236}">
                <a16:creationId xmlns:a16="http://schemas.microsoft.com/office/drawing/2014/main" id="{6FEA2798-6983-5AA7-3075-8811888D4FA6}"/>
              </a:ext>
            </a:extLst>
          </p:cNvPr>
          <p:cNvSpPr>
            <a:spLocks noGrp="1"/>
          </p:cNvSpPr>
          <p:nvPr>
            <p:ph type="title"/>
          </p:nvPr>
        </p:nvSpPr>
        <p:spPr>
          <a:xfrm>
            <a:off x="138930" y="585215"/>
            <a:ext cx="11395194" cy="773143"/>
          </a:xfrm>
        </p:spPr>
        <p:txBody>
          <a:bodyPr/>
          <a:lstStyle/>
          <a:p>
            <a:r>
              <a:rPr lang="en-GB" altLang="en-US" sz="4000" dirty="0"/>
              <a:t>WA5: </a:t>
            </a:r>
            <a:r>
              <a:rPr lang="de-DE" sz="4000" dirty="0"/>
              <a:t>Compute and Communication Aspects</a:t>
            </a:r>
            <a:r>
              <a:rPr lang="en-GB" altLang="en-US" sz="4000" dirty="0"/>
              <a:t>; </a:t>
            </a:r>
            <a:br>
              <a:rPr lang="en-GB" altLang="en-US" sz="4000" dirty="0"/>
            </a:br>
            <a:r>
              <a:rPr lang="en-GB" altLang="en-US" sz="4000" dirty="0"/>
              <a:t>WT5.1</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S6-254290, Lenovo</a:t>
            </a:r>
            <a:endParaRPr lang="en-GB" altLang="en-US" sz="1200" dirty="0">
              <a:solidFill>
                <a:srgbClr val="0066FF"/>
              </a:solidFill>
            </a:endParaRPr>
          </a:p>
        </p:txBody>
      </p:sp>
    </p:spTree>
    <p:extLst>
      <p:ext uri="{BB962C8B-B14F-4D97-AF65-F5344CB8AC3E}">
        <p14:creationId xmlns:p14="http://schemas.microsoft.com/office/powerpoint/2010/main" val="286410716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838200" y="979293"/>
            <a:ext cx="9013723" cy="711395"/>
          </a:xfrm>
        </p:spPr>
        <p:txBody>
          <a:bodyPr/>
          <a:lstStyle/>
          <a:p>
            <a:r>
              <a:rPr lang="en-GB" altLang="en-US" sz="3600" dirty="0"/>
              <a:t>Background: </a:t>
            </a:r>
            <a:br>
              <a:rPr lang="en-GB" altLang="en-US" sz="3600" dirty="0"/>
            </a:br>
            <a:r>
              <a:rPr lang="en-US" sz="3600" dirty="0"/>
              <a:t>WA5 Compute and Communication Aspects</a:t>
            </a:r>
            <a:r>
              <a:rPr lang="en-IN" sz="4800" b="1" dirty="0">
                <a:latin typeface="Times New Roman" panose="02020603050405020304" pitchFamily="18" charset="0"/>
                <a:ea typeface="SimSun" panose="02010600030101010101" pitchFamily="2" charset="-122"/>
                <a:cs typeface="Times New Roman" panose="02020603050405020304" pitchFamily="18" charset="0"/>
              </a:rPr>
              <a:t/>
            </a:r>
            <a:br>
              <a:rPr lang="en-IN" sz="4800" b="1" dirty="0">
                <a:latin typeface="Times New Roman" panose="02020603050405020304" pitchFamily="18" charset="0"/>
                <a:ea typeface="SimSun" panose="02010600030101010101" pitchFamily="2" charset="-122"/>
                <a:cs typeface="Times New Roman" panose="02020603050405020304" pitchFamily="18" charset="0"/>
              </a:rPr>
            </a:br>
            <a:endParaRPr lang="en-GB" altLang="en-US" sz="4800" dirty="0"/>
          </a:p>
        </p:txBody>
      </p:sp>
      <p:graphicFrame>
        <p:nvGraphicFramePr>
          <p:cNvPr id="3" name="Table 2"/>
          <p:cNvGraphicFramePr>
            <a:graphicFrameLocks noGrp="1"/>
          </p:cNvGraphicFramePr>
          <p:nvPr>
            <p:extLst>
              <p:ext uri="{D42A27DB-BD31-4B8C-83A1-F6EECF244321}">
                <p14:modId xmlns:p14="http://schemas.microsoft.com/office/powerpoint/2010/main" val="716960460"/>
              </p:ext>
            </p:extLst>
          </p:nvPr>
        </p:nvGraphicFramePr>
        <p:xfrm>
          <a:off x="58992" y="1543207"/>
          <a:ext cx="11993390" cy="5080723"/>
        </p:xfrm>
        <a:graphic>
          <a:graphicData uri="http://schemas.openxmlformats.org/drawingml/2006/table">
            <a:tbl>
              <a:tblPr firstRow="1" firstCol="1" bandRow="1"/>
              <a:tblGrid>
                <a:gridCol w="3285942">
                  <a:extLst>
                    <a:ext uri="{9D8B030D-6E8A-4147-A177-3AD203B41FA5}">
                      <a16:colId xmlns:a16="http://schemas.microsoft.com/office/drawing/2014/main" val="2979913034"/>
                    </a:ext>
                  </a:extLst>
                </a:gridCol>
                <a:gridCol w="2120646">
                  <a:extLst>
                    <a:ext uri="{9D8B030D-6E8A-4147-A177-3AD203B41FA5}">
                      <a16:colId xmlns:a16="http://schemas.microsoft.com/office/drawing/2014/main" val="4106146577"/>
                    </a:ext>
                  </a:extLst>
                </a:gridCol>
                <a:gridCol w="335120">
                  <a:extLst>
                    <a:ext uri="{9D8B030D-6E8A-4147-A177-3AD203B41FA5}">
                      <a16:colId xmlns:a16="http://schemas.microsoft.com/office/drawing/2014/main" val="75670161"/>
                    </a:ext>
                  </a:extLst>
                </a:gridCol>
                <a:gridCol w="3125841">
                  <a:extLst>
                    <a:ext uri="{9D8B030D-6E8A-4147-A177-3AD203B41FA5}">
                      <a16:colId xmlns:a16="http://schemas.microsoft.com/office/drawing/2014/main" val="3552411709"/>
                    </a:ext>
                  </a:extLst>
                </a:gridCol>
                <a:gridCol w="3125841">
                  <a:extLst>
                    <a:ext uri="{9D8B030D-6E8A-4147-A177-3AD203B41FA5}">
                      <a16:colId xmlns:a16="http://schemas.microsoft.com/office/drawing/2014/main" val="1131761322"/>
                    </a:ext>
                  </a:extLst>
                </a:gridCol>
              </a:tblGrid>
              <a:tr h="308790">
                <a:tc>
                  <a:txBody>
                    <a:bodyPr/>
                    <a:lstStyle/>
                    <a:p>
                      <a:pPr hangingPunct="0">
                        <a:spcAft>
                          <a:spcPts val="900"/>
                        </a:spcAft>
                      </a:pPr>
                      <a:r>
                        <a:rPr lang="en-GB" sz="1000" dirty="0">
                          <a:effectLst/>
                          <a:latin typeface="Arial" panose="020B0604020202020204" pitchFamily="34" charset="0"/>
                          <a:ea typeface="DengXian"/>
                        </a:rPr>
                        <a:t>Work Area Description</a:t>
                      </a:r>
                      <a:endParaRPr lang="en-IN" sz="900"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4">
                  <a:txBody>
                    <a:bodyPr/>
                    <a:lstStyle/>
                    <a:p>
                      <a:pPr hangingPunct="0">
                        <a:spcAft>
                          <a:spcPts val="900"/>
                        </a:spcAft>
                      </a:pPr>
                      <a:r>
                        <a:rPr lang="en-GB" sz="1000">
                          <a:effectLst/>
                          <a:latin typeface="Arial" panose="020B0604020202020204" pitchFamily="34" charset="0"/>
                          <a:ea typeface="DengXian"/>
                        </a:rPr>
                        <a:t>Compute Communication application enablement aspects to support emerging applications requiring both connectivity and computational power, such as augmented reality (AR) and other data-intensive services.</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132408025"/>
                  </a:ext>
                </a:extLst>
              </a:tr>
              <a:tr h="154395">
                <a:tc rowSpan="4">
                  <a:txBody>
                    <a:bodyPr/>
                    <a:lstStyle/>
                    <a:p>
                      <a:pPr hangingPunct="0">
                        <a:spcAft>
                          <a:spcPts val="900"/>
                        </a:spcAft>
                      </a:pPr>
                      <a:r>
                        <a:rPr lang="en-US" sz="1000">
                          <a:effectLst/>
                          <a:latin typeface="Arial" panose="020B0604020202020204" pitchFamily="34" charset="0"/>
                          <a:ea typeface="DengXian"/>
                        </a:rPr>
                        <a:t>Moderator Summary</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Support: 9</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3">
                  <a:txBody>
                    <a:bodyPr/>
                    <a:lstStyle/>
                    <a:p>
                      <a:pPr hangingPunct="0">
                        <a:spcAft>
                          <a:spcPts val="900"/>
                        </a:spcAft>
                      </a:pPr>
                      <a:r>
                        <a:rPr lang="en-US" sz="1000">
                          <a:effectLst/>
                          <a:latin typeface="Arial" panose="020B0604020202020204" pitchFamily="34" charset="0"/>
                          <a:ea typeface="Malgun Gothic" panose="020B0503020000020004" pitchFamily="34" charset="-127"/>
                        </a:rPr>
                        <a:t>Interdigital, CATT, Lenovo, MediaTek, CMCC, Apple, Huawei, Samsung, ZTE</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3681712482"/>
                  </a:ext>
                </a:extLst>
              </a:tr>
              <a:tr h="84799">
                <a:tc vMerge="1">
                  <a:txBody>
                    <a:bodyPr/>
                    <a:lstStyle/>
                    <a:p>
                      <a:endParaRPr lang="en-IN"/>
                    </a:p>
                  </a:txBody>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Do not support: 2</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3">
                  <a:txBody>
                    <a:bodyPr/>
                    <a:lstStyle/>
                    <a:p>
                      <a:pPr hangingPunct="0">
                        <a:spcAft>
                          <a:spcPts val="900"/>
                        </a:spcAft>
                      </a:pPr>
                      <a:r>
                        <a:rPr lang="en-US" sz="1000">
                          <a:effectLst/>
                          <a:latin typeface="Arial" panose="020B0604020202020204" pitchFamily="34" charset="0"/>
                          <a:ea typeface="Malgun Gothic" panose="020B0503020000020004" pitchFamily="34" charset="-127"/>
                        </a:rPr>
                        <a:t>Nokia, Ericsson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726677264"/>
                  </a:ext>
                </a:extLst>
              </a:tr>
              <a:tr h="526347">
                <a:tc vMerge="1">
                  <a:txBody>
                    <a:bodyPr/>
                    <a:lstStyle/>
                    <a:p>
                      <a:endParaRPr lang="en-IN"/>
                    </a:p>
                  </a:txBody>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Remarks:</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3">
                  <a:txBody>
                    <a:bodyPr/>
                    <a:lstStyle/>
                    <a:p>
                      <a:pPr hangingPunct="0">
                        <a:spcAft>
                          <a:spcPts val="0"/>
                        </a:spcAft>
                      </a:pPr>
                      <a:r>
                        <a:rPr lang="en-US" sz="1000" dirty="0">
                          <a:effectLst/>
                          <a:latin typeface="Arial" panose="020B0604020202020204" pitchFamily="34" charset="0"/>
                          <a:ea typeface="Malgun Gothic" panose="020B0503020000020004" pitchFamily="34" charset="-127"/>
                        </a:rPr>
                        <a:t>Co-ordinate with network capabilities (SA2 and SA5) and expose compute capabilities / resources which are mainly at the application layer on the edge/cloud platform and device side to 3</a:t>
                      </a:r>
                      <a:r>
                        <a:rPr lang="en-US" sz="1000" baseline="30000" dirty="0">
                          <a:effectLst/>
                          <a:latin typeface="Arial" panose="020B0604020202020204" pitchFamily="34" charset="0"/>
                          <a:ea typeface="Malgun Gothic" panose="020B0503020000020004" pitchFamily="34" charset="-127"/>
                        </a:rPr>
                        <a:t>rd</a:t>
                      </a:r>
                      <a:r>
                        <a:rPr lang="en-US" sz="1000" dirty="0">
                          <a:effectLst/>
                          <a:latin typeface="Arial" panose="020B0604020202020204" pitchFamily="34" charset="0"/>
                          <a:ea typeface="Malgun Gothic" panose="020B0503020000020004" pitchFamily="34" charset="-127"/>
                        </a:rPr>
                        <a:t> party, ensuring </a:t>
                      </a:r>
                      <a:r>
                        <a:rPr lang="en-US" sz="900" dirty="0">
                          <a:solidFill>
                            <a:srgbClr val="000000"/>
                          </a:solidFill>
                          <a:effectLst/>
                          <a:latin typeface="TimesNewRomanPSMT"/>
                          <a:ea typeface="Times New Roman" panose="02020603050405020304" pitchFamily="18" charset="0"/>
                          <a:cs typeface="TimesNewRomanPSMT"/>
                        </a:rPr>
                        <a:t>coordinating joint compute and communication capabilities for data-intensive and latency-critical services (e.g., AR, XR, DT, etc.) in 6G</a:t>
                      </a:r>
                      <a:endParaRPr lang="en-IN" sz="900"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48739793"/>
                  </a:ext>
                </a:extLst>
              </a:tr>
              <a:tr h="84799">
                <a:tc vMerge="1">
                  <a:txBody>
                    <a:bodyPr/>
                    <a:lstStyle/>
                    <a:p>
                      <a:endParaRPr lang="en-IN"/>
                    </a:p>
                  </a:txBody>
                  <a:tcPr/>
                </a:tc>
                <a:tc gridSpan="4">
                  <a:txBody>
                    <a:bodyPr/>
                    <a:lstStyle/>
                    <a:p>
                      <a:pPr hangingPunct="0">
                        <a:spcAft>
                          <a:spcPts val="900"/>
                        </a:spcAft>
                      </a:pPr>
                      <a:r>
                        <a:rPr lang="en-US" sz="1000">
                          <a:effectLst/>
                          <a:latin typeface="Arial" panose="020B0604020202020204" pitchFamily="34" charset="0"/>
                          <a:ea typeface="Malgun Gothic" panose="020B0503020000020004" pitchFamily="34" charset="-127"/>
                        </a:rPr>
                        <a:t> </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290193908"/>
                  </a:ext>
                </a:extLst>
              </a:tr>
              <a:tr h="231593">
                <a:tc>
                  <a:txBody>
                    <a:bodyPr/>
                    <a:lstStyle/>
                    <a:p>
                      <a:pPr hangingPunct="0">
                        <a:spcAft>
                          <a:spcPts val="900"/>
                        </a:spcAft>
                      </a:pPr>
                      <a:r>
                        <a:rPr lang="en-US" sz="1000">
                          <a:effectLst/>
                          <a:latin typeface="Arial" panose="020B0604020202020204" pitchFamily="34" charset="0"/>
                          <a:ea typeface="DengXian"/>
                        </a:rPr>
                        <a:t>Candidate Work Task</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algn="ctr" hangingPunct="0">
                        <a:spcAft>
                          <a:spcPts val="0"/>
                        </a:spcAft>
                      </a:pPr>
                      <a:r>
                        <a:rPr lang="en-US" sz="1000">
                          <a:effectLst/>
                          <a:latin typeface="Arial" panose="020B0604020202020204" pitchFamily="34" charset="0"/>
                          <a:ea typeface="Malgun Gothic" panose="020B0503020000020004" pitchFamily="34" charset="-127"/>
                        </a:rPr>
                        <a:t>Support to Explore</a:t>
                      </a:r>
                      <a:endParaRPr lang="en-IN" sz="900">
                        <a:effectLst/>
                        <a:latin typeface="Times New Roman" panose="02020603050405020304" pitchFamily="18" charset="0"/>
                        <a:ea typeface="Times New Roman" panose="02020603050405020304" pitchFamily="18" charset="0"/>
                      </a:endParaRPr>
                    </a:p>
                    <a:p>
                      <a:pPr algn="ctr" hangingPunct="0">
                        <a:spcAft>
                          <a:spcPts val="900"/>
                        </a:spcAft>
                      </a:pPr>
                      <a:r>
                        <a:rPr lang="en-US" sz="1000">
                          <a:effectLst/>
                          <a:latin typeface="Arial" panose="020B0604020202020204" pitchFamily="34" charset="0"/>
                          <a:ea typeface="Malgun Gothic" panose="020B0503020000020004" pitchFamily="34" charset="-127"/>
                        </a:rPr>
                        <a:t>(based on response to Q3)</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algn="ctr" hangingPunct="0">
                        <a:spcAft>
                          <a:spcPts val="0"/>
                        </a:spcAft>
                      </a:pPr>
                      <a:r>
                        <a:rPr lang="en-US" sz="1000">
                          <a:effectLst/>
                          <a:latin typeface="Arial" panose="020B0604020202020204" pitchFamily="34" charset="0"/>
                          <a:ea typeface="Malgun Gothic" panose="020B0503020000020004" pitchFamily="34" charset="-127"/>
                        </a:rPr>
                        <a:t>Do not support</a:t>
                      </a:r>
                      <a:endParaRPr lang="en-IN" sz="900">
                        <a:effectLst/>
                        <a:latin typeface="Times New Roman" panose="02020603050405020304" pitchFamily="18" charset="0"/>
                        <a:ea typeface="Times New Roman" panose="02020603050405020304" pitchFamily="18" charset="0"/>
                      </a:endParaRPr>
                    </a:p>
                    <a:p>
                      <a:pPr algn="ctr" hangingPunct="0">
                        <a:spcAft>
                          <a:spcPts val="900"/>
                        </a:spcAft>
                      </a:pPr>
                      <a:r>
                        <a:rPr lang="en-US" sz="1000">
                          <a:effectLst/>
                          <a:latin typeface="Arial" panose="020B0604020202020204" pitchFamily="34" charset="0"/>
                          <a:ea typeface="Malgun Gothic" panose="020B0503020000020004" pitchFamily="34" charset="-127"/>
                        </a:rPr>
                        <a:t>(based on response to Q4)</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hangingPunct="0">
                        <a:spcAft>
                          <a:spcPts val="900"/>
                        </a:spcAft>
                      </a:pPr>
                      <a:r>
                        <a:rPr lang="en-US" sz="1000">
                          <a:effectLst/>
                          <a:latin typeface="Arial" panose="020B0604020202020204" pitchFamily="34" charset="0"/>
                          <a:ea typeface="Malgun Gothic" panose="020B0503020000020004" pitchFamily="34" charset="-127"/>
                        </a:rPr>
                        <a:t>Moderator Remarks</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750971830"/>
                  </a:ext>
                </a:extLst>
              </a:tr>
              <a:tr h="350897">
                <a:tc>
                  <a:txBody>
                    <a:bodyPr/>
                    <a:lstStyle/>
                    <a:p>
                      <a:pPr hangingPunct="0">
                        <a:spcAft>
                          <a:spcPts val="900"/>
                        </a:spcAft>
                      </a:pPr>
                      <a:r>
                        <a:rPr lang="en-US" sz="900">
                          <a:effectLst/>
                          <a:latin typeface="Arial" panose="020B0604020202020204" pitchFamily="34" charset="0"/>
                          <a:ea typeface="Malgun Gothic" panose="020B0503020000020004" pitchFamily="34" charset="-127"/>
                        </a:rPr>
                        <a:t>WT5.1: New compute plane tailored to ASP/vertical use cases, while considering the network situation </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1000">
                          <a:effectLst/>
                          <a:latin typeface="Arial" panose="020B0604020202020204" pitchFamily="34" charset="0"/>
                          <a:ea typeface="Malgun Gothic" panose="020B0503020000020004" pitchFamily="34" charset="-127"/>
                        </a:rPr>
                        <a:t>Lenovo, Samsung</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Interdigital, CATT, MediaTek, CMCC, Apple, Huawei, Nokia, Ericsson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Needs clarification, Definition, SA2 scope/overlap, SA6 scope</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646973999"/>
                  </a:ext>
                </a:extLst>
              </a:tr>
              <a:tr h="385988">
                <a:tc>
                  <a:txBody>
                    <a:bodyPr/>
                    <a:lstStyle/>
                    <a:p>
                      <a:pPr hangingPunct="0">
                        <a:spcAft>
                          <a:spcPts val="900"/>
                        </a:spcAft>
                      </a:pPr>
                      <a:r>
                        <a:rPr lang="en-US" sz="900" b="1" dirty="0">
                          <a:effectLst/>
                          <a:latin typeface="Arial" panose="020B0604020202020204" pitchFamily="34" charset="0"/>
                          <a:ea typeface="Malgun Gothic" panose="020B0503020000020004" pitchFamily="34" charset="-127"/>
                        </a:rPr>
                        <a:t>WT5.2: Compute handling on UE and offloading outside UE</a:t>
                      </a:r>
                      <a:endParaRPr lang="en-IN" sz="900" b="1"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1000" dirty="0">
                          <a:effectLst/>
                          <a:latin typeface="Arial" panose="020B0604020202020204" pitchFamily="34" charset="0"/>
                          <a:ea typeface="Malgun Gothic" panose="020B0503020000020004" pitchFamily="34" charset="-127"/>
                        </a:rPr>
                        <a:t>Interdigital, Lenovo, CMCC, Apple, Samsung, Nokia, Ericsson</a:t>
                      </a:r>
                      <a:endParaRPr lang="en-IN" sz="900"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1000" dirty="0">
                          <a:effectLst/>
                          <a:latin typeface="Arial" panose="020B0604020202020204" pitchFamily="34" charset="0"/>
                          <a:ea typeface="Malgun Gothic" panose="020B0503020000020004" pitchFamily="34" charset="-127"/>
                        </a:rPr>
                        <a:t>CATT, </a:t>
                      </a:r>
                      <a:r>
                        <a:rPr lang="en-US" sz="1000" dirty="0" err="1">
                          <a:effectLst/>
                          <a:latin typeface="Arial" panose="020B0604020202020204" pitchFamily="34" charset="0"/>
                          <a:ea typeface="Malgun Gothic" panose="020B0503020000020004" pitchFamily="34" charset="-127"/>
                        </a:rPr>
                        <a:t>MediaTek</a:t>
                      </a:r>
                      <a:r>
                        <a:rPr lang="en-US" sz="1000" dirty="0">
                          <a:effectLst/>
                          <a:latin typeface="Arial" panose="020B0604020202020204" pitchFamily="34" charset="0"/>
                          <a:ea typeface="Malgun Gothic" panose="020B0503020000020004" pitchFamily="34" charset="-127"/>
                        </a:rPr>
                        <a:t>, Apple, Huawei</a:t>
                      </a:r>
                      <a:endParaRPr lang="en-IN" sz="900"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Use cases, Needs clarification, Merge to WT5.4, SA2 relation, Move it to WA4 or WA2</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555811184"/>
                  </a:ext>
                </a:extLst>
              </a:tr>
              <a:tr h="320485">
                <a:tc>
                  <a:txBody>
                    <a:bodyPr/>
                    <a:lstStyle/>
                    <a:p>
                      <a:pPr hangingPunct="0">
                        <a:spcAft>
                          <a:spcPts val="900"/>
                        </a:spcAft>
                      </a:pPr>
                      <a:r>
                        <a:rPr lang="en-US" sz="900" b="1" dirty="0">
                          <a:effectLst/>
                          <a:latin typeface="Arial" panose="020B0604020202020204" pitchFamily="34" charset="0"/>
                          <a:ea typeface="Malgun Gothic" panose="020B0503020000020004" pitchFamily="34" charset="-127"/>
                        </a:rPr>
                        <a:t>WT5.3: Quantifying compute requirements and discovering nodes for handling</a:t>
                      </a:r>
                      <a:endParaRPr lang="en-IN" sz="900" b="1"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1000">
                          <a:effectLst/>
                          <a:latin typeface="Arial" panose="020B0604020202020204" pitchFamily="34" charset="0"/>
                          <a:ea typeface="Malgun Gothic" panose="020B0503020000020004" pitchFamily="34" charset="-127"/>
                        </a:rPr>
                        <a:t>Lenovo, Apple, Samsung</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Interdigital, MediaTek, CMCC, Huawei, Nokia, Ericsson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Needs clarification, Merge to WT5.7, Overlap/relation with SA2</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679640508"/>
                  </a:ext>
                </a:extLst>
              </a:tr>
              <a:tr h="308790">
                <a:tc>
                  <a:txBody>
                    <a:bodyPr/>
                    <a:lstStyle/>
                    <a:p>
                      <a:pPr hangingPunct="0">
                        <a:spcAft>
                          <a:spcPts val="900"/>
                        </a:spcAft>
                      </a:pPr>
                      <a:r>
                        <a:rPr lang="en-US" sz="900" b="1" dirty="0">
                          <a:effectLst/>
                          <a:latin typeface="Arial" panose="020B0604020202020204" pitchFamily="34" charset="0"/>
                          <a:ea typeface="Malgun Gothic" panose="020B0503020000020004" pitchFamily="34" charset="-127"/>
                        </a:rPr>
                        <a:t>WT5.4: Compute co-ordination with CN</a:t>
                      </a:r>
                      <a:endParaRPr lang="en-IN" sz="900" b="1"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1000" dirty="0">
                          <a:effectLst/>
                          <a:latin typeface="Arial" panose="020B0604020202020204" pitchFamily="34" charset="0"/>
                          <a:ea typeface="Malgun Gothic" panose="020B0503020000020004" pitchFamily="34" charset="-127"/>
                        </a:rPr>
                        <a:t>Interdigital, Lenovo, </a:t>
                      </a:r>
                      <a:r>
                        <a:rPr lang="en-US" sz="1000" dirty="0" err="1">
                          <a:effectLst/>
                          <a:latin typeface="Arial" panose="020B0604020202020204" pitchFamily="34" charset="0"/>
                          <a:ea typeface="Malgun Gothic" panose="020B0503020000020004" pitchFamily="34" charset="-127"/>
                        </a:rPr>
                        <a:t>MediaTek</a:t>
                      </a:r>
                      <a:r>
                        <a:rPr lang="en-US" sz="1000" dirty="0">
                          <a:effectLst/>
                          <a:latin typeface="Arial" panose="020B0604020202020204" pitchFamily="34" charset="0"/>
                          <a:ea typeface="Malgun Gothic" panose="020B0503020000020004" pitchFamily="34" charset="-127"/>
                        </a:rPr>
                        <a:t>, CMCC, Apple, Samsung, ZTE</a:t>
                      </a:r>
                      <a:endParaRPr lang="en-IN" sz="900"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Huawei, Nokia, Ericsson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Rewording, Merge with WT5.2, Need clarification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92233070"/>
                  </a:ext>
                </a:extLst>
              </a:tr>
              <a:tr h="308790">
                <a:tc>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WT5.5: Network resources vs compute resources at edge/cloud</a:t>
                      </a:r>
                      <a:endParaRPr lang="en-IN" sz="900"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1000">
                          <a:effectLst/>
                          <a:latin typeface="Arial" panose="020B0604020202020204" pitchFamily="34" charset="0"/>
                          <a:ea typeface="Malgun Gothic" panose="020B0503020000020004" pitchFamily="34" charset="-127"/>
                        </a:rPr>
                        <a:t>Lenovo, CMCC, Apple, Samsung, ZTE</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Interdigital, CATT, MediaTek, Huawei, Nokia, Ericsson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Merge with WT5.4, Needs clarification, SA2 overlap, Merge to WT5.4</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773842328"/>
                  </a:ext>
                </a:extLst>
              </a:tr>
              <a:tr h="842154">
                <a:tc>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WT5.6: </a:t>
                      </a:r>
                      <a:r>
                        <a:rPr lang="en-GB" sz="900" dirty="0">
                          <a:effectLst/>
                          <a:latin typeface="Arial" panose="020B0604020202020204" pitchFamily="34" charset="0"/>
                          <a:ea typeface="Malgun Gothic" panose="020B0503020000020004" pitchFamily="34" charset="-127"/>
                        </a:rPr>
                        <a:t>Investigating the mechanisms about existing and future application server deployment mechanism ,</a:t>
                      </a:r>
                      <a:r>
                        <a:rPr lang="en-GB" sz="900" dirty="0" err="1">
                          <a:effectLst/>
                          <a:latin typeface="Arial" panose="020B0604020202020204" pitchFamily="34" charset="0"/>
                          <a:ea typeface="Malgun Gothic" panose="020B0503020000020004" pitchFamily="34" charset="-127"/>
                        </a:rPr>
                        <a:t>analyzing</a:t>
                      </a:r>
                      <a:r>
                        <a:rPr lang="en-GB" sz="900" dirty="0">
                          <a:effectLst/>
                          <a:latin typeface="Arial" panose="020B0604020202020204" pitchFamily="34" charset="0"/>
                          <a:ea typeface="Malgun Gothic" panose="020B0503020000020004" pitchFamily="34" charset="-127"/>
                        </a:rPr>
                        <a:t> the exposure requirements on computing resource offered by 3GPP system for the deployment application server.</a:t>
                      </a:r>
                      <a:endParaRPr lang="en-IN" sz="900"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1000">
                          <a:effectLst/>
                          <a:latin typeface="Arial" panose="020B0604020202020204" pitchFamily="34" charset="0"/>
                          <a:ea typeface="Malgun Gothic" panose="020B0503020000020004" pitchFamily="34" charset="-127"/>
                        </a:rPr>
                        <a:t>Interdigital, CATT, Lenovo, MediaTek, CMCC, Huawei, Samsung</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Apple, Nokia, Ericsson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Related to WA1, Needs clarification, SA2 overlap, Rewording, SA5 relation, Rewording</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475572398"/>
                  </a:ext>
                </a:extLst>
              </a:tr>
              <a:tr h="231593">
                <a:tc>
                  <a:txBody>
                    <a:bodyPr/>
                    <a:lstStyle/>
                    <a:p>
                      <a:pPr hangingPunct="0">
                        <a:spcAft>
                          <a:spcPts val="900"/>
                        </a:spcAft>
                      </a:pPr>
                      <a:r>
                        <a:rPr lang="en-US" sz="900" b="1" dirty="0">
                          <a:effectLst/>
                          <a:latin typeface="Arial" panose="020B0604020202020204" pitchFamily="34" charset="0"/>
                          <a:ea typeface="Malgun Gothic" panose="020B0503020000020004" pitchFamily="34" charset="-127"/>
                        </a:rPr>
                        <a:t>WT5.7: Study enabling compute requirements of 6G use cases</a:t>
                      </a:r>
                      <a:endParaRPr lang="en-IN" sz="900" b="1"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1000">
                          <a:effectLst/>
                          <a:latin typeface="Arial" panose="020B0604020202020204" pitchFamily="34" charset="0"/>
                          <a:ea typeface="Malgun Gothic" panose="020B0503020000020004" pitchFamily="34" charset="-127"/>
                        </a:rPr>
                        <a:t>CATT, Lenovo, MediaTek, Apple, Samsung</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Interdigital, CMCC, Huawei, Nokia, Ericsson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Needs clarification, SA2 overlap, Link SA1</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345818241"/>
                  </a:ext>
                </a:extLst>
              </a:tr>
              <a:tr h="308790">
                <a:tc>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WT5.8: Study efficient usage of available resources for application enablement</a:t>
                      </a:r>
                      <a:endParaRPr lang="en-IN" sz="900"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1000">
                          <a:effectLst/>
                          <a:latin typeface="Arial" panose="020B0604020202020204" pitchFamily="34" charset="0"/>
                          <a:ea typeface="Malgun Gothic" panose="020B0503020000020004" pitchFamily="34" charset="-127"/>
                        </a:rPr>
                        <a:t>CATT, Lenovo, Samsung</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Interdigital, MediaTek, CMCC, Apple, Huawei, Nokia, Ericsson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Needs clarification, SA2 overlap, SA5 relation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111330677"/>
                  </a:ext>
                </a:extLst>
              </a:tr>
              <a:tr h="350897">
                <a:tc>
                  <a:txBody>
                    <a:bodyPr/>
                    <a:lstStyle/>
                    <a:p>
                      <a:pPr hangingPunct="0">
                        <a:spcAft>
                          <a:spcPts val="900"/>
                        </a:spcAft>
                      </a:pPr>
                      <a:r>
                        <a:rPr lang="en-US" sz="900">
                          <a:effectLst/>
                          <a:latin typeface="Arial" panose="020B0604020202020204" pitchFamily="34" charset="0"/>
                          <a:ea typeface="Malgun Gothic" panose="020B0503020000020004" pitchFamily="34" charset="-127"/>
                        </a:rPr>
                        <a:t>WT5.9: Study enabling new business case by providing compute as a service to applications and service providers</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1000">
                          <a:effectLst/>
                          <a:latin typeface="Arial" panose="020B0604020202020204" pitchFamily="34" charset="0"/>
                          <a:ea typeface="Malgun Gothic" panose="020B0503020000020004" pitchFamily="34" charset="-127"/>
                        </a:rPr>
                        <a:t>Interdigital, CATT, Lenovo, CMCC, Samsung, ZTE</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MediaTek, Apple, Huawei, Nokia, Ericsson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000" dirty="0">
                          <a:effectLst/>
                          <a:latin typeface="Arial" panose="020B0604020202020204" pitchFamily="34" charset="0"/>
                          <a:ea typeface="Malgun Gothic" panose="020B0503020000020004" pitchFamily="34" charset="-127"/>
                        </a:rPr>
                        <a:t>Use cases, Needs clarification, SA2 overlap, Not SA6 Scope</a:t>
                      </a:r>
                      <a:endParaRPr lang="en-IN" sz="900"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533051344"/>
                  </a:ext>
                </a:extLst>
              </a:tr>
            </a:tbl>
          </a:graphicData>
        </a:graphic>
      </p:graphicFrame>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S6-254339, Samsung</a:t>
            </a:r>
            <a:endParaRPr lang="en-GB" altLang="en-US" sz="1200" dirty="0">
              <a:solidFill>
                <a:srgbClr val="0066FF"/>
              </a:solidFill>
            </a:endParaRP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BA3FDA-9112-4DC6-A92F-522DE86D1C72}"/>
              </a:ext>
            </a:extLst>
          </p:cNvPr>
          <p:cNvSpPr>
            <a:spLocks noGrp="1"/>
          </p:cNvSpPr>
          <p:nvPr>
            <p:ph type="title"/>
          </p:nvPr>
        </p:nvSpPr>
        <p:spPr>
          <a:xfrm>
            <a:off x="838200" y="585772"/>
            <a:ext cx="10515600" cy="909926"/>
          </a:xfrm>
        </p:spPr>
        <p:txBody>
          <a:bodyPr/>
          <a:lstStyle/>
          <a:p>
            <a:r>
              <a:rPr lang="en-IN" dirty="0"/>
              <a:t>Use-Cases based on TR 22.870</a:t>
            </a:r>
          </a:p>
        </p:txBody>
      </p:sp>
      <p:graphicFrame>
        <p:nvGraphicFramePr>
          <p:cNvPr id="4" name="Table 3">
            <a:extLst>
              <a:ext uri="{FF2B5EF4-FFF2-40B4-BE49-F238E27FC236}">
                <a16:creationId xmlns:a16="http://schemas.microsoft.com/office/drawing/2014/main" id="{D8862397-DB51-405A-A47A-40DFCC7C15A4}"/>
              </a:ext>
            </a:extLst>
          </p:cNvPr>
          <p:cNvGraphicFramePr>
            <a:graphicFrameLocks noGrp="1"/>
          </p:cNvGraphicFramePr>
          <p:nvPr>
            <p:extLst>
              <p:ext uri="{D42A27DB-BD31-4B8C-83A1-F6EECF244321}">
                <p14:modId xmlns:p14="http://schemas.microsoft.com/office/powerpoint/2010/main" val="3321298092"/>
              </p:ext>
            </p:extLst>
          </p:nvPr>
        </p:nvGraphicFramePr>
        <p:xfrm>
          <a:off x="472439" y="1791013"/>
          <a:ext cx="10927081" cy="4315075"/>
        </p:xfrm>
        <a:graphic>
          <a:graphicData uri="http://schemas.openxmlformats.org/drawingml/2006/table">
            <a:tbl>
              <a:tblPr firstRow="1" firstCol="1" bandRow="1">
                <a:tableStyleId>{5C22544A-7EE6-4342-B048-85BDC9FD1C3A}</a:tableStyleId>
              </a:tblPr>
              <a:tblGrid>
                <a:gridCol w="4857207">
                  <a:extLst>
                    <a:ext uri="{9D8B030D-6E8A-4147-A177-3AD203B41FA5}">
                      <a16:colId xmlns:a16="http://schemas.microsoft.com/office/drawing/2014/main" val="4199874440"/>
                    </a:ext>
                  </a:extLst>
                </a:gridCol>
                <a:gridCol w="6069874">
                  <a:extLst>
                    <a:ext uri="{9D8B030D-6E8A-4147-A177-3AD203B41FA5}">
                      <a16:colId xmlns:a16="http://schemas.microsoft.com/office/drawing/2014/main" val="3620387346"/>
                    </a:ext>
                  </a:extLst>
                </a:gridCol>
              </a:tblGrid>
              <a:tr h="100138">
                <a:tc>
                  <a:txBody>
                    <a:bodyPr/>
                    <a:lstStyle/>
                    <a:p>
                      <a:pPr algn="ctr" hangingPunct="0">
                        <a:spcAft>
                          <a:spcPts val="900"/>
                        </a:spcAft>
                      </a:pPr>
                      <a:r>
                        <a:rPr lang="en-GB" sz="1000" b="1" dirty="0">
                          <a:solidFill>
                            <a:sysClr val="windowText" lastClr="000000"/>
                          </a:solidFill>
                          <a:effectLst/>
                          <a:latin typeface="Arial" panose="020B0604020202020204" pitchFamily="34" charset="0"/>
                          <a:cs typeface="Arial" panose="020B0604020202020204" pitchFamily="34" charset="0"/>
                        </a:rPr>
                        <a:t>Use case</a:t>
                      </a:r>
                      <a:endParaRPr lang="en-IN" sz="1000" b="1"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hangingPunct="0">
                        <a:spcAft>
                          <a:spcPts val="900"/>
                        </a:spcAft>
                      </a:pPr>
                      <a:r>
                        <a:rPr lang="en-GB" sz="1000" b="1" dirty="0">
                          <a:solidFill>
                            <a:sysClr val="windowText" lastClr="000000"/>
                          </a:solidFill>
                          <a:effectLst/>
                          <a:latin typeface="Arial" panose="020B0604020202020204" pitchFamily="34" charset="0"/>
                          <a:cs typeface="Arial" panose="020B0604020202020204" pitchFamily="34" charset="0"/>
                        </a:rPr>
                        <a:t>Requirement(s) Summary</a:t>
                      </a:r>
                      <a:endParaRPr lang="en-IN" sz="1000" b="1"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80808735"/>
                  </a:ext>
                </a:extLst>
              </a:tr>
              <a:tr h="100138">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1. </a:t>
                      </a:r>
                      <a:r>
                        <a:rPr lang="en-GB" sz="1000" b="0" dirty="0">
                          <a:solidFill>
                            <a:sysClr val="windowText" lastClr="000000"/>
                          </a:solidFill>
                          <a:effectLst/>
                          <a:highlight>
                            <a:srgbClr val="FFFF00"/>
                          </a:highlight>
                          <a:latin typeface="Arial" panose="020B0604020202020204" pitchFamily="34" charset="0"/>
                          <a:cs typeface="Arial" panose="020B0604020202020204" pitchFamily="34" charset="0"/>
                        </a:rPr>
                        <a:t>Use case on end-to-end AI for connected cars </a:t>
                      </a:r>
                      <a:r>
                        <a:rPr lang="en-GB" sz="1000" b="0" dirty="0">
                          <a:solidFill>
                            <a:sysClr val="windowText" lastClr="000000"/>
                          </a:solidFill>
                          <a:effectLst/>
                          <a:latin typeface="Arial" panose="020B0604020202020204" pitchFamily="34" charset="0"/>
                          <a:cs typeface="Arial" panose="020B0604020202020204" pitchFamily="34" charset="0"/>
                        </a:rPr>
                        <a:t>(Clause 6.2)</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 provide computing resource in the Service Hosting Environment for AI services.</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21834356"/>
                  </a:ext>
                </a:extLst>
              </a:tr>
              <a:tr h="100138">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2. </a:t>
                      </a:r>
                      <a:r>
                        <a:rPr lang="en-GB" sz="1000" b="0" dirty="0">
                          <a:solidFill>
                            <a:sysClr val="windowText" lastClr="000000"/>
                          </a:solidFill>
                          <a:effectLst/>
                          <a:highlight>
                            <a:srgbClr val="FFFF00"/>
                          </a:highlight>
                          <a:latin typeface="Arial" panose="020B0604020202020204" pitchFamily="34" charset="0"/>
                          <a:cs typeface="Arial" panose="020B0604020202020204" pitchFamily="34" charset="0"/>
                        </a:rPr>
                        <a:t>Use case on personalized AI for health monitoring </a:t>
                      </a:r>
                      <a:r>
                        <a:rPr lang="en-GB" sz="1000" b="0" dirty="0">
                          <a:solidFill>
                            <a:sysClr val="windowText" lastClr="000000"/>
                          </a:solidFill>
                          <a:effectLst/>
                          <a:latin typeface="Arial" panose="020B0604020202020204" pitchFamily="34" charset="0"/>
                          <a:cs typeface="Arial" panose="020B0604020202020204" pitchFamily="34" charset="0"/>
                        </a:rPr>
                        <a:t>(clause 6.4)</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Aft>
                          <a:spcPts val="900"/>
                        </a:spcAft>
                      </a:pPr>
                      <a:r>
                        <a:rPr lang="en-GB" sz="1000" b="0">
                          <a:solidFill>
                            <a:sysClr val="windowText" lastClr="000000"/>
                          </a:solidFill>
                          <a:effectLst/>
                          <a:latin typeface="Arial" panose="020B0604020202020204" pitchFamily="34" charset="0"/>
                          <a:cs typeface="Arial" panose="020B0604020202020204" pitchFamily="34" charset="0"/>
                        </a:rPr>
                        <a:t>- Mechanisms to execute compute tasks at edge upon service request from UEs.</a:t>
                      </a:r>
                      <a:endParaRPr lang="en-IN" sz="10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58739728"/>
                  </a:ext>
                </a:extLst>
              </a:tr>
              <a:tr h="275379">
                <a:tc>
                  <a:txBody>
                    <a:bodyPr/>
                    <a:lstStyle/>
                    <a:p>
                      <a:pPr hangingPunct="0">
                        <a:spcAft>
                          <a:spcPts val="900"/>
                        </a:spcAft>
                      </a:pPr>
                      <a:r>
                        <a:rPr lang="en-US" sz="1000" b="0" dirty="0">
                          <a:solidFill>
                            <a:sysClr val="windowText" lastClr="000000"/>
                          </a:solidFill>
                          <a:effectLst/>
                          <a:latin typeface="Arial" panose="020B0604020202020204" pitchFamily="34" charset="0"/>
                          <a:cs typeface="Arial" panose="020B0604020202020204" pitchFamily="34" charset="0"/>
                        </a:rPr>
                        <a:t>3. Use case on AI-agents communication (clause 6.6)</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 secure means to expose different services, e.g. computing offloading service in Service Hosting Environment, to the authorized third-party AI agent</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68859467"/>
                  </a:ext>
                </a:extLst>
              </a:tr>
              <a:tr h="200275">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4. Use case on intelligent UAV swarms (clause 6.13)</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a:solidFill>
                            <a:sysClr val="windowText" lastClr="000000"/>
                          </a:solidFill>
                          <a:effectLst/>
                          <a:latin typeface="Arial" panose="020B0604020202020204" pitchFamily="34" charset="0"/>
                          <a:cs typeface="Arial" panose="020B0604020202020204" pitchFamily="34" charset="0"/>
                        </a:rPr>
                        <a:t>- collect charging information for the computing resource(s) coordinated by the 6G network e.g. per request, per UE.</a:t>
                      </a:r>
                      <a:endParaRPr lang="en-IN" sz="10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88016533"/>
                  </a:ext>
                </a:extLst>
              </a:tr>
              <a:tr h="100138">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5. Use case on 6G system assisted target object detection (clause 6.14)</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 selection of computing resources and guarantee an overall E2E latency for a computing task</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42157705"/>
                  </a:ext>
                </a:extLst>
              </a:tr>
              <a:tr h="200275">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6. Use case on distributed 6G network for AI computing (clause 6.23)</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Aft>
                          <a:spcPts val="900"/>
                        </a:spcAft>
                      </a:pPr>
                      <a:r>
                        <a:rPr lang="en-GB" sz="1000" b="0">
                          <a:solidFill>
                            <a:sysClr val="windowText" lastClr="000000"/>
                          </a:solidFill>
                          <a:effectLst/>
                          <a:latin typeface="Arial" panose="020B0604020202020204" pitchFamily="34" charset="0"/>
                          <a:cs typeface="Arial" panose="020B0604020202020204" pitchFamily="34" charset="0"/>
                        </a:rPr>
                        <a:t>- accommodate compute and communication (e.g. traffic load) resources to meet service requirements (e.g. bitrate and latency)</a:t>
                      </a:r>
                      <a:endParaRPr lang="en-IN" sz="10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83548922"/>
                  </a:ext>
                </a:extLst>
              </a:tr>
              <a:tr h="100138">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7</a:t>
                      </a:r>
                      <a:r>
                        <a:rPr lang="en-GB" sz="1000" b="0" dirty="0">
                          <a:solidFill>
                            <a:sysClr val="windowText" lastClr="000000"/>
                          </a:solidFill>
                          <a:effectLst/>
                          <a:highlight>
                            <a:srgbClr val="FFFF00"/>
                          </a:highlight>
                          <a:latin typeface="Arial" panose="020B0604020202020204" pitchFamily="34" charset="0"/>
                          <a:cs typeface="Arial" panose="020B0604020202020204" pitchFamily="34" charset="0"/>
                        </a:rPr>
                        <a:t>. Use case on AI/ML model training and inference</a:t>
                      </a:r>
                      <a:endParaRPr lang="en-IN" sz="1000" b="0" dirty="0">
                        <a:solidFill>
                          <a:sysClr val="windowText" lastClr="000000"/>
                        </a:solidFill>
                        <a:effectLst/>
                        <a:highlight>
                          <a:srgbClr val="FFFF00"/>
                        </a:highligh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Aft>
                          <a:spcPts val="900"/>
                        </a:spcAft>
                      </a:pPr>
                      <a:r>
                        <a:rPr lang="en-GB" sz="1000" b="0">
                          <a:solidFill>
                            <a:sysClr val="windowText" lastClr="000000"/>
                          </a:solidFill>
                          <a:effectLst/>
                          <a:latin typeface="Arial" panose="020B0604020202020204" pitchFamily="34" charset="0"/>
                          <a:cs typeface="Arial" panose="020B0604020202020204" pitchFamily="34" charset="0"/>
                        </a:rPr>
                        <a:t>- </a:t>
                      </a:r>
                      <a:r>
                        <a:rPr lang="en-US" sz="1000" b="0">
                          <a:solidFill>
                            <a:sysClr val="windowText" lastClr="000000"/>
                          </a:solidFill>
                          <a:effectLst/>
                          <a:latin typeface="Arial" panose="020B0604020202020204" pitchFamily="34" charset="0"/>
                          <a:cs typeface="Arial" panose="020B0604020202020204" pitchFamily="34" charset="0"/>
                        </a:rPr>
                        <a:t>computing resource availability for the AI/ML model training</a:t>
                      </a:r>
                      <a:endParaRPr lang="en-IN" sz="10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61557080"/>
                  </a:ext>
                </a:extLst>
              </a:tr>
              <a:tr h="200275">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8. </a:t>
                      </a:r>
                      <a:r>
                        <a:rPr lang="en-GB" sz="1000" b="0" dirty="0">
                          <a:solidFill>
                            <a:sysClr val="windowText" lastClr="000000"/>
                          </a:solidFill>
                          <a:effectLst/>
                          <a:highlight>
                            <a:srgbClr val="FFFF00"/>
                          </a:highlight>
                          <a:latin typeface="Arial" panose="020B0604020202020204" pitchFamily="34" charset="0"/>
                          <a:cs typeface="Arial" panose="020B0604020202020204" pitchFamily="34" charset="0"/>
                        </a:rPr>
                        <a:t>Use case on AI text-to-video generation supported by computing </a:t>
                      </a:r>
                      <a:r>
                        <a:rPr lang="en-GB" sz="1000" b="0" dirty="0">
                          <a:solidFill>
                            <a:sysClr val="windowText" lastClr="000000"/>
                          </a:solidFill>
                          <a:effectLst/>
                          <a:latin typeface="Arial" panose="020B0604020202020204" pitchFamily="34" charset="0"/>
                          <a:cs typeface="Arial" panose="020B0604020202020204" pitchFamily="34" charset="0"/>
                        </a:rPr>
                        <a:t>(clause 6.32)</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a:solidFill>
                            <a:sysClr val="windowText" lastClr="000000"/>
                          </a:solidFill>
                          <a:effectLst/>
                          <a:latin typeface="Arial" panose="020B0604020202020204" pitchFamily="34" charset="0"/>
                          <a:cs typeface="Arial" panose="020B0604020202020204" pitchFamily="34" charset="0"/>
                        </a:rPr>
                        <a:t>- </a:t>
                      </a:r>
                      <a:r>
                        <a:rPr lang="en-US" sz="1000" b="0">
                          <a:solidFill>
                            <a:sysClr val="windowText" lastClr="000000"/>
                          </a:solidFill>
                          <a:effectLst/>
                          <a:latin typeface="Arial" panose="020B0604020202020204" pitchFamily="34" charset="0"/>
                          <a:cs typeface="Arial" panose="020B0604020202020204" pitchFamily="34" charset="0"/>
                        </a:rPr>
                        <a:t>capability to receive the </a:t>
                      </a:r>
                      <a:r>
                        <a:rPr lang="en-GB" sz="1000" b="0">
                          <a:solidFill>
                            <a:sysClr val="windowText" lastClr="000000"/>
                          </a:solidFill>
                          <a:effectLst/>
                          <a:latin typeface="Arial" panose="020B0604020202020204" pitchFamily="34" charset="0"/>
                          <a:cs typeface="Arial" panose="020B0604020202020204" pitchFamily="34" charset="0"/>
                        </a:rPr>
                        <a:t>requested computing requirements</a:t>
                      </a:r>
                      <a:r>
                        <a:rPr lang="en-US" sz="1000" b="0">
                          <a:solidFill>
                            <a:sysClr val="windowText" lastClr="000000"/>
                          </a:solidFill>
                          <a:effectLst/>
                          <a:latin typeface="Arial" panose="020B0604020202020204" pitchFamily="34" charset="0"/>
                          <a:cs typeface="Arial" panose="020B0604020202020204" pitchFamily="34" charset="0"/>
                        </a:rPr>
                        <a:t> of computing services </a:t>
                      </a:r>
                      <a:endParaRPr lang="en-IN" sz="10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02321203"/>
                  </a:ext>
                </a:extLst>
              </a:tr>
              <a:tr h="300413">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9. </a:t>
                      </a:r>
                      <a:r>
                        <a:rPr lang="en-GB" sz="1000" b="0" dirty="0">
                          <a:solidFill>
                            <a:sysClr val="windowText" lastClr="000000"/>
                          </a:solidFill>
                          <a:effectLst/>
                          <a:highlight>
                            <a:srgbClr val="FFFF00"/>
                          </a:highlight>
                          <a:latin typeface="Arial" panose="020B0604020202020204" pitchFamily="34" charset="0"/>
                          <a:cs typeface="Arial" panose="020B0604020202020204" pitchFamily="34" charset="0"/>
                        </a:rPr>
                        <a:t>Use case on 6G computing support for AI model inference </a:t>
                      </a:r>
                      <a:r>
                        <a:rPr lang="en-GB" sz="1000" b="0" dirty="0">
                          <a:solidFill>
                            <a:sysClr val="windowText" lastClr="000000"/>
                          </a:solidFill>
                          <a:effectLst/>
                          <a:latin typeface="Arial" panose="020B0604020202020204" pitchFamily="34" charset="0"/>
                          <a:cs typeface="Arial" panose="020B0604020202020204" pitchFamily="34" charset="0"/>
                        </a:rPr>
                        <a:t>(clause 6.33)</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 authorize a user to offload task from a 3</a:t>
                      </a:r>
                      <a:r>
                        <a:rPr lang="en-GB" sz="1000" b="0" baseline="30000" dirty="0">
                          <a:solidFill>
                            <a:sysClr val="windowText" lastClr="000000"/>
                          </a:solidFill>
                          <a:effectLst/>
                          <a:latin typeface="Arial" panose="020B0604020202020204" pitchFamily="34" charset="0"/>
                          <a:cs typeface="Arial" panose="020B0604020202020204" pitchFamily="34" charset="0"/>
                        </a:rPr>
                        <a:t>rd</a:t>
                      </a:r>
                      <a:r>
                        <a:rPr lang="en-GB" sz="1000" b="0" dirty="0">
                          <a:solidFill>
                            <a:sysClr val="windowText" lastClr="000000"/>
                          </a:solidFill>
                          <a:effectLst/>
                          <a:latin typeface="Arial" panose="020B0604020202020204" pitchFamily="34" charset="0"/>
                          <a:cs typeface="Arial" panose="020B0604020202020204" pitchFamily="34" charset="0"/>
                        </a:rPr>
                        <a:t> party application</a:t>
                      </a:r>
                      <a:r>
                        <a:rPr lang="en-US" sz="1000" b="0" dirty="0">
                          <a:solidFill>
                            <a:sysClr val="windowText" lastClr="000000"/>
                          </a:solidFill>
                          <a:effectLst/>
                          <a:latin typeface="Arial" panose="020B0604020202020204" pitchFamily="34" charset="0"/>
                          <a:cs typeface="Arial" panose="020B0604020202020204" pitchFamily="34" charset="0"/>
                        </a:rPr>
                        <a:t> (e.g. a </a:t>
                      </a:r>
                      <a:r>
                        <a:rPr lang="en-GB" sz="1000" b="0" dirty="0">
                          <a:solidFill>
                            <a:sysClr val="windowText" lastClr="000000"/>
                          </a:solidFill>
                          <a:effectLst/>
                          <a:latin typeface="Arial" panose="020B0604020202020204" pitchFamily="34" charset="0"/>
                          <a:cs typeface="Arial" panose="020B0604020202020204" pitchFamily="34" charset="0"/>
                        </a:rPr>
                        <a:t>AI inference workload) </a:t>
                      </a:r>
                      <a:r>
                        <a:rPr lang="en-US" sz="1000" b="0" dirty="0">
                          <a:solidFill>
                            <a:sysClr val="windowText" lastClr="000000"/>
                          </a:solidFill>
                          <a:effectLst/>
                          <a:latin typeface="Arial" panose="020B0604020202020204" pitchFamily="34" charset="0"/>
                          <a:cs typeface="Arial" panose="020B0604020202020204" pitchFamily="34" charset="0"/>
                        </a:rPr>
                        <a:t>to the Service Hosting Environment; </a:t>
                      </a:r>
                      <a:r>
                        <a:rPr lang="en-GB" sz="1000" b="0" dirty="0">
                          <a:solidFill>
                            <a:sysClr val="windowText" lastClr="000000"/>
                          </a:solidFill>
                          <a:effectLst/>
                          <a:latin typeface="Arial" panose="020B0604020202020204" pitchFamily="34" charset="0"/>
                          <a:cs typeface="Arial" panose="020B0604020202020204" pitchFamily="34" charset="0"/>
                        </a:rPr>
                        <a:t>prioritize the processing of offloading task request(s) from a high-priority user per service;</a:t>
                      </a:r>
                      <a:r>
                        <a:rPr lang="en-US" sz="1000" b="0" dirty="0">
                          <a:solidFill>
                            <a:sysClr val="windowText" lastClr="000000"/>
                          </a:solidFill>
                          <a:effectLst/>
                          <a:latin typeface="Arial" panose="020B0604020202020204" pitchFamily="34" charset="0"/>
                          <a:cs typeface="Arial" panose="020B0604020202020204" pitchFamily="34" charset="0"/>
                        </a:rPr>
                        <a:t> </a:t>
                      </a:r>
                      <a:r>
                        <a:rPr lang="en-GB" sz="1000" b="0" dirty="0">
                          <a:solidFill>
                            <a:sysClr val="windowText" lastClr="000000"/>
                          </a:solidFill>
                          <a:effectLst/>
                          <a:latin typeface="Arial" panose="020B0604020202020204" pitchFamily="34" charset="0"/>
                          <a:cs typeface="Arial" panose="020B0604020202020204" pitchFamily="34" charset="0"/>
                        </a:rPr>
                        <a:t>selection of computing resources</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30987981"/>
                  </a:ext>
                </a:extLst>
              </a:tr>
              <a:tr h="100138">
                <a:tc>
                  <a:txBody>
                    <a:bodyPr/>
                    <a:lstStyle/>
                    <a:p>
                      <a:pPr hangingPunct="0">
                        <a:spcAft>
                          <a:spcPts val="900"/>
                        </a:spcAft>
                      </a:pPr>
                      <a:r>
                        <a:rPr lang="en-GB" sz="1000" b="0">
                          <a:solidFill>
                            <a:sysClr val="windowText" lastClr="000000"/>
                          </a:solidFill>
                          <a:effectLst/>
                          <a:latin typeface="Arial" panose="020B0604020202020204" pitchFamily="34" charset="0"/>
                          <a:cs typeface="Arial" panose="020B0604020202020204" pitchFamily="34" charset="0"/>
                        </a:rPr>
                        <a:t>10. Use case on energy efficiency for AI service (clause 6.36)</a:t>
                      </a:r>
                      <a:endParaRPr lang="en-IN" sz="10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 support a mechanism to assist in selecting computing resources</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7126308"/>
                  </a:ext>
                </a:extLst>
              </a:tr>
              <a:tr h="100138">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11. </a:t>
                      </a:r>
                      <a:r>
                        <a:rPr lang="en-GB" sz="1000" b="0" dirty="0">
                          <a:solidFill>
                            <a:sysClr val="windowText" lastClr="000000"/>
                          </a:solidFill>
                          <a:effectLst/>
                          <a:highlight>
                            <a:srgbClr val="FFFF00"/>
                          </a:highlight>
                          <a:latin typeface="Arial" panose="020B0604020202020204" pitchFamily="34" charset="0"/>
                          <a:cs typeface="Arial" panose="020B0604020202020204" pitchFamily="34" charset="0"/>
                        </a:rPr>
                        <a:t>Use case on immersive gaming </a:t>
                      </a:r>
                      <a:r>
                        <a:rPr lang="en-GB" sz="1000" b="0" dirty="0">
                          <a:solidFill>
                            <a:sysClr val="windowText" lastClr="000000"/>
                          </a:solidFill>
                          <a:effectLst/>
                          <a:latin typeface="Arial" panose="020B0604020202020204" pitchFamily="34" charset="0"/>
                          <a:cs typeface="Arial" panose="020B0604020202020204" pitchFamily="34" charset="0"/>
                        </a:rPr>
                        <a:t>(clause 9.1)</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a:solidFill>
                            <a:sysClr val="windowText" lastClr="000000"/>
                          </a:solidFill>
                          <a:effectLst/>
                          <a:latin typeface="Arial" panose="020B0604020202020204" pitchFamily="34" charset="0"/>
                          <a:cs typeface="Arial" panose="020B0604020202020204" pitchFamily="34" charset="0"/>
                        </a:rPr>
                        <a:t>- strict KPIs for compute flows (latency, bit-rate, etc)</a:t>
                      </a:r>
                      <a:endParaRPr lang="en-IN" sz="10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34896713"/>
                  </a:ext>
                </a:extLst>
              </a:tr>
              <a:tr h="200275">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12. </a:t>
                      </a:r>
                      <a:r>
                        <a:rPr lang="en-GB" sz="1000" b="0" dirty="0">
                          <a:solidFill>
                            <a:sysClr val="windowText" lastClr="000000"/>
                          </a:solidFill>
                          <a:effectLst/>
                          <a:highlight>
                            <a:srgbClr val="FFFF00"/>
                          </a:highlight>
                          <a:latin typeface="Arial" panose="020B0604020202020204" pitchFamily="34" charset="0"/>
                          <a:cs typeface="Arial" panose="020B0604020202020204" pitchFamily="34" charset="0"/>
                        </a:rPr>
                        <a:t>Use case on multi-media services with deterministic experience </a:t>
                      </a:r>
                      <a:r>
                        <a:rPr lang="en-GB" sz="1000" b="0" dirty="0">
                          <a:solidFill>
                            <a:sysClr val="windowText" lastClr="000000"/>
                          </a:solidFill>
                          <a:effectLst/>
                          <a:latin typeface="Arial" panose="020B0604020202020204" pitchFamily="34" charset="0"/>
                          <a:cs typeface="Arial" panose="020B0604020202020204" pitchFamily="34" charset="0"/>
                        </a:rPr>
                        <a:t>(clause 9.2)</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 </a:t>
                      </a:r>
                      <a:r>
                        <a:rPr lang="en-US" sz="1000" b="0" dirty="0">
                          <a:solidFill>
                            <a:sysClr val="windowText" lastClr="000000"/>
                          </a:solidFill>
                          <a:effectLst/>
                          <a:latin typeface="Arial" panose="020B0604020202020204" pitchFamily="34" charset="0"/>
                          <a:cs typeface="Arial" panose="020B0604020202020204" pitchFamily="34" charset="0"/>
                        </a:rPr>
                        <a:t>coordinate with UE to make decisions on splitting/offloading rendering tasks dynamically based on the real-time network status and the computing resource availability</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00025865"/>
                  </a:ext>
                </a:extLst>
              </a:tr>
              <a:tr h="100138">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13. </a:t>
                      </a:r>
                      <a:r>
                        <a:rPr lang="en-GB" sz="1000" b="0" dirty="0">
                          <a:solidFill>
                            <a:sysClr val="windowText" lastClr="000000"/>
                          </a:solidFill>
                          <a:effectLst/>
                          <a:highlight>
                            <a:srgbClr val="FFFF00"/>
                          </a:highlight>
                          <a:latin typeface="Arial" panose="020B0604020202020204" pitchFamily="34" charset="0"/>
                          <a:cs typeface="Arial" panose="020B0604020202020204" pitchFamily="34" charset="0"/>
                        </a:rPr>
                        <a:t>Use case on XR rendering offload support </a:t>
                      </a:r>
                      <a:r>
                        <a:rPr lang="en-GB" sz="1000" b="0" dirty="0">
                          <a:solidFill>
                            <a:sysClr val="windowText" lastClr="000000"/>
                          </a:solidFill>
                          <a:effectLst/>
                          <a:latin typeface="Arial" panose="020B0604020202020204" pitchFamily="34" charset="0"/>
                          <a:cs typeface="Arial" panose="020B0604020202020204" pitchFamily="34" charset="0"/>
                        </a:rPr>
                        <a:t>(clause 9.3)</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 to enable compute offloading to an Service Hosting Environment for third party applications</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96699449"/>
                  </a:ext>
                </a:extLst>
              </a:tr>
              <a:tr h="100138">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14. </a:t>
                      </a:r>
                      <a:r>
                        <a:rPr lang="en-GB" sz="1000" b="0" dirty="0">
                          <a:solidFill>
                            <a:sysClr val="windowText" lastClr="000000"/>
                          </a:solidFill>
                          <a:effectLst/>
                          <a:highlight>
                            <a:srgbClr val="FFFF00"/>
                          </a:highlight>
                          <a:latin typeface="Arial" panose="020B0604020202020204" pitchFamily="34" charset="0"/>
                          <a:cs typeface="Arial" panose="020B0604020202020204" pitchFamily="34" charset="0"/>
                        </a:rPr>
                        <a:t>Use case on seamless immersive reality in education </a:t>
                      </a:r>
                      <a:r>
                        <a:rPr lang="en-GB" sz="1000" b="0" dirty="0">
                          <a:solidFill>
                            <a:sysClr val="windowText" lastClr="000000"/>
                          </a:solidFill>
                          <a:effectLst/>
                          <a:latin typeface="Arial" panose="020B0604020202020204" pitchFamily="34" charset="0"/>
                          <a:cs typeface="Arial" panose="020B0604020202020204" pitchFamily="34" charset="0"/>
                        </a:rPr>
                        <a:t>(clause 9.4)</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 enable the support of computing tasks to render 6DoF video and spatial audio</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19504129"/>
                  </a:ext>
                </a:extLst>
              </a:tr>
              <a:tr h="200275">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15. </a:t>
                      </a:r>
                      <a:r>
                        <a:rPr lang="en-GB" sz="1000" b="0" dirty="0">
                          <a:solidFill>
                            <a:sysClr val="windowText" lastClr="000000"/>
                          </a:solidFill>
                          <a:effectLst/>
                          <a:highlight>
                            <a:srgbClr val="FFFF00"/>
                          </a:highlight>
                          <a:latin typeface="Arial" panose="020B0604020202020204" pitchFamily="34" charset="0"/>
                          <a:cs typeface="Arial" panose="020B0604020202020204" pitchFamily="34" charset="0"/>
                        </a:rPr>
                        <a:t>Use case on collaborative service in multi-site involved immersive communication </a:t>
                      </a:r>
                      <a:r>
                        <a:rPr lang="en-GB" sz="1000" b="0" dirty="0">
                          <a:solidFill>
                            <a:sysClr val="windowText" lastClr="000000"/>
                          </a:solidFill>
                          <a:effectLst/>
                          <a:latin typeface="Arial" panose="020B0604020202020204" pitchFamily="34" charset="0"/>
                          <a:cs typeface="Arial" panose="020B0604020202020204" pitchFamily="34" charset="0"/>
                        </a:rPr>
                        <a:t>(clause 9.5)</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 </a:t>
                      </a:r>
                      <a:r>
                        <a:rPr lang="en-US" sz="1000" b="0" dirty="0">
                          <a:solidFill>
                            <a:sysClr val="windowText" lastClr="000000"/>
                          </a:solidFill>
                          <a:effectLst/>
                          <a:latin typeface="Arial" panose="020B0604020202020204" pitchFamily="34" charset="0"/>
                          <a:cs typeface="Arial" panose="020B0604020202020204" pitchFamily="34" charset="0"/>
                        </a:rPr>
                        <a:t>provide computing service controlled by the core network to third-party for supporting rendering</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5538333"/>
                  </a:ext>
                </a:extLst>
              </a:tr>
              <a:tr h="400551">
                <a:tc>
                  <a:txBody>
                    <a:bodyPr/>
                    <a:lstStyle/>
                    <a:p>
                      <a:pPr hangingPunct="0">
                        <a:spcAft>
                          <a:spcPts val="900"/>
                        </a:spcAft>
                      </a:pPr>
                      <a:r>
                        <a:rPr lang="en-GB" sz="1000" b="0">
                          <a:solidFill>
                            <a:sysClr val="windowText" lastClr="000000"/>
                          </a:solidFill>
                          <a:effectLst/>
                          <a:latin typeface="Arial" panose="020B0604020202020204" pitchFamily="34" charset="0"/>
                          <a:cs typeface="Arial" panose="020B0604020202020204" pitchFamily="34" charset="0"/>
                        </a:rPr>
                        <a:t>16. Use case on coordinating computing and communication for XR rendering (clause 9.15)</a:t>
                      </a:r>
                      <a:endParaRPr lang="en-IN" sz="10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 acquire and maintain the information of trusted computing resources; to collect status information of trusted computing resources; to expose to an authorised 3rd party the information of computing resources; support the selection of computing resource(s) based on e.g. requested computing capabilities, and support routing of data traffic between a UE and the selected computing resource(s) based on required communication service QoS.</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68318709"/>
                  </a:ext>
                </a:extLst>
              </a:tr>
            </a:tbl>
          </a:graphicData>
        </a:graphic>
      </p:graphicFrame>
      <p:sp>
        <p:nvSpPr>
          <p:cNvPr id="5" name="TextBox 4">
            <a:extLst>
              <a:ext uri="{FF2B5EF4-FFF2-40B4-BE49-F238E27FC236}">
                <a16:creationId xmlns:a16="http://schemas.microsoft.com/office/drawing/2014/main" id="{D2A6891D-85FD-4636-9E0A-125E852E7137}"/>
              </a:ext>
            </a:extLst>
          </p:cNvPr>
          <p:cNvSpPr txBox="1"/>
          <p:nvPr/>
        </p:nvSpPr>
        <p:spPr>
          <a:xfrm>
            <a:off x="424542" y="6139793"/>
            <a:ext cx="2106667" cy="261610"/>
          </a:xfrm>
          <a:prstGeom prst="rect">
            <a:avLst/>
          </a:prstGeom>
          <a:noFill/>
        </p:spPr>
        <p:txBody>
          <a:bodyPr wrap="none" rtlCol="0">
            <a:spAutoFit/>
          </a:bodyPr>
          <a:lstStyle/>
          <a:p>
            <a:r>
              <a:rPr lang="en-IN" sz="1100" dirty="0"/>
              <a:t>*</a:t>
            </a:r>
            <a:r>
              <a:rPr lang="en-IN" sz="1100" dirty="0">
                <a:highlight>
                  <a:srgbClr val="FFFF00"/>
                </a:highlight>
              </a:rPr>
              <a:t>Application related Use-cases</a:t>
            </a:r>
          </a:p>
        </p:txBody>
      </p:sp>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S6-254339, Samsung</a:t>
            </a:r>
            <a:endParaRPr lang="en-GB" altLang="en-US" sz="1200" dirty="0">
              <a:solidFill>
                <a:srgbClr val="0066FF"/>
              </a:solidFill>
            </a:endParaRPr>
          </a:p>
        </p:txBody>
      </p:sp>
    </p:spTree>
    <p:extLst>
      <p:ext uri="{BB962C8B-B14F-4D97-AF65-F5344CB8AC3E}">
        <p14:creationId xmlns:p14="http://schemas.microsoft.com/office/powerpoint/2010/main" val="240591754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6AE77-237D-4AC7-A802-D743D116E5A8}"/>
              </a:ext>
            </a:extLst>
          </p:cNvPr>
          <p:cNvSpPr>
            <a:spLocks noGrp="1"/>
          </p:cNvSpPr>
          <p:nvPr>
            <p:ph type="title"/>
          </p:nvPr>
        </p:nvSpPr>
        <p:spPr/>
        <p:txBody>
          <a:bodyPr/>
          <a:lstStyle/>
          <a:p>
            <a:r>
              <a:rPr lang="en-IN" sz="3600" dirty="0"/>
              <a:t>Comparison with SA2 study on Compute</a:t>
            </a:r>
          </a:p>
        </p:txBody>
      </p:sp>
      <p:graphicFrame>
        <p:nvGraphicFramePr>
          <p:cNvPr id="4" name="Table 4">
            <a:extLst>
              <a:ext uri="{FF2B5EF4-FFF2-40B4-BE49-F238E27FC236}">
                <a16:creationId xmlns:a16="http://schemas.microsoft.com/office/drawing/2014/main" id="{87F41CF4-A893-4B3A-9A2C-01B785D8AE04}"/>
              </a:ext>
            </a:extLst>
          </p:cNvPr>
          <p:cNvGraphicFramePr>
            <a:graphicFrameLocks noGrp="1"/>
          </p:cNvGraphicFramePr>
          <p:nvPr>
            <p:extLst>
              <p:ext uri="{D42A27DB-BD31-4B8C-83A1-F6EECF244321}">
                <p14:modId xmlns:p14="http://schemas.microsoft.com/office/powerpoint/2010/main" val="7436741"/>
              </p:ext>
            </p:extLst>
          </p:nvPr>
        </p:nvGraphicFramePr>
        <p:xfrm>
          <a:off x="450669" y="2118590"/>
          <a:ext cx="11469190" cy="4335780"/>
        </p:xfrm>
        <a:graphic>
          <a:graphicData uri="http://schemas.openxmlformats.org/drawingml/2006/table">
            <a:tbl>
              <a:tblPr firstRow="1" bandRow="1">
                <a:tableStyleId>{5C22544A-7EE6-4342-B048-85BDC9FD1C3A}</a:tableStyleId>
              </a:tblPr>
              <a:tblGrid>
                <a:gridCol w="3924116">
                  <a:extLst>
                    <a:ext uri="{9D8B030D-6E8A-4147-A177-3AD203B41FA5}">
                      <a16:colId xmlns:a16="http://schemas.microsoft.com/office/drawing/2014/main" val="1359044025"/>
                    </a:ext>
                  </a:extLst>
                </a:gridCol>
                <a:gridCol w="3290034">
                  <a:extLst>
                    <a:ext uri="{9D8B030D-6E8A-4147-A177-3AD203B41FA5}">
                      <a16:colId xmlns:a16="http://schemas.microsoft.com/office/drawing/2014/main" val="3427219611"/>
                    </a:ext>
                  </a:extLst>
                </a:gridCol>
                <a:gridCol w="4255040">
                  <a:extLst>
                    <a:ext uri="{9D8B030D-6E8A-4147-A177-3AD203B41FA5}">
                      <a16:colId xmlns:a16="http://schemas.microsoft.com/office/drawing/2014/main" val="3034201834"/>
                    </a:ext>
                  </a:extLst>
                </a:gridCol>
              </a:tblGrid>
              <a:tr h="230928">
                <a:tc>
                  <a:txBody>
                    <a:bodyPr/>
                    <a:lstStyle/>
                    <a:p>
                      <a:r>
                        <a:rPr lang="en-IN" sz="1050" dirty="0">
                          <a:solidFill>
                            <a:sysClr val="windowText" lastClr="000000"/>
                          </a:solidFill>
                          <a:latin typeface="Arial" panose="020B0604020202020204" pitchFamily="34" charset="0"/>
                          <a:cs typeface="Arial" panose="020B0604020202020204" pitchFamily="34" charset="0"/>
                        </a:rPr>
                        <a:t>Key Issues discussed in SA2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050" dirty="0">
                          <a:solidFill>
                            <a:sysClr val="windowText" lastClr="000000"/>
                          </a:solidFill>
                          <a:latin typeface="Arial" panose="020B0604020202020204" pitchFamily="34" charset="0"/>
                          <a:cs typeface="Arial" panose="020B0604020202020204" pitchFamily="34" charset="0"/>
                        </a:rPr>
                        <a:t>Overlap with SA6 WTs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050" dirty="0">
                          <a:solidFill>
                            <a:sysClr val="windowText" lastClr="000000"/>
                          </a:solidFill>
                          <a:latin typeface="Arial" panose="020B0604020202020204" pitchFamily="34" charset="0"/>
                          <a:cs typeface="Arial" panose="020B0604020202020204" pitchFamily="34" charset="0"/>
                        </a:rPr>
                        <a:t>Remarks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6594430"/>
                  </a:ext>
                </a:extLst>
              </a:tr>
              <a:tr h="937709">
                <a:tc>
                  <a:txBody>
                    <a:bodyPr/>
                    <a:lstStyle/>
                    <a:p>
                      <a:r>
                        <a:rPr lang="en-HK" sz="1050" b="1" kern="1200" dirty="0">
                          <a:solidFill>
                            <a:schemeClr val="dk1"/>
                          </a:solidFill>
                          <a:effectLst/>
                          <a:latin typeface="Arial" panose="020B0604020202020204" pitchFamily="34" charset="0"/>
                          <a:ea typeface="+mn-ea"/>
                          <a:cs typeface="Arial" panose="020B0604020202020204" pitchFamily="34" charset="0"/>
                        </a:rPr>
                        <a:t>Enablement/authorization of computing service to UE or AF</a:t>
                      </a:r>
                    </a:p>
                    <a:p>
                      <a:pPr marL="285750" lvl="0" indent="-285750">
                        <a:buFont typeface="Arial" panose="020B0604020202020204" pitchFamily="34" charset="0"/>
                        <a:buChar char="•"/>
                      </a:pPr>
                      <a:r>
                        <a:rPr lang="en-HK" sz="1000" kern="1200" dirty="0">
                          <a:solidFill>
                            <a:schemeClr val="dk1"/>
                          </a:solidFill>
                          <a:effectLst/>
                          <a:latin typeface="Arial" panose="020B0604020202020204" pitchFamily="34" charset="0"/>
                          <a:ea typeface="+mn-ea"/>
                          <a:cs typeface="Arial" panose="020B0604020202020204" pitchFamily="34" charset="0"/>
                        </a:rPr>
                        <a:t>Whether and how to enable UE/AF to request computing service. </a:t>
                      </a:r>
                    </a:p>
                    <a:p>
                      <a:pPr marL="285750" lvl="0" indent="-285750">
                        <a:buFont typeface="Arial" panose="020B0604020202020204" pitchFamily="34" charset="0"/>
                        <a:buChar char="•"/>
                      </a:pPr>
                      <a:r>
                        <a:rPr lang="en-HK" sz="1000" kern="1200" dirty="0">
                          <a:solidFill>
                            <a:schemeClr val="dk1"/>
                          </a:solidFill>
                          <a:effectLst/>
                          <a:latin typeface="Arial" panose="020B0604020202020204" pitchFamily="34" charset="0"/>
                          <a:ea typeface="+mn-ea"/>
                          <a:cs typeface="Arial" panose="020B0604020202020204" pitchFamily="34" charset="0"/>
                        </a:rPr>
                        <a:t>Whether and how to authorize UE/AF request for computing service</a:t>
                      </a:r>
                      <a:endParaRPr lang="en-IN" sz="1600" dirty="0">
                        <a:solidFill>
                          <a:sysClr val="windowText" lastClr="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effectLst/>
                          <a:latin typeface="Arial" panose="020B0604020202020204" pitchFamily="34" charset="0"/>
                          <a:ea typeface="Malgun Gothic" panose="020B0503020000020004" pitchFamily="34" charset="-127"/>
                          <a:cs typeface="Arial" panose="020B0604020202020204" pitchFamily="34" charset="0"/>
                        </a:rPr>
                        <a:t>WT5.2: Compute handling on UE and offloading outside UE</a:t>
                      </a:r>
                      <a:endParaRPr lang="en-IN" sz="1050" b="0" dirty="0">
                        <a:effectLst/>
                        <a:latin typeface="Arial" panose="020B0604020202020204" pitchFamily="34" charset="0"/>
                        <a:ea typeface="Times New Roman" panose="02020603050405020304" pitchFamily="18" charset="0"/>
                        <a:cs typeface="Arial" panose="020B0604020202020204" pitchFamily="34" charset="0"/>
                      </a:endParaRPr>
                    </a:p>
                    <a:p>
                      <a:pPr marL="285750" lvl="0" indent="-285750">
                        <a:buFont typeface="Arial" panose="020B0604020202020204" pitchFamily="34" charset="0"/>
                        <a:buChar char="•"/>
                      </a:pPr>
                      <a:endParaRPr lang="en-IN" sz="1050" b="0" dirty="0">
                        <a:solidFill>
                          <a:sysClr val="windowText" lastClr="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buFontTx/>
                        <a:buChar char="-"/>
                      </a:pPr>
                      <a:r>
                        <a:rPr lang="en-IN" sz="1050" dirty="0">
                          <a:solidFill>
                            <a:sysClr val="windowText" lastClr="000000"/>
                          </a:solidFill>
                          <a:latin typeface="Arial" panose="020B0604020202020204" pitchFamily="34" charset="0"/>
                          <a:cs typeface="Arial" panose="020B0604020202020204" pitchFamily="34" charset="0"/>
                        </a:rPr>
                        <a:t>It is not clear which computing resources are discussed here. When UE/AF requests for computing resources at application layer for various application specific use-cases discussed in TR 22.870, it needs to be handled at application layer.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29341965"/>
                  </a:ext>
                </a:extLst>
              </a:tr>
              <a:tr h="1994381">
                <a:tc>
                  <a:txBody>
                    <a:bodyPr/>
                    <a:lstStyle/>
                    <a:p>
                      <a:r>
                        <a:rPr lang="en-HK" sz="1050" b="1" kern="1200" dirty="0">
                          <a:solidFill>
                            <a:schemeClr val="dk1"/>
                          </a:solidFill>
                          <a:effectLst/>
                          <a:latin typeface="Arial" panose="020B0604020202020204" pitchFamily="34" charset="0"/>
                          <a:ea typeface="+mn-ea"/>
                          <a:cs typeface="Arial" panose="020B0604020202020204" pitchFamily="34" charset="0"/>
                        </a:rPr>
                        <a:t>Coordination of communication and computing, service continuity and QoS aspects</a:t>
                      </a:r>
                    </a:p>
                    <a:p>
                      <a:pPr marL="285750" indent="-285750">
                        <a:buFont typeface="Arial" panose="020B0604020202020204" pitchFamily="34" charset="0"/>
                        <a:buChar char="•"/>
                      </a:pPr>
                      <a:r>
                        <a:rPr lang="en-IN" sz="1000" dirty="0">
                          <a:solidFill>
                            <a:sysClr val="windowText" lastClr="000000"/>
                          </a:solidFill>
                          <a:latin typeface="Arial" panose="020B0604020202020204" pitchFamily="34" charset="0"/>
                          <a:cs typeface="Arial" panose="020B0604020202020204" pitchFamily="34" charset="0"/>
                        </a:rPr>
                        <a:t>Whether and how to coordinate communication and computing resource</a:t>
                      </a:r>
                    </a:p>
                    <a:p>
                      <a:pPr marL="285750" indent="-285750">
                        <a:buFont typeface="Arial" panose="020B0604020202020204" pitchFamily="34" charset="0"/>
                        <a:buChar char="•"/>
                      </a:pPr>
                      <a:r>
                        <a:rPr lang="en-IN" sz="1000" dirty="0">
                          <a:solidFill>
                            <a:sysClr val="windowText" lastClr="000000"/>
                          </a:solidFill>
                          <a:latin typeface="Arial" panose="020B0604020202020204" pitchFamily="34" charset="0"/>
                          <a:cs typeface="Arial" panose="020B0604020202020204" pitchFamily="34" charset="0"/>
                        </a:rPr>
                        <a:t>Whether and how to identify and/or collect the computing resource related information </a:t>
                      </a:r>
                    </a:p>
                    <a:p>
                      <a:pPr marL="285750" indent="-285750">
                        <a:buFont typeface="Arial" panose="020B0604020202020204" pitchFamily="34" charset="0"/>
                        <a:buChar char="•"/>
                      </a:pPr>
                      <a:r>
                        <a:rPr lang="en-IN" sz="1000" dirty="0">
                          <a:solidFill>
                            <a:sysClr val="windowText" lastClr="000000"/>
                          </a:solidFill>
                          <a:latin typeface="Arial" panose="020B0604020202020204" pitchFamily="34" charset="0"/>
                          <a:cs typeface="Arial" panose="020B0604020202020204" pitchFamily="34" charset="0"/>
                        </a:rPr>
                        <a:t>Whether and how to expose the computing resource information and/or network metrics</a:t>
                      </a:r>
                    </a:p>
                    <a:p>
                      <a:pPr marL="285750" indent="-285750">
                        <a:buFont typeface="Arial" panose="020B0604020202020204" pitchFamily="34" charset="0"/>
                        <a:buChar char="•"/>
                      </a:pPr>
                      <a:r>
                        <a:rPr lang="en-IN" sz="1000" dirty="0">
                          <a:solidFill>
                            <a:sysClr val="windowText" lastClr="000000"/>
                          </a:solidFill>
                          <a:latin typeface="Arial" panose="020B0604020202020204" pitchFamily="34" charset="0"/>
                          <a:cs typeface="Arial" panose="020B0604020202020204" pitchFamily="34" charset="0"/>
                        </a:rPr>
                        <a:t>Whether and how to characterize network metrics to improve QoS</a:t>
                      </a:r>
                    </a:p>
                    <a:p>
                      <a:pPr marL="285750" indent="-285750">
                        <a:buFont typeface="Arial" panose="020B0604020202020204" pitchFamily="34" charset="0"/>
                        <a:buChar char="•"/>
                      </a:pPr>
                      <a:r>
                        <a:rPr lang="en-IN" sz="1000" dirty="0">
                          <a:solidFill>
                            <a:sysClr val="windowText" lastClr="000000"/>
                          </a:solidFill>
                          <a:latin typeface="Arial" panose="020B0604020202020204" pitchFamily="34" charset="0"/>
                          <a:cs typeface="Arial" panose="020B0604020202020204" pitchFamily="34" charset="0"/>
                        </a:rPr>
                        <a:t>Whether and how to support service continuity for computing service upon change of computing resource and/or user plane function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effectLst/>
                          <a:latin typeface="Arial" panose="020B0604020202020204" pitchFamily="34" charset="0"/>
                          <a:ea typeface="Malgun Gothic" panose="020B0503020000020004" pitchFamily="34" charset="-127"/>
                        </a:rPr>
                        <a:t>WT5.3: Quantifying compute requirements and discovering nodes for handling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effectLst/>
                          <a:latin typeface="Arial" panose="020B0604020202020204" pitchFamily="34" charset="0"/>
                          <a:ea typeface="Malgun Gothic" panose="020B0503020000020004" pitchFamily="34" charset="-127"/>
                        </a:rPr>
                        <a:t>WT5.4: Compute co-ordination with CN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effectLst/>
                          <a:latin typeface="Arial" panose="020B0604020202020204" pitchFamily="34" charset="0"/>
                          <a:ea typeface="Malgun Gothic" panose="020B0503020000020004" pitchFamily="34" charset="-127"/>
                        </a:rPr>
                        <a:t>WT5.7: Study enabling compute requirements of 6G use cases</a:t>
                      </a:r>
                      <a:endParaRPr lang="en-IN" sz="1050" b="0" dirty="0">
                        <a:effectLst/>
                        <a:latin typeface="Times New Roman" panose="02020603050405020304" pitchFamily="18" charset="0"/>
                        <a:ea typeface="Times New Roman" panose="02020603050405020304" pitchFamily="18" charset="0"/>
                      </a:endParaRPr>
                    </a:p>
                    <a:p>
                      <a:pPr marL="285750" indent="-285750">
                        <a:buFont typeface="Arial" panose="020B0604020202020204" pitchFamily="34" charset="0"/>
                        <a:buChar char="•"/>
                      </a:pPr>
                      <a:endParaRPr lang="en-IN" sz="1050" b="0" dirty="0">
                        <a:solidFill>
                          <a:sysClr val="windowText" lastClr="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buFontTx/>
                        <a:buChar char="-"/>
                      </a:pPr>
                      <a:r>
                        <a:rPr lang="en-IN" sz="1050" b="1" dirty="0">
                          <a:solidFill>
                            <a:sysClr val="windowText" lastClr="000000"/>
                          </a:solidFill>
                          <a:latin typeface="Arial" panose="020B0604020202020204" pitchFamily="34" charset="0"/>
                          <a:cs typeface="Arial" panose="020B0604020202020204" pitchFamily="34" charset="0"/>
                        </a:rPr>
                        <a:t>Awareness of Application Context</a:t>
                      </a:r>
                      <a:r>
                        <a:rPr lang="en-IN" sz="1050" dirty="0">
                          <a:solidFill>
                            <a:sysClr val="windowText" lastClr="000000"/>
                          </a:solidFill>
                          <a:latin typeface="Arial" panose="020B0604020202020204" pitchFamily="34" charset="0"/>
                          <a:cs typeface="Arial" panose="020B0604020202020204" pitchFamily="34" charset="0"/>
                        </a:rPr>
                        <a:t>: Application layer is aware of application specific computing requirements, and hence involvement of application layer is important</a:t>
                      </a:r>
                    </a:p>
                    <a:p>
                      <a:pPr marL="742950" lvl="1" indent="-285750">
                        <a:buFontTx/>
                        <a:buChar char="-"/>
                      </a:pPr>
                      <a:r>
                        <a:rPr lang="en-IN" sz="1050" dirty="0">
                          <a:solidFill>
                            <a:sysClr val="windowText" lastClr="000000"/>
                          </a:solidFill>
                          <a:latin typeface="Arial" panose="020B0604020202020204" pitchFamily="34" charset="0"/>
                          <a:cs typeface="Arial" panose="020B0604020202020204" pitchFamily="34" charset="0"/>
                        </a:rPr>
                        <a:t>Knows compute requirements (continuous vs burst workloads)</a:t>
                      </a:r>
                    </a:p>
                    <a:p>
                      <a:pPr marL="285750" indent="-285750">
                        <a:buFontTx/>
                        <a:buChar char="-"/>
                      </a:pPr>
                      <a:r>
                        <a:rPr lang="en-IN" sz="1050" dirty="0">
                          <a:solidFill>
                            <a:sysClr val="windowText" lastClr="000000"/>
                          </a:solidFill>
                          <a:latin typeface="Arial" panose="020B0604020202020204" pitchFamily="34" charset="0"/>
                          <a:cs typeface="Arial" panose="020B0604020202020204" pitchFamily="34" charset="0"/>
                        </a:rPr>
                        <a:t>Coordination with core network is required to reserve the computing resources but dynamic compute requirements needs to be handled at application layer</a:t>
                      </a:r>
                    </a:p>
                    <a:p>
                      <a:pPr marL="285750" indent="-285750">
                        <a:buFontTx/>
                        <a:buChar char="-"/>
                      </a:pPr>
                      <a:r>
                        <a:rPr lang="en-IN" sz="1050" b="1" dirty="0">
                          <a:solidFill>
                            <a:sysClr val="windowText" lastClr="000000"/>
                          </a:solidFill>
                          <a:latin typeface="Arial" panose="020B0604020202020204" pitchFamily="34" charset="0"/>
                          <a:cs typeface="Arial" panose="020B0604020202020204" pitchFamily="34" charset="0"/>
                        </a:rPr>
                        <a:t>Adaptive Behaviour </a:t>
                      </a:r>
                      <a:r>
                        <a:rPr lang="en-IN" sz="1050" dirty="0">
                          <a:solidFill>
                            <a:sysClr val="windowText" lastClr="000000"/>
                          </a:solidFill>
                          <a:latin typeface="Arial" panose="020B0604020202020204" pitchFamily="34" charset="0"/>
                          <a:cs typeface="Arial" panose="020B0604020202020204" pitchFamily="34" charset="0"/>
                        </a:rPr>
                        <a:t>– Application can monitor user-experience in real-time and can dynamically request more/less compute; hence improving the QoS</a:t>
                      </a:r>
                    </a:p>
                    <a:p>
                      <a:pPr marL="285750" indent="-285750">
                        <a:buFontTx/>
                        <a:buChar char="-"/>
                      </a:pPr>
                      <a:r>
                        <a:rPr lang="en-IN" sz="1050" dirty="0">
                          <a:solidFill>
                            <a:sysClr val="windowText" lastClr="000000"/>
                          </a:solidFill>
                          <a:latin typeface="Arial" panose="020B0604020202020204" pitchFamily="34" charset="0"/>
                          <a:cs typeface="Arial" panose="020B0604020202020204" pitchFamily="34" charset="0"/>
                        </a:rPr>
                        <a:t>Application layer can also perform </a:t>
                      </a:r>
                      <a:r>
                        <a:rPr lang="en-IN" sz="1050" b="1" dirty="0">
                          <a:solidFill>
                            <a:sysClr val="windowText" lastClr="000000"/>
                          </a:solidFill>
                          <a:latin typeface="Arial" panose="020B0604020202020204" pitchFamily="34" charset="0"/>
                          <a:cs typeface="Arial" panose="020B0604020202020204" pitchFamily="34" charset="0"/>
                        </a:rPr>
                        <a:t>service differentiation </a:t>
                      </a:r>
                      <a:r>
                        <a:rPr lang="en-IN" sz="1050" dirty="0">
                          <a:solidFill>
                            <a:sysClr val="windowText" lastClr="000000"/>
                          </a:solidFill>
                          <a:latin typeface="Arial" panose="020B0604020202020204" pitchFamily="34" charset="0"/>
                          <a:cs typeface="Arial" panose="020B0604020202020204" pitchFamily="34" charset="0"/>
                        </a:rPr>
                        <a:t>based on critical vs non-critical workloads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19983171"/>
                  </a:ext>
                </a:extLst>
              </a:tr>
              <a:tr h="818746">
                <a:tc>
                  <a:txBody>
                    <a:bodyPr/>
                    <a:lstStyle/>
                    <a:p>
                      <a:r>
                        <a:rPr lang="en-HK" sz="1050" b="1" kern="1200" dirty="0">
                          <a:solidFill>
                            <a:schemeClr val="dk1"/>
                          </a:solidFill>
                          <a:effectLst/>
                          <a:latin typeface="Arial" panose="020B0604020202020204" pitchFamily="34" charset="0"/>
                          <a:ea typeface="+mn-ea"/>
                          <a:cs typeface="Arial" panose="020B0604020202020204" pitchFamily="34" charset="0"/>
                        </a:rPr>
                        <a:t>Discovery and (re-)selection of compute site(s)/resource(s)</a:t>
                      </a:r>
                    </a:p>
                    <a:p>
                      <a:pPr marL="171450" lvl="0" indent="-171450">
                        <a:buFont typeface="Arial" panose="020B0604020202020204" pitchFamily="34" charset="0"/>
                        <a:buChar char="•"/>
                      </a:pPr>
                      <a:r>
                        <a:rPr lang="en-HK" sz="1000" kern="1200" dirty="0">
                          <a:solidFill>
                            <a:sysClr val="windowText" lastClr="000000"/>
                          </a:solidFill>
                          <a:latin typeface="Arial" panose="020B0604020202020204" pitchFamily="34" charset="0"/>
                          <a:ea typeface="+mn-ea"/>
                          <a:cs typeface="Arial" panose="020B0604020202020204" pitchFamily="34" charset="0"/>
                        </a:rPr>
                        <a:t>Whether and how to discover and (re-)select computing site(s)/resource(s) for UE/AF requested service. </a:t>
                      </a:r>
                      <a:endParaRPr lang="en-IN" sz="1000" kern="1200" dirty="0">
                        <a:solidFill>
                          <a:sysClr val="windowText" lastClr="000000"/>
                        </a:solidFill>
                        <a:latin typeface="Arial" panose="020B0604020202020204" pitchFamily="34" charset="0"/>
                        <a:ea typeface="+mn-ea"/>
                        <a:cs typeface="Arial" panose="020B0604020202020204" pitchFamily="34" charset="0"/>
                      </a:endParaRPr>
                    </a:p>
                    <a:p>
                      <a:pPr marL="171450" lvl="0" indent="-171450">
                        <a:buFont typeface="Arial" panose="020B0604020202020204" pitchFamily="34" charset="0"/>
                        <a:buChar char="•"/>
                      </a:pPr>
                      <a:r>
                        <a:rPr lang="en-GB" sz="1000" kern="1200" dirty="0">
                          <a:solidFill>
                            <a:sysClr val="windowText" lastClr="000000"/>
                          </a:solidFill>
                          <a:latin typeface="Arial" panose="020B0604020202020204" pitchFamily="34" charset="0"/>
                          <a:ea typeface="+mn-ea"/>
                          <a:cs typeface="Arial" panose="020B0604020202020204" pitchFamily="34" charset="0"/>
                        </a:rPr>
                        <a:t>Whether and how to re-use and/or enhance 5G Edge Computing features</a:t>
                      </a:r>
                      <a:endParaRPr lang="en-IN" sz="100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effectLst/>
                          <a:latin typeface="Arial" panose="020B0604020202020204" pitchFamily="34" charset="0"/>
                          <a:ea typeface="Malgun Gothic" panose="020B0503020000020004" pitchFamily="34" charset="-127"/>
                        </a:rPr>
                        <a:t>WT5.5: Network resources vs compute resources at edge/cloud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effectLst/>
                          <a:latin typeface="Arial" panose="020B0604020202020204" pitchFamily="34" charset="0"/>
                          <a:ea typeface="Malgun Gothic" panose="020B0503020000020004" pitchFamily="34" charset="-127"/>
                          <a:cs typeface="Arial" panose="020B0604020202020204" pitchFamily="34" charset="0"/>
                        </a:rPr>
                        <a:t>WT5.2: Compute handling on UE and offloading outside UE</a:t>
                      </a:r>
                      <a:endParaRPr lang="en-IN" sz="1050" b="0" dirty="0">
                        <a:effectLst/>
                        <a:latin typeface="Times New Roman" panose="02020603050405020304" pitchFamily="18" charset="0"/>
                        <a:ea typeface="Times New Roman" panose="02020603050405020304" pitchFamily="18" charset="0"/>
                      </a:endParaRPr>
                    </a:p>
                    <a:p>
                      <a:pPr marL="171450" lvl="0" indent="-171450">
                        <a:buFont typeface="Arial" panose="020B0604020202020204" pitchFamily="34" charset="0"/>
                        <a:buChar char="•"/>
                      </a:pPr>
                      <a:endParaRPr lang="en-IN" sz="105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Tx/>
                        <a:buChar char="-"/>
                      </a:pPr>
                      <a:r>
                        <a:rPr lang="en-IN" sz="1050" dirty="0">
                          <a:solidFill>
                            <a:sysClr val="windowText" lastClr="000000"/>
                          </a:solidFill>
                          <a:latin typeface="Arial" panose="020B0604020202020204" pitchFamily="34" charset="0"/>
                          <a:cs typeface="Arial" panose="020B0604020202020204" pitchFamily="34" charset="0"/>
                        </a:rPr>
                        <a:t>Not clear which computing resources are discussed here</a:t>
                      </a:r>
                    </a:p>
                    <a:p>
                      <a:pPr marL="171450" indent="-171450">
                        <a:buFontTx/>
                        <a:buChar char="-"/>
                      </a:pPr>
                      <a:r>
                        <a:rPr lang="en-IN" sz="1050" dirty="0">
                          <a:solidFill>
                            <a:sysClr val="windowText" lastClr="000000"/>
                          </a:solidFill>
                          <a:latin typeface="Arial" panose="020B0604020202020204" pitchFamily="34" charset="0"/>
                          <a:cs typeface="Arial" panose="020B0604020202020204" pitchFamily="34" charset="0"/>
                        </a:rPr>
                        <a:t>Application layer can perform discovery and selection of compute resources that are part of application layer</a:t>
                      </a:r>
                    </a:p>
                    <a:p>
                      <a:pPr marL="171450" indent="-171450">
                        <a:buFontTx/>
                        <a:buChar char="-"/>
                      </a:pPr>
                      <a:endParaRPr lang="en-IN" sz="1050" dirty="0">
                        <a:solidFill>
                          <a:sysClr val="windowText" lastClr="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24289075"/>
                  </a:ext>
                </a:extLst>
              </a:tr>
            </a:tbl>
          </a:graphicData>
        </a:graphic>
      </p:graphicFrame>
      <p:sp>
        <p:nvSpPr>
          <p:cNvPr id="5" name="TextBox 4">
            <a:extLst>
              <a:ext uri="{FF2B5EF4-FFF2-40B4-BE49-F238E27FC236}">
                <a16:creationId xmlns:a16="http://schemas.microsoft.com/office/drawing/2014/main" id="{EED65186-E732-4F14-92B8-E3755BC033F5}"/>
              </a:ext>
            </a:extLst>
          </p:cNvPr>
          <p:cNvSpPr txBox="1"/>
          <p:nvPr/>
        </p:nvSpPr>
        <p:spPr>
          <a:xfrm>
            <a:off x="529046" y="1810813"/>
            <a:ext cx="7308411" cy="307777"/>
          </a:xfrm>
          <a:prstGeom prst="rect">
            <a:avLst/>
          </a:prstGeom>
          <a:noFill/>
        </p:spPr>
        <p:txBody>
          <a:bodyPr wrap="none" rtlCol="0">
            <a:spAutoFit/>
          </a:bodyPr>
          <a:lstStyle/>
          <a:p>
            <a:r>
              <a:rPr lang="en-IN" sz="1400" dirty="0"/>
              <a:t>As per S2-2507949, following key issues have been discussed for “Support of Computing”</a:t>
            </a:r>
          </a:p>
        </p:txBody>
      </p:sp>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S6-254339, Samsung</a:t>
            </a:r>
            <a:endParaRPr lang="en-GB" altLang="en-US" sz="1200" dirty="0">
              <a:solidFill>
                <a:srgbClr val="0066FF"/>
              </a:solidFill>
            </a:endParaRPr>
          </a:p>
        </p:txBody>
      </p:sp>
    </p:spTree>
    <p:extLst>
      <p:ext uri="{BB962C8B-B14F-4D97-AF65-F5344CB8AC3E}">
        <p14:creationId xmlns:p14="http://schemas.microsoft.com/office/powerpoint/2010/main" val="118320694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90521"/>
            <a:ext cx="8877300" cy="1104917"/>
          </a:xfrm>
        </p:spPr>
        <p:txBody>
          <a:bodyPr/>
          <a:lstStyle/>
          <a:p>
            <a:r>
              <a:rPr lang="en-GB" altLang="en-US" sz="3200" dirty="0"/>
              <a:t>WA5: Compute and Communication Convergence; WT5.2 &amp; WT5.4 (1/2)</a:t>
            </a:r>
          </a:p>
        </p:txBody>
      </p:sp>
      <p:sp>
        <p:nvSpPr>
          <p:cNvPr id="4" name="Content Placeholder 3"/>
          <p:cNvSpPr>
            <a:spLocks noGrp="1"/>
          </p:cNvSpPr>
          <p:nvPr>
            <p:ph idx="1"/>
          </p:nvPr>
        </p:nvSpPr>
        <p:spPr>
          <a:xfrm>
            <a:off x="838200" y="2789990"/>
            <a:ext cx="10630145" cy="3897386"/>
          </a:xfrm>
        </p:spPr>
        <p:txBody>
          <a:bodyPr/>
          <a:lstStyle/>
          <a:p>
            <a:r>
              <a:rPr lang="en-IN" sz="1200" b="1" dirty="0"/>
              <a:t>Summary of comments</a:t>
            </a:r>
          </a:p>
          <a:p>
            <a:pPr lvl="1"/>
            <a:r>
              <a:rPr lang="en-IN" sz="1200" dirty="0"/>
              <a:t>Compute handling at UE needs more clarification</a:t>
            </a:r>
          </a:p>
          <a:p>
            <a:pPr lvl="1"/>
            <a:r>
              <a:rPr lang="en-IN" sz="1200" dirty="0"/>
              <a:t>WT5.2 and WT5.4 can be merged</a:t>
            </a:r>
          </a:p>
          <a:p>
            <a:pPr lvl="1"/>
            <a:r>
              <a:rPr lang="en-IN" sz="1200" dirty="0"/>
              <a:t>Overlap with SA2 needs to be avoided</a:t>
            </a:r>
          </a:p>
          <a:p>
            <a:r>
              <a:rPr lang="en-IN" sz="1200" b="1" dirty="0"/>
              <a:t>Justification</a:t>
            </a:r>
          </a:p>
          <a:p>
            <a:pPr lvl="1"/>
            <a:r>
              <a:rPr lang="en-IN" sz="1200" dirty="0"/>
              <a:t>UE compute offload is dependent on application requirements (which can be dynamic) and hence SA6 need to also facilitate offloading aspects</a:t>
            </a:r>
          </a:p>
          <a:p>
            <a:pPr lvl="1"/>
            <a:r>
              <a:rPr lang="en-US" sz="1200" dirty="0">
                <a:effectLst/>
                <a:latin typeface="Calibri" panose="020F0502020204030204" pitchFamily="34" charset="0"/>
                <a:ea typeface="Malgun Gothic" panose="020B0503020000020004" pitchFamily="34" charset="-127"/>
              </a:rPr>
              <a:t>Compute handling on UE -&gt; Coordinating available compute resources at UE with 6G network.</a:t>
            </a:r>
          </a:p>
          <a:p>
            <a:pPr lvl="2"/>
            <a:r>
              <a:rPr lang="en-US" sz="1200" dirty="0">
                <a:latin typeface="Calibri" panose="020F0502020204030204" pitchFamily="34" charset="0"/>
                <a:ea typeface="Malgun Gothic" panose="020B0503020000020004" pitchFamily="34" charset="-127"/>
              </a:rPr>
              <a:t>Network can use this to understand available compute capability at UE and the need for offloading.</a:t>
            </a:r>
          </a:p>
          <a:p>
            <a:pPr lvl="1"/>
            <a:r>
              <a:rPr lang="en-IN" sz="1200" dirty="0">
                <a:effectLst/>
                <a:latin typeface="Calibri" panose="020F0502020204030204" pitchFamily="34" charset="0"/>
                <a:ea typeface="Malgun Gothic" panose="020B0503020000020004" pitchFamily="34" charset="-127"/>
              </a:rPr>
              <a:t>Compute Coordination</a:t>
            </a:r>
            <a:r>
              <a:rPr lang="en-IN" sz="1200" dirty="0">
                <a:latin typeface="Calibri" panose="020F0502020204030204" pitchFamily="34" charset="0"/>
                <a:ea typeface="Malgun Gothic" panose="020B0503020000020004" pitchFamily="34" charset="-127"/>
              </a:rPr>
              <a:t> with CN need to be merged with offloading as it closely linked to offloading requirements such as enabling radio and transport resources for compute data transfer; </a:t>
            </a:r>
            <a:r>
              <a:rPr lang="en-IN" sz="1200" dirty="0"/>
              <a:t>Coordination with SA2 needs further study</a:t>
            </a:r>
          </a:p>
          <a:p>
            <a:r>
              <a:rPr lang="en-IN" sz="1200" b="1" dirty="0"/>
              <a:t>Way forward</a:t>
            </a:r>
          </a:p>
          <a:p>
            <a:pPr lvl="1"/>
            <a:r>
              <a:rPr lang="en-IN" sz="1200" dirty="0"/>
              <a:t>WT5.2 and WT5.4 can be merged</a:t>
            </a:r>
          </a:p>
          <a:p>
            <a:pPr lvl="1"/>
            <a:r>
              <a:rPr lang="en-IN" sz="1200" dirty="0"/>
              <a:t>Proposed WT </a:t>
            </a:r>
          </a:p>
          <a:p>
            <a:pPr lvl="2"/>
            <a:r>
              <a:rPr lang="en-IN" sz="1200" dirty="0"/>
              <a:t>WT5.2: </a:t>
            </a:r>
            <a:r>
              <a:rPr lang="en-US" sz="1200" dirty="0"/>
              <a:t>Computing resource coordination between UE and 6G network, and application-aware offloading outside UE.</a:t>
            </a:r>
          </a:p>
          <a:p>
            <a:pPr lvl="2"/>
            <a:r>
              <a:rPr lang="en-US" sz="1200" dirty="0"/>
              <a:t>WT5.4: Void</a:t>
            </a:r>
            <a:endParaRPr lang="en-IN" sz="1200" dirty="0"/>
          </a:p>
          <a:p>
            <a:pPr lvl="1"/>
            <a:endParaRPr lang="en-IN" sz="1200" dirty="0">
              <a:latin typeface="Calibri" panose="020F0502020204030204" pitchFamily="34" charset="0"/>
              <a:ea typeface="Malgun Gothic" panose="020B0503020000020004" pitchFamily="34" charset="-127"/>
            </a:endParaRPr>
          </a:p>
        </p:txBody>
      </p:sp>
      <p:graphicFrame>
        <p:nvGraphicFramePr>
          <p:cNvPr id="7" name="Content Placeholder 2"/>
          <p:cNvGraphicFramePr>
            <a:graphicFrameLocks/>
          </p:cNvGraphicFramePr>
          <p:nvPr>
            <p:extLst>
              <p:ext uri="{D42A27DB-BD31-4B8C-83A1-F6EECF244321}">
                <p14:modId xmlns:p14="http://schemas.microsoft.com/office/powerpoint/2010/main" val="1761050286"/>
              </p:ext>
            </p:extLst>
          </p:nvPr>
        </p:nvGraphicFramePr>
        <p:xfrm>
          <a:off x="838200" y="1787533"/>
          <a:ext cx="10630146" cy="980986"/>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215235">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Support</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430471">
                <a:tc>
                  <a:txBody>
                    <a:bodyPr/>
                    <a:lstStyle/>
                    <a:p>
                      <a:pPr hangingPunct="0">
                        <a:spcAft>
                          <a:spcPts val="900"/>
                        </a:spcAft>
                      </a:pPr>
                      <a:r>
                        <a:rPr lang="en-IN" sz="1100" dirty="0">
                          <a:effectLst/>
                          <a:latin typeface="Arial" panose="020B0604020202020204" pitchFamily="34" charset="0"/>
                          <a:ea typeface="DengXian"/>
                        </a:rPr>
                        <a:t>WT5.2: Compute handling on UE and offloading outside UE.</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Interdigital, Lenovo, CMCC, Apple, Samsung, Nokia, Ericsson</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a:effectLst/>
                          <a:latin typeface="Arial" panose="020B0604020202020204" pitchFamily="34" charset="0"/>
                          <a:ea typeface="Malgun Gothic" panose="020B0503020000020004" pitchFamily="34" charset="-127"/>
                        </a:rPr>
                        <a:t>CATT, MediaTek, Apple, Huawei, Nokia</a:t>
                      </a:r>
                      <a:endParaRPr lang="en-IN" sz="11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Use cases, Needs clarification, Merge to WT5.4, SA2 relation, Move it to WA4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r h="195669">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WT5.4: Compute co-ordination with CN</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Interdigital, Lenovo, MediaTek, CMCC, Apple, Samsung, ZTE</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Huawei, Nokia, Ericsson</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Rewording, Merge with WT5.2, Need clarification</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79535129"/>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S6-254339, Samsung</a:t>
            </a:r>
            <a:endParaRPr lang="en-GB" altLang="en-US" sz="1200" dirty="0">
              <a:solidFill>
                <a:srgbClr val="0066FF"/>
              </a:solidFill>
            </a:endParaRPr>
          </a:p>
        </p:txBody>
      </p:sp>
    </p:spTree>
    <p:extLst>
      <p:ext uri="{BB962C8B-B14F-4D97-AF65-F5344CB8AC3E}">
        <p14:creationId xmlns:p14="http://schemas.microsoft.com/office/powerpoint/2010/main" val="28359175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90521"/>
            <a:ext cx="8877300" cy="1104917"/>
          </a:xfrm>
        </p:spPr>
        <p:txBody>
          <a:bodyPr/>
          <a:lstStyle/>
          <a:p>
            <a:r>
              <a:rPr lang="en-GB" altLang="en-US" sz="3200" dirty="0"/>
              <a:t>WA5: Compute and Communication Convergence; WT5.3 &amp; WT5.7 (1/2)</a:t>
            </a:r>
          </a:p>
        </p:txBody>
      </p:sp>
      <p:sp>
        <p:nvSpPr>
          <p:cNvPr id="4" name="Content Placeholder 3"/>
          <p:cNvSpPr>
            <a:spLocks noGrp="1"/>
          </p:cNvSpPr>
          <p:nvPr>
            <p:ph idx="1"/>
          </p:nvPr>
        </p:nvSpPr>
        <p:spPr>
          <a:xfrm>
            <a:off x="838200" y="2762250"/>
            <a:ext cx="10630146" cy="3414712"/>
          </a:xfrm>
        </p:spPr>
        <p:txBody>
          <a:bodyPr/>
          <a:lstStyle/>
          <a:p>
            <a:r>
              <a:rPr lang="en-IN" sz="1800" dirty="0"/>
              <a:t>Summary of comments</a:t>
            </a:r>
          </a:p>
          <a:p>
            <a:pPr lvl="1"/>
            <a:r>
              <a:rPr lang="en-IN" sz="1200" dirty="0"/>
              <a:t>Work task definition is too vague; needs clarification</a:t>
            </a:r>
          </a:p>
          <a:p>
            <a:pPr lvl="1"/>
            <a:r>
              <a:rPr lang="en-IN" sz="1200" dirty="0"/>
              <a:t>Quantifying compute requirement is solution specific; discovering nodes for handling is unclear</a:t>
            </a:r>
          </a:p>
          <a:p>
            <a:pPr lvl="1"/>
            <a:r>
              <a:rPr lang="en-IN" sz="1200" dirty="0"/>
              <a:t>Can be merged with WT5.7</a:t>
            </a:r>
          </a:p>
          <a:p>
            <a:r>
              <a:rPr lang="en-IN" sz="1800" dirty="0"/>
              <a:t>Justification</a:t>
            </a:r>
          </a:p>
          <a:p>
            <a:pPr lvl="1"/>
            <a:r>
              <a:rPr lang="en-IN" sz="1200" dirty="0"/>
              <a:t>Every application has different compute requirements that needs to be studied and consolidated </a:t>
            </a:r>
          </a:p>
          <a:p>
            <a:pPr lvl="1"/>
            <a:r>
              <a:rPr lang="en-IN" sz="1200" dirty="0"/>
              <a:t>Without clear understanding of compute requirements, it is difficult to design an efficient solution</a:t>
            </a:r>
          </a:p>
          <a:p>
            <a:r>
              <a:rPr lang="en-IN" sz="1800" dirty="0"/>
              <a:t>Way forward</a:t>
            </a:r>
          </a:p>
          <a:p>
            <a:pPr lvl="1"/>
            <a:r>
              <a:rPr lang="en-IN" sz="1200" dirty="0"/>
              <a:t>WT5.3 and WT5.7 can be revised.</a:t>
            </a:r>
          </a:p>
          <a:p>
            <a:pPr lvl="1"/>
            <a:r>
              <a:rPr lang="en-IN" sz="1200" dirty="0"/>
              <a:t>Proposed WTs </a:t>
            </a:r>
          </a:p>
          <a:p>
            <a:pPr lvl="2"/>
            <a:r>
              <a:rPr lang="en-IN" sz="1100" dirty="0"/>
              <a:t>WT5.3: Study of Application Specific Compute Requirements</a:t>
            </a:r>
          </a:p>
          <a:p>
            <a:pPr lvl="2"/>
            <a:r>
              <a:rPr lang="en-IN" sz="1100" dirty="0"/>
              <a:t>WT5.7: Study the need and challenges related to Compute Resource Discovery </a:t>
            </a:r>
            <a:endParaRPr lang="en-IN" sz="600" dirty="0"/>
          </a:p>
          <a:p>
            <a:endParaRPr lang="en-IN" sz="1600" dirty="0"/>
          </a:p>
        </p:txBody>
      </p:sp>
      <p:graphicFrame>
        <p:nvGraphicFramePr>
          <p:cNvPr id="7" name="Content Placeholder 2"/>
          <p:cNvGraphicFramePr>
            <a:graphicFrameLocks/>
          </p:cNvGraphicFramePr>
          <p:nvPr/>
        </p:nvGraphicFramePr>
        <p:xfrm>
          <a:off x="838200" y="1825625"/>
          <a:ext cx="10630146" cy="83820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pPr>
                      <a:r>
                        <a:rPr lang="en-US" sz="1000" dirty="0">
                          <a:effectLst/>
                          <a:latin typeface="Arial" panose="020B0604020202020204" pitchFamily="34" charset="0"/>
                          <a:ea typeface="Malgun Gothic" panose="020B0503020000020004" pitchFamily="34" charset="-127"/>
                        </a:rPr>
                        <a:t>WT5.3: Quantifying compute requirements and discovering nodes for handling</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a:effectLst/>
                          <a:latin typeface="Arial" panose="020B0604020202020204" pitchFamily="34" charset="0"/>
                          <a:ea typeface="Malgun Gothic" panose="020B0503020000020004" pitchFamily="34" charset="-127"/>
                        </a:rPr>
                        <a:t>Lenovo, Apple, Samsung</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a:effectLst/>
                          <a:latin typeface="Arial" panose="020B0604020202020204" pitchFamily="34" charset="0"/>
                          <a:ea typeface="Malgun Gothic" panose="020B0503020000020004" pitchFamily="34" charset="-127"/>
                        </a:rPr>
                        <a:t>Interdigital, MediaTek, CMCC, Huawei, Nokia, Ericsson</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Needs clarification, Merge to WT5.7, Overlap/relation with SA2</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r h="0">
                <a:tc>
                  <a:txBody>
                    <a:bodyPr/>
                    <a:lstStyle/>
                    <a:p>
                      <a:pPr hangingPunct="0">
                        <a:spcAft>
                          <a:spcPts val="900"/>
                        </a:spcAft>
                      </a:pPr>
                      <a:r>
                        <a:rPr lang="en-US" sz="1000" dirty="0">
                          <a:effectLst/>
                          <a:latin typeface="Arial" panose="020B0604020202020204" pitchFamily="34" charset="0"/>
                          <a:ea typeface="Malgun Gothic" panose="020B0503020000020004" pitchFamily="34" charset="-127"/>
                        </a:rPr>
                        <a:t>WT5.7: Study enabling compute requirements of 6G use cases</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a:effectLst/>
                          <a:latin typeface="Arial" panose="020B0604020202020204" pitchFamily="34" charset="0"/>
                          <a:ea typeface="Malgun Gothic" panose="020B0503020000020004" pitchFamily="34" charset="-127"/>
                        </a:rPr>
                        <a:t>CATT, Lenovo, MediaTek, Apple, Samsung</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a:effectLst/>
                          <a:latin typeface="Arial" panose="020B0604020202020204" pitchFamily="34" charset="0"/>
                          <a:ea typeface="Malgun Gothic" panose="020B0503020000020004" pitchFamily="34" charset="-127"/>
                        </a:rPr>
                        <a:t>Interdigital, CMCC, Huawei, Nokia, Ericsson</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Needs clarification, SA2 overlap, Link SA1</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8497996"/>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S6-254339, Samsung</a:t>
            </a:r>
            <a:endParaRPr lang="en-GB" altLang="en-US" sz="1200" dirty="0">
              <a:solidFill>
                <a:srgbClr val="0066FF"/>
              </a:solidFill>
            </a:endParaRPr>
          </a:p>
        </p:txBody>
      </p:sp>
    </p:spTree>
    <p:extLst>
      <p:ext uri="{BB962C8B-B14F-4D97-AF65-F5344CB8AC3E}">
        <p14:creationId xmlns:p14="http://schemas.microsoft.com/office/powerpoint/2010/main" val="146075621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purl.org/dc/elements/1.1/"/>
    <ds:schemaRef ds:uri="http://www.w3.org/XML/1998/namespace"/>
    <ds:schemaRef ds:uri="280d8efa-eff2-4910-88d2-79ca146720c4"/>
    <ds:schemaRef ds:uri="http://purl.org/dc/terms/"/>
    <ds:schemaRef ds:uri="679a257e-872f-4c98-9e8a-0a9c104f72cd"/>
    <ds:schemaRef ds:uri="http://schemas.microsoft.com/office/2006/documentManagement/types"/>
    <ds:schemaRef ds:uri="http://schemas.microsoft.com/office/infopath/2007/PartnerControls"/>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6102</TotalTime>
  <Words>3802</Words>
  <Application>Microsoft Office PowerPoint</Application>
  <PresentationFormat>Widescreen</PresentationFormat>
  <Paragraphs>390</Paragraphs>
  <Slides>17</Slides>
  <Notes>1</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17</vt:i4>
      </vt:variant>
    </vt:vector>
  </HeadingPairs>
  <TitlesOfParts>
    <vt:vector size="31" baseType="lpstr">
      <vt:lpstr>Arial </vt:lpstr>
      <vt:lpstr>Arial-BoldMT</vt:lpstr>
      <vt:lpstr>DengXian</vt:lpstr>
      <vt:lpstr>Malgun Gothic</vt:lpstr>
      <vt:lpstr>Microsoft YaHei</vt:lpstr>
      <vt:lpstr>新細明體</vt:lpstr>
      <vt:lpstr>Poppins</vt:lpstr>
      <vt:lpstr>SimSun</vt:lpstr>
      <vt:lpstr>TimesNewRomanPSMT</vt:lpstr>
      <vt:lpstr>Arial</vt:lpstr>
      <vt:lpstr>Calibri</vt:lpstr>
      <vt:lpstr>Calibri Light</vt:lpstr>
      <vt:lpstr>Times New Roman</vt:lpstr>
      <vt:lpstr>Office Theme</vt:lpstr>
      <vt:lpstr>NWM WA5 Way forward WA5: Compute and Communication Aspects</vt:lpstr>
      <vt:lpstr>WA5: Compute and Communication Aspects</vt:lpstr>
      <vt:lpstr>WA5: Compute and Communication Aspects;  WT5.1</vt:lpstr>
      <vt:lpstr>WA5: Compute and Communication Aspects;  WT5.1</vt:lpstr>
      <vt:lpstr>Background:  WA5 Compute and Communication Aspects </vt:lpstr>
      <vt:lpstr>Use-Cases based on TR 22.870</vt:lpstr>
      <vt:lpstr>Comparison with SA2 study on Compute</vt:lpstr>
      <vt:lpstr>WA5: Compute and Communication Convergence; WT5.2 &amp; WT5.4 (1/2)</vt:lpstr>
      <vt:lpstr>WA5: Compute and Communication Convergence; WT5.3 &amp; WT5.7 (1/2)</vt:lpstr>
      <vt:lpstr>Summary</vt:lpstr>
      <vt:lpstr>WA5: Compute and Communication Aspects  WT5.4</vt:lpstr>
      <vt:lpstr>WA5: Compute and Communication Aspects  WT5.6</vt:lpstr>
      <vt:lpstr>Summary</vt:lpstr>
      <vt:lpstr>WA5: Compute and Communication Aspects  WT5.5</vt:lpstr>
      <vt:lpstr>Summary</vt:lpstr>
      <vt:lpstr>Appendix: Performance Evaluation on Joint Consideration of Computing and Communication Requirements </vt:lpstr>
      <vt:lpstr>Way forward (TBD) WA5: Compute and Communication Aspects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Basu</cp:lastModifiedBy>
  <cp:revision>702</cp:revision>
  <dcterms:created xsi:type="dcterms:W3CDTF">2010-02-05T13:52:04Z</dcterms:created>
  <dcterms:modified xsi:type="dcterms:W3CDTF">2025-10-07T13:26:29Z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