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90" r:id="rId6"/>
    <p:sldId id="391" r:id="rId7"/>
    <p:sldId id="392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5E0B4"/>
    <a:srgbClr val="FF6600"/>
    <a:srgbClr val="8A0000"/>
    <a:srgbClr val="0000FF"/>
    <a:srgbClr val="FFFFFF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94679" autoAdjust="0"/>
  </p:normalViewPr>
  <p:slideViewPr>
    <p:cSldViewPr snapToGrid="0">
      <p:cViewPr varScale="1">
        <p:scale>
          <a:sx n="153" d="100"/>
          <a:sy n="153" d="100"/>
        </p:scale>
        <p:origin x="76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8" y="73025"/>
            <a:ext cx="9728689" cy="7232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3GPP TSG-SA WG6 Meeting #68	</a:t>
            </a:r>
            <a:endParaRPr lang="zh-CN" altLang="zh-CN" sz="1800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Gothenburg, Sweden 25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– 29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August 2025	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634689" y="2008898"/>
            <a:ext cx="8949861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US" altLang="zh-CN" sz="4400" dirty="0"/>
              <a:t>SEAL_Ph4 work plan</a:t>
            </a:r>
            <a:endParaRPr lang="en-GB" altLang="en-US" sz="4400" dirty="0"/>
          </a:p>
          <a:p>
            <a:pPr marL="0" indent="0" algn="ctr" eaLnBrk="1" hangingPunct="1">
              <a:buFontTx/>
              <a:buNone/>
            </a:pPr>
            <a:endParaRPr lang="en-GB" altLang="en-US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Contact Person: Yanmei Yang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Yangyanmei@huawei.com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14C72A-7425-4371-A5B3-BFF9AC54FAC0}"/>
              </a:ext>
            </a:extLst>
          </p:cNvPr>
          <p:cNvSpPr txBox="1"/>
          <p:nvPr/>
        </p:nvSpPr>
        <p:spPr>
          <a:xfrm>
            <a:off x="10404431" y="81512"/>
            <a:ext cx="2109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S6-253105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C6B225-CF7D-476F-8D04-070A95409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67" y="660927"/>
            <a:ext cx="10515600" cy="1104917"/>
          </a:xfrm>
        </p:spPr>
        <p:txBody>
          <a:bodyPr/>
          <a:lstStyle/>
          <a:p>
            <a:r>
              <a:rPr lang="en-US" altLang="zh-CN" dirty="0"/>
              <a:t>Timeline of study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1197737-0050-4609-A143-C4B6469A8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91288"/>
              </p:ext>
            </p:extLst>
          </p:nvPr>
        </p:nvGraphicFramePr>
        <p:xfrm>
          <a:off x="838200" y="1825625"/>
          <a:ext cx="10447752" cy="3520404"/>
        </p:xfrm>
        <a:graphic>
          <a:graphicData uri="http://schemas.openxmlformats.org/drawingml/2006/table">
            <a:tbl>
              <a:tblPr firstRow="1" bandRow="1"/>
              <a:tblGrid>
                <a:gridCol w="1009446">
                  <a:extLst>
                    <a:ext uri="{9D8B030D-6E8A-4147-A177-3AD203B41FA5}">
                      <a16:colId xmlns:a16="http://schemas.microsoft.com/office/drawing/2014/main" val="1054452909"/>
                    </a:ext>
                  </a:extLst>
                </a:gridCol>
                <a:gridCol w="2336047">
                  <a:extLst>
                    <a:ext uri="{9D8B030D-6E8A-4147-A177-3AD203B41FA5}">
                      <a16:colId xmlns:a16="http://schemas.microsoft.com/office/drawing/2014/main" val="964640439"/>
                    </a:ext>
                  </a:extLst>
                </a:gridCol>
                <a:gridCol w="2074381">
                  <a:extLst>
                    <a:ext uri="{9D8B030D-6E8A-4147-A177-3AD203B41FA5}">
                      <a16:colId xmlns:a16="http://schemas.microsoft.com/office/drawing/2014/main" val="2671396674"/>
                    </a:ext>
                  </a:extLst>
                </a:gridCol>
                <a:gridCol w="2424266">
                  <a:extLst>
                    <a:ext uri="{9D8B030D-6E8A-4147-A177-3AD203B41FA5}">
                      <a16:colId xmlns:a16="http://schemas.microsoft.com/office/drawing/2014/main" val="142665393"/>
                    </a:ext>
                  </a:extLst>
                </a:gridCol>
                <a:gridCol w="2603612">
                  <a:extLst>
                    <a:ext uri="{9D8B030D-6E8A-4147-A177-3AD203B41FA5}">
                      <a16:colId xmlns:a16="http://schemas.microsoft.com/office/drawing/2014/main" val="2452472296"/>
                    </a:ext>
                  </a:extLst>
                </a:gridCol>
              </a:tblGrid>
              <a:tr h="261542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SEAL_Ph4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465486"/>
                  </a:ext>
                </a:extLst>
              </a:tr>
              <a:tr h="221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621090"/>
                  </a:ext>
                </a:extLst>
              </a:tr>
              <a:tr h="2645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400" dirty="0">
                          <a:latin typeface="+mn-lt"/>
                        </a:rPr>
                        <a:t>Progress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END of key issues and new solutions, </a:t>
                      </a:r>
                      <a:endParaRPr lang="en-GB" sz="12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update existing solutions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Solution evaluation 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2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Technical solutions #5,#7,#10,#12;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2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Solution evaluation for adoption solutions#</a:t>
                      </a:r>
                      <a:r>
                        <a:rPr lang="en-GB" altLang="zh-CN" sz="12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#5,#6</a:t>
                      </a:r>
                      <a:endParaRPr lang="en-GB" sz="12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Overall evaluation on all Gaps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TR Conclusions</a:t>
                      </a:r>
                    </a:p>
                    <a:p>
                      <a:pPr marL="0" indent="0" algn="l" fontAlgn="t">
                        <a:buFontTx/>
                        <a:buNone/>
                      </a:pPr>
                      <a:endParaRPr lang="en-GB" sz="12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sz="105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WID proposal on Normative (see time plan for WID)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overall evaluation on all gaps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altLang="zh-CN" sz="12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TR Conclusions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  SID completion</a:t>
                      </a:r>
                    </a:p>
                    <a:p>
                      <a:pPr algn="l" fontAlgn="t"/>
                      <a:endParaRPr lang="en-GB" altLang="zh-CN" sz="12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05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05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05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05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05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Star of Normative ((see time plan for WID))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Normative continue 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TS(s)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Normative continue 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TS(if have)</a:t>
                      </a:r>
                      <a:endParaRPr lang="en-GB" altLang="zh-CN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81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10850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730B3E-2C85-44C6-BAB0-2FF3049AE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419" y="635875"/>
            <a:ext cx="10515600" cy="1104917"/>
          </a:xfrm>
        </p:spPr>
        <p:txBody>
          <a:bodyPr/>
          <a:lstStyle/>
          <a:p>
            <a:r>
              <a:rPr lang="en-US" altLang="zh-CN" dirty="0"/>
              <a:t>Objectives of SEALPh4 WID</a:t>
            </a:r>
            <a:endParaRPr lang="zh-CN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CD23FA6-CC43-460F-9198-E63B5A03C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096" y="19352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9">
            <a:extLst>
              <a:ext uri="{FF2B5EF4-FFF2-40B4-BE49-F238E27FC236}">
                <a16:creationId xmlns:a16="http://schemas.microsoft.com/office/drawing/2014/main" id="{3A82ACD3-BFE5-49FA-A95B-3DB1FAA33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239948"/>
              </p:ext>
            </p:extLst>
          </p:nvPr>
        </p:nvGraphicFramePr>
        <p:xfrm>
          <a:off x="604031" y="1985359"/>
          <a:ext cx="1085102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350">
                  <a:extLst>
                    <a:ext uri="{9D8B030D-6E8A-4147-A177-3AD203B41FA5}">
                      <a16:colId xmlns:a16="http://schemas.microsoft.com/office/drawing/2014/main" val="2287740976"/>
                    </a:ext>
                  </a:extLst>
                </a:gridCol>
                <a:gridCol w="5135670">
                  <a:extLst>
                    <a:ext uri="{9D8B030D-6E8A-4147-A177-3AD203B41FA5}">
                      <a16:colId xmlns:a16="http://schemas.microsoft.com/office/drawing/2014/main" val="20259037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Objectives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Justifications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235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	Improve existing SEAL technical specifications based on the conclusion of 3GPP TR 23.700-35: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27455" algn="l"/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	 Providing enhancements to the existing API design guidelines in TS 23.222 for the purpose of design easy-to-use APIs.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27455" algn="l"/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	Technical enhancements to SEAL specifications (e. 3GPP TS 23.433/23.434/23.435/23.436/23.437/23.438) for improving SEAL API services from easy-to-use perspectives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-Easy-to-use APIs is a widely principles of many API providers, which simplify their customers to use their services. The guideline about how to design Easy-to-use APIs is necessary .</a:t>
                      </a:r>
                    </a:p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-The technical issues identified within existing SEAL specifications during the study needs to be fixed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1867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	Specify External TR to capture the contents for improving the adoption of the 3GPP APIs by other SDOs e.g., to understand how to consume SEAL services to improve their applications.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-This is helpful for 3GPP external organizations and customers to reach a common understanding of the SEAL layers services as part of the whole picture of 3GPP exposure system, and know how to use SEAL services.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426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	Specify a short TS for 3GPP level system exposure reference architecture, including an outline of components and general principles.</a:t>
                      </a:r>
                      <a:endParaRPr lang="zh-CN" altLang="zh-CN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is also needed  for 3GPP internal to reach </a:t>
                      </a:r>
                      <a:r>
                        <a:rPr lang="en-US" altLang="zh-CN" sz="1200" dirty="0"/>
                        <a:t>a common understanding on how 3GPP level exposure system is constituted by different components/domains defined by different WGs.  The output during the study could be used to be as the baseline.</a:t>
                      </a:r>
                      <a:endParaRPr lang="zh-CN" altLang="zh-CN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0743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16219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5F431A-7648-4883-8944-9041CD238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Timeline of WID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F945A38-C331-4EAD-AA82-785207EB6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824793"/>
              </p:ext>
            </p:extLst>
          </p:nvPr>
        </p:nvGraphicFramePr>
        <p:xfrm>
          <a:off x="838201" y="1825625"/>
          <a:ext cx="10034392" cy="1925284"/>
        </p:xfrm>
        <a:graphic>
          <a:graphicData uri="http://schemas.openxmlformats.org/drawingml/2006/table">
            <a:tbl>
              <a:tblPr firstRow="1" bandRow="1"/>
              <a:tblGrid>
                <a:gridCol w="969507">
                  <a:extLst>
                    <a:ext uri="{9D8B030D-6E8A-4147-A177-3AD203B41FA5}">
                      <a16:colId xmlns:a16="http://schemas.microsoft.com/office/drawing/2014/main" val="899226707"/>
                    </a:ext>
                  </a:extLst>
                </a:gridCol>
                <a:gridCol w="1636950">
                  <a:extLst>
                    <a:ext uri="{9D8B030D-6E8A-4147-A177-3AD203B41FA5}">
                      <a16:colId xmlns:a16="http://schemas.microsoft.com/office/drawing/2014/main" val="187654533"/>
                    </a:ext>
                  </a:extLst>
                </a:gridCol>
                <a:gridCol w="2379945">
                  <a:extLst>
                    <a:ext uri="{9D8B030D-6E8A-4147-A177-3AD203B41FA5}">
                      <a16:colId xmlns:a16="http://schemas.microsoft.com/office/drawing/2014/main" val="4163102615"/>
                    </a:ext>
                  </a:extLst>
                </a:gridCol>
                <a:gridCol w="2547388">
                  <a:extLst>
                    <a:ext uri="{9D8B030D-6E8A-4147-A177-3AD203B41FA5}">
                      <a16:colId xmlns:a16="http://schemas.microsoft.com/office/drawing/2014/main" val="1894070082"/>
                    </a:ext>
                  </a:extLst>
                </a:gridCol>
                <a:gridCol w="2500602">
                  <a:extLst>
                    <a:ext uri="{9D8B030D-6E8A-4147-A177-3AD203B41FA5}">
                      <a16:colId xmlns:a16="http://schemas.microsoft.com/office/drawing/2014/main" val="177029425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88761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423010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proposal on Normative </a:t>
                      </a:r>
                      <a:endParaRPr lang="en-GB" sz="1400" b="0" i="0" u="none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PCRs to existing SEAL TS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Skeleton work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 (completion)</a:t>
                      </a:r>
                    </a:p>
                    <a:p>
                      <a:pPr marL="342900" indent="-342900" algn="l" defTabSz="914400" rtl="0" eaLnBrk="1" fontAlgn="t" latinLnBrk="0" hangingPunct="1">
                        <a:buAutoNum type="arabicPeriod"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Internal</a:t>
                      </a:r>
                      <a:r>
                        <a:rPr lang="zh-CN" alt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5019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3776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679a257e-872f-4c98-9e8a-0a9c104f72cd"/>
    <ds:schemaRef ds:uri="http://purl.org/dc/terms/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15587</TotalTime>
  <Words>500</Words>
  <Application>Microsoft Office PowerPoint</Application>
  <PresentationFormat>宽屏</PresentationFormat>
  <Paragraphs>63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PowerPoint 演示文稿</vt:lpstr>
      <vt:lpstr>Timeline of study</vt:lpstr>
      <vt:lpstr>Objectives of SEALPh4 WID</vt:lpstr>
      <vt:lpstr>Timeline of WID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Yangyanmei</cp:lastModifiedBy>
  <cp:revision>876</cp:revision>
  <dcterms:created xsi:type="dcterms:W3CDTF">2010-02-05T13:52:04Z</dcterms:created>
  <dcterms:modified xsi:type="dcterms:W3CDTF">2025-08-15T07:13:06Z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