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6"/>
    <p:sldMasterId id="2147485183" r:id="rId7"/>
    <p:sldMasterId id="2147485191" r:id="rId8"/>
  </p:sldMasterIdLst>
  <p:notesMasterIdLst>
    <p:notesMasterId r:id="rId15"/>
  </p:notesMasterIdLst>
  <p:handoutMasterIdLst>
    <p:handoutMasterId r:id="rId16"/>
  </p:handoutMasterIdLst>
  <p:sldIdLst>
    <p:sldId id="341" r:id="rId9"/>
    <p:sldId id="257" r:id="rId10"/>
    <p:sldId id="2147479307" r:id="rId11"/>
    <p:sldId id="2147479309" r:id="rId12"/>
    <p:sldId id="2147479287" r:id="rId13"/>
    <p:sldId id="2147479308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2CCE0D-099B-C861-7A10-A1083F9E0FF7}" name="Ericsson 01" initials="ERI 01" userId="Ericsson 01" providerId="None"/>
  <p188:author id="{35AD0C1F-6A07-FEAB-CA63-C93AE8427F2D}" name="Jing Yue" initials="JY" userId="Jing Yue" providerId="None"/>
  <p188:author id="{8F6D0EAE-5208-A58E-E04E-A4727FCDA351}" name="Igor Pastushok" initials="IP" userId="S::igor.pastushok@ericsson.com::573a2f02-c350-4544-a2e1-191823aaaf14" providerId="AD"/>
  <p188:author id="{8B7ECAC5-4F37-A899-7D12-13B7DCA1352A}" name="Cristina Badulescu" initials="ERI CB" userId="Cristina Badulescu" providerId="None"/>
  <p188:author id="{9AE612C9-4834-8E3F-DE11-D5F311D4C084}" name="Jing Yue" initials="" userId="S::jing.yue@ericsson.com::5ad55dac-6c7f-4ea6-ba85-4dd3e672992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737FF"/>
    <a:srgbClr val="479B9B"/>
    <a:srgbClr val="5353FF"/>
    <a:srgbClr val="0000FF"/>
    <a:srgbClr val="F9FEDE"/>
    <a:srgbClr val="E9FDD7"/>
    <a:srgbClr val="F3EBF9"/>
    <a:srgbClr val="D8FAFE"/>
    <a:srgbClr val="F6FDCF"/>
    <a:srgbClr val="ECD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na Badulescu" userId="c5d371be-b501-40df-97ce-ea2c45686895" providerId="ADAL" clId="{9528E0AA-6DF5-4A41-9A81-33A413A69E8D}"/>
    <pc:docChg chg="custSel modSld">
      <pc:chgData name="Cristina Badulescu" userId="c5d371be-b501-40df-97ce-ea2c45686895" providerId="ADAL" clId="{9528E0AA-6DF5-4A41-9A81-33A413A69E8D}" dt="2025-05-12T16:25:13.161" v="245" actId="20577"/>
      <pc:docMkLst>
        <pc:docMk/>
      </pc:docMkLst>
      <pc:sldChg chg="modSp mod">
        <pc:chgData name="Cristina Badulescu" userId="c5d371be-b501-40df-97ce-ea2c45686895" providerId="ADAL" clId="{9528E0AA-6DF5-4A41-9A81-33A413A69E8D}" dt="2025-05-12T16:08:38.173" v="81" actId="20577"/>
        <pc:sldMkLst>
          <pc:docMk/>
          <pc:sldMk cId="3264856839" sldId="257"/>
        </pc:sldMkLst>
        <pc:spChg chg="mod">
          <ac:chgData name="Cristina Badulescu" userId="c5d371be-b501-40df-97ce-ea2c45686895" providerId="ADAL" clId="{9528E0AA-6DF5-4A41-9A81-33A413A69E8D}" dt="2025-05-12T16:08:38.173" v="81" actId="20577"/>
          <ac:spMkLst>
            <pc:docMk/>
            <pc:sldMk cId="3264856839" sldId="257"/>
            <ac:spMk id="4" creationId="{75E524ED-F0CD-9908-B433-13BA8F7DF04C}"/>
          </ac:spMkLst>
        </pc:spChg>
      </pc:sldChg>
      <pc:sldChg chg="modSp mod">
        <pc:chgData name="Cristina Badulescu" userId="c5d371be-b501-40df-97ce-ea2c45686895" providerId="ADAL" clId="{9528E0AA-6DF5-4A41-9A81-33A413A69E8D}" dt="2025-05-12T16:25:13.161" v="245" actId="20577"/>
        <pc:sldMkLst>
          <pc:docMk/>
          <pc:sldMk cId="0" sldId="341"/>
        </pc:sldMkLst>
        <pc:spChg chg="mod">
          <ac:chgData name="Cristina Badulescu" userId="c5d371be-b501-40df-97ce-ea2c45686895" providerId="ADAL" clId="{9528E0AA-6DF5-4A41-9A81-33A413A69E8D}" dt="2025-05-12T16:25:13.161" v="245" actId="20577"/>
          <ac:spMkLst>
            <pc:docMk/>
            <pc:sldMk cId="0" sldId="341"/>
            <ac:spMk id="2" creationId="{C320E9EF-0B1F-C415-CD69-D55DDF0B257A}"/>
          </ac:spMkLst>
        </pc:spChg>
        <pc:spChg chg="mod">
          <ac:chgData name="Cristina Badulescu" userId="c5d371be-b501-40df-97ce-ea2c45686895" providerId="ADAL" clId="{9528E0AA-6DF5-4A41-9A81-33A413A69E8D}" dt="2025-05-12T16:21:54.382" v="237" actId="20577"/>
          <ac:spMkLst>
            <pc:docMk/>
            <pc:sldMk cId="0" sldId="341"/>
            <ac:spMk id="3" creationId="{672073C3-1DE1-3A37-F3D7-5BDDEF1B2323}"/>
          </ac:spMkLst>
        </pc:spChg>
      </pc:sldChg>
      <pc:sldChg chg="modSp mod">
        <pc:chgData name="Cristina Badulescu" userId="c5d371be-b501-40df-97ce-ea2c45686895" providerId="ADAL" clId="{9528E0AA-6DF5-4A41-9A81-33A413A69E8D}" dt="2025-05-12T16:12:28.868" v="209" actId="20577"/>
        <pc:sldMkLst>
          <pc:docMk/>
          <pc:sldMk cId="6336981" sldId="2147479308"/>
        </pc:sldMkLst>
        <pc:spChg chg="mod">
          <ac:chgData name="Cristina Badulescu" userId="c5d371be-b501-40df-97ce-ea2c45686895" providerId="ADAL" clId="{9528E0AA-6DF5-4A41-9A81-33A413A69E8D}" dt="2025-05-12T16:12:28.868" v="209" actId="20577"/>
          <ac:spMkLst>
            <pc:docMk/>
            <pc:sldMk cId="6336981" sldId="2147479308"/>
            <ac:spMk id="4" creationId="{A8F096CF-0129-690D-D79C-E6E15B0D75D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Arial" panose="020B0604020202020204" pitchFamily="34" charset="0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381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Arial" panose="020B0604020202020204" pitchFamily="34" charset="0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297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Arial" panose="020B0604020202020204" pitchFamily="34" charset="0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748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2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Arial" panose="020B0604020202020204" pitchFamily="34" charset="0"/>
              </a:rPr>
              <a:pPr marL="0" marR="0" lvl="0" indent="0" algn="r" defTabSz="9422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38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5216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ED19951-EB2E-33AD-E95C-01B976D1AC4B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040865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5938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376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3F208E1-A08C-10EC-97A8-28348A72D7B8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4421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907D2EFB-7EAB-A671-73D1-4D3B0004E300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4762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885D792-E9D9-B1F5-0A58-F8866A94E612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1671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3E90334-5437-22A3-F7BD-02B8CBDD09B3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6063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96F18B6-989A-3B65-B689-DD2D42F90DF5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8802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DE0E396-4E1B-7A03-A216-5540F1BEFBC4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002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D51F563-B0F4-28D8-16B4-EDC5EE3ACFE1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5721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FC66A20-E3DE-A21E-0629-C9D67ADB0CE7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8685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613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2655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E8559-0439-40DD-8E7D-AB0CB5F19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A01BA-A8DE-4E8E-874D-DF99F5B67D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23DFA-E31A-4255-8AC9-9AAEFBEB5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07F17-84EF-4350-9327-86079131026F}" type="datetimeFigureOut">
              <a:rPr lang="fi-FI" smtClean="0"/>
              <a:t>12.5.2025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7F0F4-8E4A-43B5-976D-0919815E1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FFF9B-8477-4EA7-BAA2-FE6578D4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8346C-21B5-46F7-9275-198C086F671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1318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4936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3722342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1574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989465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8060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22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image" Target="../media/image4.sv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0827" y="25906"/>
            <a:ext cx="1011136" cy="58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81" y="62194"/>
            <a:ext cx="316660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585089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TSG-SA WG6 Meeting #67	</a:t>
            </a:r>
            <a:endParaRPr lang="en-CA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Fukuoka, Japan 19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23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rd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May 2025</a:t>
            </a:r>
            <a:endParaRPr lang="en-US" altLang="en-US" sz="10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9371" y="73009"/>
            <a:ext cx="2036266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err="1"/>
              <a:t>Tdoc</a:t>
            </a:r>
            <a:r>
              <a:rPr lang="en-GB" altLang="en-US" sz="1200" b="1" dirty="0"/>
              <a:t>-no S6-252xxx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0827" y="25906"/>
            <a:ext cx="1011136" cy="58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9371" y="73009"/>
            <a:ext cx="2036266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err="1"/>
              <a:t>Tdoc</a:t>
            </a:r>
            <a:r>
              <a:rPr lang="en-GB" altLang="en-US" sz="1200" b="1"/>
              <a:t>-no S6-251246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8E32EDE9-E55C-E5C4-8891-7125A9CDE5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81" y="62194"/>
            <a:ext cx="316660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585089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TSG-SA WG6 Meeting #67	</a:t>
            </a:r>
            <a:endParaRPr lang="en-CA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Fukuoka, Japan 19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23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rd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May 2025</a:t>
            </a:r>
            <a:endParaRPr lang="en-US" altLang="en-US" sz="10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0711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84" r:id="rId1"/>
    <p:sldLayoutId id="2147485185" r:id="rId2"/>
    <p:sldLayoutId id="2147485186" r:id="rId3"/>
    <p:sldLayoutId id="2147485187" r:id="rId4"/>
    <p:sldLayoutId id="2147485188" r:id="rId5"/>
    <p:sldLayoutId id="2147485189" r:id="rId6"/>
    <p:sldLayoutId id="214748519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49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2" r:id="rId1"/>
    <p:sldLayoutId id="2147485193" r:id="rId2"/>
    <p:sldLayoutId id="2147485194" r:id="rId3"/>
    <p:sldLayoutId id="2147485195" r:id="rId4"/>
    <p:sldLayoutId id="2147485196" r:id="rId5"/>
    <p:sldLayoutId id="2147485197" r:id="rId6"/>
    <p:sldLayoutId id="2147485198" r:id="rId7"/>
    <p:sldLayoutId id="2147485199" r:id="rId8"/>
    <p:sldLayoutId id="2147485200" r:id="rId9"/>
    <p:sldLayoutId id="2147485201" r:id="rId10"/>
    <p:sldLayoutId id="2147485202" r:id="rId11"/>
    <p:sldLayoutId id="2147485203" r:id="rId12"/>
    <p:sldLayoutId id="2147485204" r:id="rId13"/>
    <p:sldLayoutId id="2147485205" r:id="rId1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edpb.europa.eu/our-work-tools/our-documents/guidelines/guidelines-052020-consent-under-regulation-2016679_en" TargetMode="External"/><Relationship Id="rId4" Type="http://schemas.openxmlformats.org/officeDocument/2006/relationships/hyperlink" Target="https://gdpr-info.eu/art-7-gdpr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tsg_sa/TSG_SA/TSGS_106_Madrid_2024-12/Docs/SP-241934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dpr-info.eu/art-7-gdpr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customXml" Target="../../customXml/item5.xml"/><Relationship Id="rId1" Type="http://schemas.openxmlformats.org/officeDocument/2006/relationships/customXml" Target="../../customXml/item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dpr-info.eu/art-7-gdp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454238" y="2596550"/>
            <a:ext cx="10932629" cy="186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US" altLang="en-US" sz="4800" dirty="0"/>
              <a:t>DP on 3GPP consent for applications user </a:t>
            </a:r>
            <a:r>
              <a:rPr lang="en-US" altLang="en-US" sz="4800"/>
              <a:t>consent requirements and </a:t>
            </a:r>
            <a:r>
              <a:rPr lang="en-US" altLang="en-US" sz="4800" dirty="0"/>
              <a:t>UDM consent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20E9EF-0B1F-C415-CD69-D55DDF0B257A}"/>
              </a:ext>
            </a:extLst>
          </p:cNvPr>
          <p:cNvSpPr txBox="1"/>
          <p:nvPr/>
        </p:nvSpPr>
        <p:spPr>
          <a:xfrm>
            <a:off x="5190013" y="5154646"/>
            <a:ext cx="206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en-US" sz="2000" b="1" dirty="0"/>
              <a:t>Ericsson, AT&amp;T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CE797F-D203-07C9-2FF8-CE2C597A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891" y="690112"/>
            <a:ext cx="10515600" cy="741873"/>
          </a:xfrm>
        </p:spPr>
        <p:txBody>
          <a:bodyPr/>
          <a:lstStyle/>
          <a:p>
            <a:r>
              <a:rPr lang="en-US" sz="3600" dirty="0">
                <a:latin typeface="+mn-lt"/>
              </a:rPr>
              <a:t>Considerations related to application consent in UDM</a:t>
            </a:r>
            <a:endParaRPr lang="en-US" sz="3600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5E524ED-F0CD-9908-B433-13BA8F7DF04C}"/>
              </a:ext>
            </a:extLst>
          </p:cNvPr>
          <p:cNvSpPr txBox="1">
            <a:spLocks/>
          </p:cNvSpPr>
          <p:nvPr/>
        </p:nvSpPr>
        <p:spPr>
          <a:xfrm>
            <a:off x="258792" y="1906437"/>
            <a:ext cx="11490385" cy="4460682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 anchor="t">
            <a:normAutofit lnSpcReduction="1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b="1" dirty="0">
                <a:solidFill>
                  <a:srgbClr val="333333"/>
                </a:solidFill>
              </a:rPr>
              <a:t>Dynamicity, frequency of updates as required by regulation </a:t>
            </a:r>
            <a:r>
              <a:rPr lang="en-GB" sz="2100" dirty="0">
                <a:solidFill>
                  <a:srgbClr val="333333"/>
                </a:solidFill>
              </a:rPr>
              <a:t>(e.g., </a:t>
            </a:r>
            <a:r>
              <a:rPr lang="en-GB" sz="2100" u="sng" dirty="0">
                <a:solidFill>
                  <a:srgbClr val="0563C1"/>
                </a:solidFill>
                <a:ea typeface="SimSun" panose="02010600030101010101" pitchFamily="2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GDPR art.7</a:t>
            </a:r>
            <a:r>
              <a:rPr lang="en-GB" sz="2100" dirty="0">
                <a:solidFill>
                  <a:srgbClr val="333333"/>
                </a:solidFill>
              </a:rPr>
              <a:t>, where user can change his consent at any time) does not fit with UDM stable/planned provisioning and permanent data approach</a:t>
            </a:r>
          </a:p>
          <a:p>
            <a:pPr marL="457200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b="1" dirty="0">
                <a:solidFill>
                  <a:srgbClr val="333333"/>
                </a:solidFill>
              </a:rPr>
              <a:t>Amount of data to be stored for application consent can become considerable </a:t>
            </a:r>
            <a:r>
              <a:rPr lang="en-GB" sz="2100" dirty="0">
                <a:solidFill>
                  <a:srgbClr val="333333"/>
                </a:solidFill>
              </a:rPr>
              <a:t>given the amount of applications. Among others,  as per </a:t>
            </a:r>
            <a:r>
              <a:rPr lang="en-GB" sz="2100" dirty="0">
                <a:solidFill>
                  <a:srgbClr val="333333"/>
                </a:solidFill>
                <a:hlinkClick r:id="rId5"/>
              </a:rPr>
              <a:t>EU Guidance on consent</a:t>
            </a:r>
            <a:r>
              <a:rPr lang="en-GB" sz="2100" dirty="0">
                <a:solidFill>
                  <a:srgbClr val="333333"/>
                </a:solidFill>
              </a:rPr>
              <a:t>  sect. 3.3.1, it has to include also the purpose, the data, whom the authorization is given </a:t>
            </a:r>
          </a:p>
          <a:p>
            <a:pPr marL="457200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b="1" dirty="0">
                <a:solidFill>
                  <a:srgbClr val="333333"/>
                </a:solidFill>
              </a:rPr>
              <a:t>Application awareness</a:t>
            </a:r>
            <a:r>
              <a:rPr lang="en-GB" sz="2100" dirty="0">
                <a:solidFill>
                  <a:srgbClr val="333333"/>
                </a:solidFill>
              </a:rPr>
              <a:t>: </a:t>
            </a:r>
          </a:p>
          <a:p>
            <a:pPr marL="615950" lvl="1" indent="-342900">
              <a:spcBef>
                <a:spcPts val="0"/>
              </a:spcBef>
              <a:spcAft>
                <a:spcPts val="900"/>
              </a:spcAft>
            </a:pPr>
            <a:r>
              <a:rPr lang="en-GB" sz="2100" dirty="0">
                <a:solidFill>
                  <a:srgbClr val="333333"/>
                </a:solidFill>
              </a:rPr>
              <a:t>UDM would need to be provisioned and maintained to keep up with all possible applications the users could use</a:t>
            </a:r>
          </a:p>
          <a:p>
            <a:pPr marL="457200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b="1" dirty="0">
                <a:solidFill>
                  <a:srgbClr val="333333"/>
                </a:solidFill>
              </a:rPr>
              <a:t>Separation of the network and exposure/application domains</a:t>
            </a:r>
          </a:p>
          <a:p>
            <a:pPr marL="615950" lvl="1" indent="-342900">
              <a:spcBef>
                <a:spcPts val="0"/>
              </a:spcBef>
              <a:spcAft>
                <a:spcPts val="900"/>
              </a:spcAft>
            </a:pPr>
            <a:r>
              <a:rPr lang="en-GB" sz="2100" dirty="0">
                <a:solidFill>
                  <a:srgbClr val="333333"/>
                </a:solidFill>
              </a:rPr>
              <a:t>Additional traffic load to handle Application user consent provisioning and related traffic (consent checks, consent updates) put a burden on UDM, which may impact mobile network traffic</a:t>
            </a:r>
          </a:p>
          <a:p>
            <a:pPr marL="615950" lvl="1" indent="-342900">
              <a:spcBef>
                <a:spcPts val="0"/>
              </a:spcBef>
              <a:spcAft>
                <a:spcPts val="900"/>
              </a:spcAft>
            </a:pPr>
            <a:r>
              <a:rPr lang="en-GB" sz="2100" dirty="0">
                <a:solidFill>
                  <a:srgbClr val="333333"/>
                </a:solidFill>
              </a:rPr>
              <a:t>Consent management solutions must be 4G/5G agnostic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GB" sz="2100" dirty="0">
              <a:solidFill>
                <a:srgbClr val="333333"/>
              </a:solidFill>
            </a:endParaRP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endParaRPr lang="en-GB" sz="2100" dirty="0">
              <a:solidFill>
                <a:srgbClr val="333333"/>
              </a:solidFill>
              <a:latin typeface="inherit"/>
            </a:endParaRP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</a:pPr>
            <a:endParaRPr lang="en-GB" dirty="0">
              <a:solidFill>
                <a:srgbClr val="333333"/>
              </a:solidFill>
              <a:latin typeface="inherit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GB" sz="2400" dirty="0">
              <a:solidFill>
                <a:srgbClr val="0563C1"/>
              </a:solidFill>
              <a:latin typeface="Times New Roman" panose="02020603050405020304" pitchFamily="18" charset="0"/>
              <a:ea typeface="SimSun" panose="02010600030101010101" pitchFamily="2" charset="-122"/>
              <a:hlinkClick r:id="rId4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85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CE797F-D203-07C9-2FF8-CE2C597A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+mn-lt"/>
              </a:rPr>
              <a:t>SA Plenary LS reply to GSMA OPG </a:t>
            </a:r>
            <a:endParaRPr lang="en-US" sz="3600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3640D5D5-01D3-2CC2-6313-013C7318E41F}"/>
              </a:ext>
            </a:extLst>
          </p:cNvPr>
          <p:cNvSpPr txBox="1">
            <a:spLocks/>
          </p:cNvSpPr>
          <p:nvPr/>
        </p:nvSpPr>
        <p:spPr>
          <a:xfrm>
            <a:off x="94889" y="1690688"/>
            <a:ext cx="11593903" cy="1285425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 anchor="t">
            <a:normAutofit fontScale="925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r>
              <a:rPr lang="en-GB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SimSun" panose="02010600030101010101" pitchFamily="2" charset="-122"/>
                <a:hlinkClick r:id="rId4"/>
              </a:rPr>
              <a:t>SP-241934</a:t>
            </a:r>
            <a:r>
              <a:rPr lang="en-GB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: </a:t>
            </a:r>
          </a:p>
          <a:p>
            <a:pPr marL="457200" indent="-457200">
              <a:spcBef>
                <a:spcPts val="0"/>
              </a:spcBef>
              <a:spcAft>
                <a:spcPts val="900"/>
              </a:spcAft>
              <a:buFontTx/>
              <a:buAutoNum type="arabicParenR"/>
            </a:pPr>
            <a:r>
              <a:rPr lang="en-GB" sz="2200" dirty="0">
                <a:ea typeface="SimSun" panose="02010600030101010101" pitchFamily="2" charset="-122"/>
              </a:rPr>
              <a:t>user consent in UDM is only for internal 5GC purposes (not apps)</a:t>
            </a:r>
          </a:p>
          <a:p>
            <a:pPr marL="457200" indent="-457200">
              <a:spcBef>
                <a:spcPts val="0"/>
              </a:spcBef>
              <a:spcAft>
                <a:spcPts val="900"/>
              </a:spcAft>
              <a:buFontTx/>
              <a:buAutoNum type="arabicParenR"/>
            </a:pPr>
            <a:r>
              <a:rPr lang="en-CA" sz="2200" dirty="0">
                <a:ea typeface="Times New Roman" panose="02020603050405020304" pitchFamily="18" charset="0"/>
              </a:rPr>
              <a:t>Subscription data in UDM can only be modified via provisioning (not meant for dynamic/frequent updates)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398A014-BCBB-70B4-0165-09A48CB252EF}"/>
              </a:ext>
            </a:extLst>
          </p:cNvPr>
          <p:cNvSpPr txBox="1">
            <a:spLocks/>
          </p:cNvSpPr>
          <p:nvPr/>
        </p:nvSpPr>
        <p:spPr>
          <a:xfrm>
            <a:off x="783436" y="3105509"/>
            <a:ext cx="10570364" cy="3069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72000" tIns="36000" rIns="72000" bIns="36000" rtlCol="0" anchor="t">
            <a:normAutofit fontScale="77500" lnSpcReduction="2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r>
              <a:rPr lang="en-GB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SimSun" panose="02010600030101010101" pitchFamily="2" charset="-122"/>
                <a:hlinkClick r:id="rId4"/>
              </a:rPr>
              <a:t>SP-241934</a:t>
            </a:r>
            <a:r>
              <a:rPr lang="en-GB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: </a:t>
            </a:r>
          </a:p>
          <a:p>
            <a:pPr marL="192087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3GPP TSG SA Answer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see answers in Q2. </a:t>
            </a:r>
            <a:endParaRPr lang="en-CA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3GPP user consent framework, Annex V of TS 33.501: User Consent Subscription Data (</a:t>
            </a:r>
            <a:r>
              <a:rPr lang="en-GB" sz="1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UcSubscriptionData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is specified in 3GPP TS 29.503 as subscription data stored in the UDR. This data can be retrieved from UDR by UDM and from UDM </a:t>
            </a:r>
            <a:r>
              <a:rPr lang="en-GB" sz="1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by </a:t>
            </a:r>
            <a:r>
              <a:rPr lang="en-GB" sz="1800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any other authorized NF (e.g., NWDAF, NEF).</a:t>
            </a: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Permanent subscription data within this framework can be modified only by provisioning/administration means</a:t>
            </a: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User Consent Subscription Data is used by the </a:t>
            </a:r>
            <a:r>
              <a:rPr lang="en-GB" sz="1800" b="1" dirty="0">
                <a:solidFill>
                  <a:srgbClr val="0082F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NF which is deemed an enforcement point for user consent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The user consent parameters, which are bound to a SUPI/GPSI and purpose of data processing, include whether the user consent is granted or not. Annex V provides technical means to be used when it is required by regional regulations or operator’s local policy, not otherwise. </a:t>
            </a:r>
            <a:r>
              <a:rPr lang="en-GB" sz="1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user consent framework as defined in TS 33.501 </a:t>
            </a:r>
            <a:r>
              <a:rPr lang="en-GB" sz="1800" b="1" dirty="0">
                <a:solidFill>
                  <a:srgbClr val="0082F0"/>
                </a:solidFill>
                <a:highlight>
                  <a:srgbClr val="FFFF00"/>
                </a:highlight>
                <a:latin typeface="Times New Roman" panose="02020603050405020304" pitchFamily="18" charset="0"/>
              </a:rPr>
              <a:t>relates to user consent data to be </a:t>
            </a:r>
            <a:r>
              <a:rPr lang="en-GB" sz="1800" b="1" dirty="0">
                <a:solidFill>
                  <a:srgbClr val="0082F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used within the 5G Core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”. </a:t>
            </a:r>
            <a:endParaRPr lang="en-CA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4795" indent="-264795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7579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CE797F-D203-07C9-2FF8-CE2C597A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+mn-lt"/>
              </a:rPr>
              <a:t>Proposed next activities for SA6 endorsement</a:t>
            </a:r>
            <a:endParaRPr lang="en-US" sz="3600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A8F096CF-0129-690D-D79C-E6E15B0D75DC}"/>
              </a:ext>
            </a:extLst>
          </p:cNvPr>
          <p:cNvSpPr txBox="1">
            <a:spLocks/>
          </p:cNvSpPr>
          <p:nvPr/>
        </p:nvSpPr>
        <p:spPr>
          <a:xfrm>
            <a:off x="156653" y="1837425"/>
            <a:ext cx="11601150" cy="4537496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 anchor="t"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2100" b="1" dirty="0">
                <a:solidFill>
                  <a:srgbClr val="333333"/>
                </a:solidFill>
                <a:latin typeface="Ericsson Hilda" panose="00000500000000000000" pitchFamily="2" charset="0"/>
              </a:rPr>
              <a:t>EDGEAPP</a:t>
            </a: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dirty="0">
                <a:solidFill>
                  <a:srgbClr val="333333"/>
                </a:solidFill>
                <a:latin typeface="Ericsson Hilda" panose="00000500000000000000" pitchFamily="2" charset="0"/>
              </a:rPr>
              <a:t>Clarify that consent requirements are per application and not a generic consent for all EDGE apps</a:t>
            </a: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dirty="0">
                <a:solidFill>
                  <a:srgbClr val="333333"/>
                </a:solidFill>
                <a:latin typeface="Ericsson Hilda" panose="00000500000000000000" pitchFamily="2" charset="0"/>
              </a:rPr>
              <a:t>Add a clean summary of scenarios/user data indicated throughout 23.558 to be subjected to user consent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GB" sz="2100" dirty="0">
              <a:solidFill>
                <a:srgbClr val="333333"/>
              </a:solidFill>
              <a:latin typeface="Ericsson Hilda" panose="00000500000000000000" pitchFamily="2" charset="0"/>
            </a:endParaRP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2100" b="1" dirty="0">
                <a:solidFill>
                  <a:srgbClr val="333333"/>
                </a:solidFill>
                <a:latin typeface="Ericsson Hilda" panose="00000500000000000000" pitchFamily="2" charset="0"/>
              </a:rPr>
              <a:t>CAPIF_ph3</a:t>
            </a: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dirty="0">
                <a:solidFill>
                  <a:srgbClr val="333333"/>
                </a:solidFill>
                <a:latin typeface="Ericsson Hilda" panose="00000500000000000000" pitchFamily="2" charset="0"/>
              </a:rPr>
              <a:t>Clarify everywhere applicable that the consent is per application, user resource (and purpose)</a:t>
            </a: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100" dirty="0">
                <a:solidFill>
                  <a:srgbClr val="333333"/>
                </a:solidFill>
                <a:latin typeface="Ericsson Hilda" panose="00000500000000000000" pitchFamily="2" charset="0"/>
              </a:rPr>
              <a:t>Add a clean summary of the scenarios/user data that is indicated throughout 23.222 to be subjected to user consent </a:t>
            </a:r>
          </a:p>
          <a:p>
            <a:pPr marL="457200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endParaRPr lang="en-GB" sz="2100" dirty="0">
              <a:solidFill>
                <a:srgbClr val="333333"/>
              </a:solidFill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GB" sz="2100" dirty="0">
              <a:solidFill>
                <a:srgbClr val="333333"/>
              </a:solidFill>
            </a:endParaRP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endParaRPr lang="en-GB" sz="2100" dirty="0">
              <a:solidFill>
                <a:srgbClr val="333333"/>
              </a:solidFill>
              <a:latin typeface="inherit"/>
            </a:endParaRP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</a:pPr>
            <a:endParaRPr lang="en-GB" dirty="0">
              <a:solidFill>
                <a:srgbClr val="333333"/>
              </a:solidFill>
              <a:latin typeface="inherit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GB" sz="2400" dirty="0">
              <a:solidFill>
                <a:srgbClr val="0563C1"/>
              </a:solidFill>
              <a:latin typeface="Times New Roman" panose="02020603050405020304" pitchFamily="18" charset="0"/>
              <a:ea typeface="SimSun" panose="02010600030101010101" pitchFamily="2" charset="-122"/>
              <a:hlinkClick r:id="rId4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17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994" y="206597"/>
            <a:ext cx="10102363" cy="795726"/>
          </a:xfrm>
          <a:ln>
            <a:noFill/>
          </a:ln>
        </p:spPr>
        <p:txBody>
          <a:bodyPr/>
          <a:lstStyle/>
          <a:p>
            <a:r>
              <a:rPr lang="en-US" sz="4800" dirty="0">
                <a:latin typeface="+mn-lt"/>
              </a:rPr>
              <a:t>Example:  SA6 EDGEAPP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16724DA-07EC-97CA-A5D3-C16BB234E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5" y="28098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47C684D-109A-16A3-C016-5EADFCBE2FF0}"/>
              </a:ext>
            </a:extLst>
          </p:cNvPr>
          <p:cNvSpPr txBox="1">
            <a:spLocks/>
          </p:cNvSpPr>
          <p:nvPr/>
        </p:nvSpPr>
        <p:spPr>
          <a:xfrm>
            <a:off x="135790" y="1132593"/>
            <a:ext cx="5884008" cy="5518810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 anchor="t">
            <a:normAutofit lnSpcReduction="10000"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800" b="1" i="0" u="none" strike="noStrike" kern="1000" cap="none" spc="-30" normalizeH="0" baseline="0" noProof="0">
                <a:ln>
                  <a:noFill/>
                </a:ln>
                <a:solidFill>
                  <a:srgbClr val="0082F0">
                    <a:lumMod val="75000"/>
                  </a:srgbClr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EDGEAPP TS23.588  </a:t>
            </a:r>
            <a:r>
              <a:rPr kumimoji="0" lang="en-US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uses </a:t>
            </a:r>
            <a:r>
              <a:rPr kumimoji="0" lang="en-US" sz="1800" b="1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user consent for the edge applications</a:t>
            </a:r>
            <a:endParaRPr kumimoji="0" lang="en-US" sz="1800" b="1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Times New Roman" panose="02020603050405020304" pitchFamily="18" charset="0"/>
              <a:cs typeface="+mn-cs"/>
            </a:endParaRP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6.3.2; 8.5.2.2.: EES acts “as consent enforcing entity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as specified in 3GPP TS 33.558 [23] and 3GPP TS 33.501 [32]”</a:t>
            </a: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7.2.6: “For user's privacy reasons,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GPSI in the form of MSISDN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can be used only after obtaining user's consent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.”</a:t>
            </a: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8.3.3.2.2 in the EAS Discovery procedure: “If an e2e tunnel is used in the UE for applications (e.g. user configured tunnel service), and if the tunnel service provider and the ECSP are from the same organization and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3232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only if user grants the permission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, then the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EEC provides the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tunnel information for the associated applications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 in the request to the EES considering user consent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.”</a:t>
            </a: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8.6.5.2: “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User consent aspect on sharing the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AF specific UE identifier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with particular EAS is described in 3GPP TS 33.558 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[23].”</a:t>
            </a: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8.14.2.3: “NOTE 3: It is outside the scope of this release of this specification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how the user or the AC can consent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, e.g., to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the disclosure of location information </a:t>
            </a:r>
            <a:r>
              <a:rPr kumimoji="0" lang="en-GB" sz="18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and the use of the AC ID in the signalling towards the network.”</a:t>
            </a: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CA" sz="18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CA" sz="18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CA" sz="18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</a:endParaRP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6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76A4AF-A5CC-B1D1-68C2-1825601941E3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1646412"/>
          <a:ext cx="5629275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2127095703"/>
                    </a:ext>
                  </a:extLst>
                </a:gridCol>
                <a:gridCol w="1605221">
                  <a:extLst>
                    <a:ext uri="{9D8B030D-6E8A-4147-A177-3AD203B41FA5}">
                      <a16:colId xmlns:a16="http://schemas.microsoft.com/office/drawing/2014/main" val="1264708547"/>
                    </a:ext>
                  </a:extLst>
                </a:gridCol>
                <a:gridCol w="1370251">
                  <a:extLst>
                    <a:ext uri="{9D8B030D-6E8A-4147-A177-3AD203B41FA5}">
                      <a16:colId xmlns:a16="http://schemas.microsoft.com/office/drawing/2014/main" val="3193954669"/>
                    </a:ext>
                  </a:extLst>
                </a:gridCol>
                <a:gridCol w="1358403">
                  <a:extLst>
                    <a:ext uri="{9D8B030D-6E8A-4147-A177-3AD203B41FA5}">
                      <a16:colId xmlns:a16="http://schemas.microsoft.com/office/drawing/2014/main" val="6295959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User Consent purpose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User Data </a:t>
                      </a:r>
                      <a:br>
                        <a:rPr lang="en-US" sz="1400">
                          <a:latin typeface="+mn-lt"/>
                        </a:rPr>
                      </a:br>
                      <a:r>
                        <a:rPr lang="en-US" sz="1400">
                          <a:latin typeface="+mn-lt"/>
                        </a:rPr>
                        <a:t>(subject to consent) 23.558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>
                          <a:latin typeface="+mn-lt"/>
                        </a:rPr>
                        <a:t>Enforcer</a:t>
                      </a:r>
                    </a:p>
                    <a:p>
                      <a:endParaRPr 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User Consent storage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398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Generally per each AF/ app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400">
                          <a:latin typeface="+mn-lt"/>
                        </a:rPr>
                      </a:br>
                      <a:r>
                        <a:rPr lang="en-US" sz="1400">
                          <a:latin typeface="+mn-lt"/>
                        </a:rPr>
                        <a:t>UE Location</a:t>
                      </a:r>
                      <a:br>
                        <a:rPr lang="en-US" sz="1400">
                          <a:latin typeface="+mn-lt"/>
                        </a:rPr>
                      </a:br>
                      <a:r>
                        <a:rPr lang="en-US" sz="1400">
                          <a:latin typeface="+mn-lt"/>
                        </a:rPr>
                        <a:t>- 8.14.2.3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LMF, NEF (via enforcing the </a:t>
                      </a:r>
                      <a:r>
                        <a:rPr lang="en-US" sz="1400" err="1">
                          <a:latin typeface="+mn-lt"/>
                        </a:rPr>
                        <a:t>oAuth</a:t>
                      </a:r>
                      <a:r>
                        <a:rPr lang="en-US" sz="1400">
                          <a:latin typeface="+mn-lt"/>
                        </a:rPr>
                        <a:t> token scope)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Not specified, ref. to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4819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>
                          <a:latin typeface="+mn-lt"/>
                        </a:rPr>
                        <a:t>EDGEAPP  (per app/AF)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GPSI (MSISDN)</a:t>
                      </a:r>
                      <a:br>
                        <a:rPr lang="en-US" sz="1400">
                          <a:latin typeface="+mn-lt"/>
                        </a:rPr>
                      </a:br>
                      <a:r>
                        <a:rPr lang="en-US" sz="1400">
                          <a:latin typeface="+mn-lt"/>
                        </a:rPr>
                        <a:t>- 7.2.6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EES</a:t>
                      </a:r>
                      <a:br>
                        <a:rPr lang="en-US" sz="1400">
                          <a:latin typeface="+mn-lt"/>
                        </a:rPr>
                      </a:br>
                      <a:r>
                        <a:rPr lang="en-US" sz="1400">
                          <a:latin typeface="+mn-lt"/>
                        </a:rPr>
                        <a:t>(6.3.2; 8.5.2.2)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specified, ref. to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182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EDGEAPP (per app/AF)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latin typeface="+mn-lt"/>
                        </a:rPr>
                        <a:t>UE tunnel e2e info (security) - 8.3.3.2.2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  <a:t>EES</a:t>
                      </a:r>
                      <a:b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</a:br>
                      <a:r>
                        <a:rPr lang="en-US" sz="1400">
                          <a:latin typeface="+mn-lt"/>
                        </a:rPr>
                        <a:t>(6.3.2; 8.5.2.2)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specified, ref. to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739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>
                          <a:latin typeface="+mn-lt"/>
                        </a:rPr>
                        <a:t>EDGEAPP (per app/AF)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 specific UE identifier (MSISDN) - 8.6.5.2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  <a:t>EES</a:t>
                      </a:r>
                      <a:b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</a:br>
                      <a:r>
                        <a:rPr lang="en-US" sz="1400">
                          <a:latin typeface="+mn-lt"/>
                        </a:rPr>
                        <a:t>(6.3.2; 8.5.2.2)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specified, ref. to 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240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C79185B-FDEE-3DDD-2C1C-DAAB338A79F6}"/>
              </a:ext>
            </a:extLst>
          </p:cNvPr>
          <p:cNvSpPr txBox="1"/>
          <p:nvPr/>
        </p:nvSpPr>
        <p:spPr>
          <a:xfrm>
            <a:off x="7147660" y="1297085"/>
            <a:ext cx="4091840" cy="392896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SA6 application consent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36412D-F28A-6D8C-0F94-1857A417BF67}"/>
              </a:ext>
            </a:extLst>
          </p:cNvPr>
          <p:cNvSpPr txBox="1"/>
          <p:nvPr/>
        </p:nvSpPr>
        <p:spPr>
          <a:xfrm>
            <a:off x="6958149" y="5722866"/>
            <a:ext cx="4972593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eaLnBrk="1" hangingPunct="1">
              <a:spcBef>
                <a:spcPts val="800"/>
              </a:spcBef>
            </a:pPr>
            <a:r>
              <a:rPr kumimoji="0" lang="en-US" sz="2000" b="0" i="1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NOTE: </a:t>
            </a:r>
            <a:r>
              <a:rPr lang="en-US" sz="1800" i="1" dirty="0">
                <a:effectLst/>
                <a:latin typeface="Segoe UI" panose="020B0502040204020203" pitchFamily="34" charset="0"/>
              </a:rPr>
              <a:t>Mismatch SA3 with SA6</a:t>
            </a:r>
            <a:br>
              <a:rPr lang="en-US" sz="1800" i="1" dirty="0">
                <a:effectLst/>
                <a:latin typeface="Segoe UI" panose="020B0502040204020203" pitchFamily="34" charset="0"/>
              </a:rPr>
            </a:br>
            <a:r>
              <a:rPr lang="en-US" sz="1800" i="1" dirty="0">
                <a:effectLst/>
                <a:latin typeface="Segoe UI" panose="020B0502040204020203" pitchFamily="34" charset="0"/>
              </a:rPr>
              <a:t>33.558 also allows NEF as enforcer.</a:t>
            </a:r>
            <a:br>
              <a:rPr lang="en-US" sz="1800" i="1" dirty="0">
                <a:effectLst/>
                <a:latin typeface="Segoe UI" panose="020B0502040204020203" pitchFamily="34" charset="0"/>
              </a:rPr>
            </a:br>
            <a:r>
              <a:rPr lang="en-US" sz="1800" i="1" dirty="0">
                <a:effectLst/>
                <a:latin typeface="Segoe UI" panose="020B0502040204020203" pitchFamily="34" charset="0"/>
              </a:rPr>
              <a:t>33.501 only mentions NFs (not AFs like EES)</a:t>
            </a:r>
            <a:endParaRPr lang="en-US" sz="1800" i="1" dirty="0">
              <a:effectLst/>
              <a:latin typeface="Arial" panose="020B0604020202020204" pitchFamily="34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1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96324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CE797F-D203-07C9-2FF8-CE2C597A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+mn-lt"/>
              </a:rPr>
              <a:t>Recommendations for SA6 endorsement</a:t>
            </a:r>
            <a:endParaRPr lang="en-US" sz="3600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A8F096CF-0129-690D-D79C-E6E15B0D75DC}"/>
              </a:ext>
            </a:extLst>
          </p:cNvPr>
          <p:cNvSpPr txBox="1">
            <a:spLocks/>
          </p:cNvSpPr>
          <p:nvPr/>
        </p:nvSpPr>
        <p:spPr>
          <a:xfrm>
            <a:off x="345056" y="1936894"/>
            <a:ext cx="11283351" cy="2436699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 anchor="t">
            <a:normAutofit lnSpcReduction="1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b="1" dirty="0">
                <a:solidFill>
                  <a:srgbClr val="333333"/>
                </a:solidFill>
                <a:latin typeface="Ericsson Hilda" panose="00000500000000000000" pitchFamily="2" charset="0"/>
              </a:rPr>
              <a:t>General direction:</a:t>
            </a: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GB" sz="2800" dirty="0">
                <a:solidFill>
                  <a:srgbClr val="333333"/>
                </a:solidFill>
                <a:latin typeface="Ericsson Hilda" panose="00000500000000000000" pitchFamily="2" charset="0"/>
              </a:rPr>
              <a:t>Working assumption should be that application user consent data storage does not need to be standardized</a:t>
            </a:r>
          </a:p>
          <a:p>
            <a:pPr marL="1187450" lvl="2" indent="-457200">
              <a:spcBef>
                <a:spcPts val="0"/>
              </a:spcBef>
              <a:spcAft>
                <a:spcPts val="900"/>
              </a:spcAft>
            </a:pPr>
            <a:r>
              <a:rPr lang="en-GB" sz="2400" dirty="0">
                <a:solidFill>
                  <a:srgbClr val="333333"/>
                </a:solidFill>
                <a:latin typeface="Ericsson Hilda" panose="00000500000000000000" pitchFamily="2" charset="0"/>
              </a:rPr>
              <a:t>Storage in UDM is not an explored option for application user consent either (avoid ad-hoc updates, then dynamically and frequently maintaining application user consent data and an app list continuously expanding)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GB" dirty="0">
              <a:solidFill>
                <a:srgbClr val="333333"/>
              </a:solidFill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GB" dirty="0">
              <a:solidFill>
                <a:srgbClr val="333333"/>
              </a:solidFill>
            </a:endParaRPr>
          </a:p>
          <a:p>
            <a:pPr marL="730250" lvl="1" indent="-4572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endParaRPr lang="en-GB" sz="2800" dirty="0">
              <a:solidFill>
                <a:srgbClr val="333333"/>
              </a:solidFill>
              <a:latin typeface="inherit"/>
            </a:endParaRPr>
          </a:p>
          <a:p>
            <a:pPr marL="273050" lvl="1" indent="0">
              <a:spcBef>
                <a:spcPts val="0"/>
              </a:spcBef>
              <a:spcAft>
                <a:spcPts val="900"/>
              </a:spcAft>
              <a:buNone/>
            </a:pPr>
            <a:endParaRPr lang="en-GB" sz="3200" dirty="0">
              <a:solidFill>
                <a:srgbClr val="333333"/>
              </a:solidFill>
              <a:latin typeface="inherit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GB" sz="3200" dirty="0">
              <a:solidFill>
                <a:srgbClr val="0563C1"/>
              </a:solidFill>
              <a:latin typeface="Times New Roman" panose="02020603050405020304" pitchFamily="18" charset="0"/>
              <a:ea typeface="SimSun" panose="02010600030101010101" pitchFamily="2" charset="-122"/>
              <a:hlinkClick r:id="rId4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FontTx/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33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5fcf8b0f609ffc618433019ad4b04ca0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682e07ded1439f7fa7cf50a4656ea6e6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E3128C78-AEAD-435B-9FC4-709C6CEE92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5febc012-5c62-464f-8fa7-270037d49f7f"/>
    <ds:schemaRef ds:uri="http://schemas.microsoft.com/office/2006/documentManagement/types"/>
    <ds:schemaRef ds:uri="http://purl.org/dc/terms/"/>
    <ds:schemaRef ds:uri="http://purl.org/dc/elements/1.1/"/>
    <ds:schemaRef ds:uri="a666cf78-39a2-4718-9e3a-c97e0f2e2430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8762117-8292-4133-b1c7-eab5c6487cfd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DC13BF9D-5E50-4F67-8566-B9A68144B492}">
  <ds:schemaRefs/>
</ds:datastoreItem>
</file>

<file path=customXml/itemProps5.xml><?xml version="1.0" encoding="utf-8"?>
<ds:datastoreItem xmlns:ds="http://schemas.openxmlformats.org/officeDocument/2006/customXml" ds:itemID="{AF0559BC-BBBD-47F5-A726-325F08E81A88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7933</TotalTime>
  <Words>926</Words>
  <Application>Microsoft Office PowerPoint</Application>
  <PresentationFormat>Widescreen</PresentationFormat>
  <Paragraphs>79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SimSun</vt:lpstr>
      <vt:lpstr>Arial</vt:lpstr>
      <vt:lpstr>Arial </vt:lpstr>
      <vt:lpstr>Calibri</vt:lpstr>
      <vt:lpstr>Calibri Light</vt:lpstr>
      <vt:lpstr>Ericsson Hilda</vt:lpstr>
      <vt:lpstr>Ericsson Hilda ExtraBold</vt:lpstr>
      <vt:lpstr>Ericsson Hilda ExtraLight</vt:lpstr>
      <vt:lpstr>Ericsson Hilda Light</vt:lpstr>
      <vt:lpstr>Ericsson Technical Icons</vt:lpstr>
      <vt:lpstr>inherit</vt:lpstr>
      <vt:lpstr>Segoe UI</vt:lpstr>
      <vt:lpstr>Times New Roman</vt:lpstr>
      <vt:lpstr>Office Theme</vt:lpstr>
      <vt:lpstr>1_Office Theme</vt:lpstr>
      <vt:lpstr>PresentationTemplate2021</vt:lpstr>
      <vt:lpstr>PowerPoint Presentation</vt:lpstr>
      <vt:lpstr>Considerations related to application consent in UDM</vt:lpstr>
      <vt:lpstr>SA Plenary LS reply to GSMA OPG </vt:lpstr>
      <vt:lpstr>Proposed next activities for SA6 endorsement</vt:lpstr>
      <vt:lpstr>Example:  SA6 EDGEAPP </vt:lpstr>
      <vt:lpstr>Recommendations for SA6 endorsement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Cristina B</cp:lastModifiedBy>
  <cp:revision>14</cp:revision>
  <dcterms:created xsi:type="dcterms:W3CDTF">2010-02-05T13:52:04Z</dcterms:created>
  <dcterms:modified xsi:type="dcterms:W3CDTF">2025-05-12T16:25:16Z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ediaServiceImageTags">
    <vt:lpwstr/>
  </property>
</Properties>
</file>