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364" r:id="rId6"/>
    <p:sldId id="382" r:id="rId7"/>
    <p:sldId id="383" r:id="rId8"/>
    <p:sldId id="384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98" autoAdjust="0"/>
    <p:restoredTop sz="94679" autoAdjust="0"/>
  </p:normalViewPr>
  <p:slideViewPr>
    <p:cSldViewPr snapToGrid="0">
      <p:cViewPr varScale="1">
        <p:scale>
          <a:sx n="74" d="100"/>
          <a:sy n="74" d="100"/>
        </p:scale>
        <p:origin x="302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79296" y="34444"/>
            <a:ext cx="1119674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14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3GPP TSG-SA WG6 Meeting #65</a:t>
            </a:r>
            <a:r>
              <a:rPr lang="en-GB" sz="14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									S6-250289</a:t>
            </a:r>
            <a:br>
              <a:rPr lang="en-GB" sz="1400" b="1" dirty="0">
                <a:effectLst/>
                <a:highlight>
                  <a:srgbClr val="FFFF00"/>
                </a:highlight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</a:br>
            <a:r>
              <a:rPr lang="en-GB" sz="1400" b="1" dirty="0">
                <a:effectLst/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Athens, Greece, 17</a:t>
            </a:r>
            <a:r>
              <a:rPr lang="en-GB" sz="1400" b="1" baseline="30000" dirty="0">
                <a:effectLst/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th</a:t>
            </a:r>
            <a:r>
              <a:rPr lang="en-GB" sz="1400" b="1" dirty="0">
                <a:effectLst/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 – 21</a:t>
            </a:r>
            <a:r>
              <a:rPr lang="en-GB" sz="1400" b="1" baseline="30000" dirty="0">
                <a:effectLst/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st</a:t>
            </a:r>
            <a:r>
              <a:rPr lang="en-GB" sz="1400" b="1" dirty="0">
                <a:effectLst/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 February 2025</a:t>
            </a:r>
            <a:endParaRPr lang="en-US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2073C3-1DE1-3A37-F3D7-5BDDEF1B2323}"/>
              </a:ext>
            </a:extLst>
          </p:cNvPr>
          <p:cNvSpPr txBox="1">
            <a:spLocks/>
          </p:cNvSpPr>
          <p:nvPr/>
        </p:nvSpPr>
        <p:spPr bwMode="auto">
          <a:xfrm>
            <a:off x="1392513" y="2566306"/>
            <a:ext cx="8949861" cy="2354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FontTx/>
              <a:buNone/>
            </a:pPr>
            <a:br>
              <a:rPr lang="en-GB" altLang="en-US" dirty="0"/>
            </a:br>
            <a:r>
              <a:rPr lang="en-GB" altLang="en-US" sz="5400" b="1" dirty="0">
                <a:latin typeface="+mj-lt"/>
              </a:rPr>
              <a:t>SA6 Rel-20 planning</a:t>
            </a:r>
          </a:p>
          <a:p>
            <a:pPr marL="0" indent="0" algn="ctr" eaLnBrk="1" hangingPunct="1">
              <a:buFontTx/>
              <a:buNone/>
            </a:pPr>
            <a:r>
              <a:rPr lang="en-GB" altLang="en-US" sz="5400" b="1" dirty="0">
                <a:latin typeface="+mj-lt"/>
              </a:rPr>
              <a:t>Thoughts and ideas </a:t>
            </a:r>
            <a:endParaRPr lang="en-GB" altLang="en-US" sz="4800" b="1" dirty="0">
              <a:latin typeface="+mj-lt"/>
            </a:endParaRPr>
          </a:p>
          <a:p>
            <a:pPr marL="0" indent="0" algn="ctr" eaLnBrk="1" hangingPunct="1">
              <a:buFontTx/>
              <a:buNone/>
            </a:pPr>
            <a:endParaRPr lang="en-GB" altLang="en-US" dirty="0"/>
          </a:p>
          <a:p>
            <a:pPr marL="0" indent="0" algn="ctr" eaLnBrk="1" hangingPunct="1">
              <a:buFontTx/>
              <a:buNone/>
            </a:pPr>
            <a:r>
              <a:rPr lang="en-GB" altLang="en-US" b="1" dirty="0">
                <a:latin typeface="+mj-lt"/>
              </a:rPr>
              <a:t>SA6 Chair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 dirty="0"/>
              <a:t>Background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992205" cy="4351338"/>
          </a:xfrm>
        </p:spPr>
        <p:txBody>
          <a:bodyPr/>
          <a:lstStyle/>
          <a:p>
            <a:r>
              <a:rPr lang="en-IN" dirty="0"/>
              <a:t>SA6 has started to plan the content of Rel-20</a:t>
            </a:r>
          </a:p>
          <a:p>
            <a:r>
              <a:rPr lang="en-IN" dirty="0"/>
              <a:t>SA6 has been requested to plan:</a:t>
            </a:r>
          </a:p>
          <a:p>
            <a:pPr lvl="1"/>
            <a:r>
              <a:rPr lang="en-IN" dirty="0"/>
              <a:t>part of Rel-20 for features for 5G-Advanced</a:t>
            </a:r>
          </a:p>
          <a:p>
            <a:pPr lvl="1"/>
            <a:r>
              <a:rPr lang="en-IN" dirty="0"/>
              <a:t>part of Rel-20 for study of 6G</a:t>
            </a:r>
          </a:p>
          <a:p>
            <a:r>
              <a:rPr lang="en-IN" dirty="0"/>
              <a:t>A Rel-20 5GA Virtual Workshop was held in Jan-2025</a:t>
            </a:r>
          </a:p>
          <a:p>
            <a:r>
              <a:rPr lang="en-IN" dirty="0"/>
              <a:t>16 companies proposed 5GA features for Rel-20 in our Virtual Workshop</a:t>
            </a:r>
          </a:p>
          <a:p>
            <a:r>
              <a:rPr lang="en-IN" dirty="0"/>
              <a:t>Most features got support from several companies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B25227-1BB1-A49A-D93C-53609A830F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A35A1984-3F5F-8D1C-FDCF-42685D6A2D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 dirty="0"/>
              <a:t>Aspects to consider 1/2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3129C92E-7DC7-33F1-3FA6-2141362585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992205" cy="4351338"/>
          </a:xfrm>
        </p:spPr>
        <p:txBody>
          <a:bodyPr/>
          <a:lstStyle/>
          <a:p>
            <a:r>
              <a:rPr lang="en-IN" sz="28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O</a:t>
            </a:r>
            <a:r>
              <a:rPr lang="en-US" sz="28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ne-by-one approval of available 5GA-SIDs/WIDs over March and June plenaries or all SIDs/WIDs approved at one plenary?</a:t>
            </a:r>
          </a:p>
          <a:p>
            <a:r>
              <a:rPr lang="en-US" sz="28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SID + WID versus WID-only  -  Consider WID-only for follow-up features.</a:t>
            </a:r>
          </a:p>
          <a:p>
            <a:r>
              <a:rPr lang="en-US" sz="28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Large versus smaller SIDs/WIDs – smaller SIDs/WIDs may progress more in parallel and be more focused.</a:t>
            </a:r>
          </a:p>
          <a:p>
            <a:r>
              <a:rPr lang="en-US" sz="28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Consider </a:t>
            </a:r>
            <a:r>
              <a:rPr lang="en-US" sz="2800" kern="100" dirty="0">
                <a:ea typeface="Aptos" panose="020B0004020202020204" pitchFamily="34" charset="0"/>
                <a:cs typeface="Times New Roman" panose="02020603050405020304" pitchFamily="18" charset="0"/>
              </a:rPr>
              <a:t>ti</a:t>
            </a:r>
            <a:r>
              <a:rPr lang="en-US" sz="28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me needed on enhanced features versus new features with new specification</a:t>
            </a:r>
            <a:r>
              <a:rPr lang="en-IN" dirty="0"/>
              <a:t>s.</a:t>
            </a:r>
          </a:p>
        </p:txBody>
      </p:sp>
    </p:spTree>
    <p:extLst>
      <p:ext uri="{BB962C8B-B14F-4D97-AF65-F5344CB8AC3E}">
        <p14:creationId xmlns:p14="http://schemas.microsoft.com/office/powerpoint/2010/main" val="1583555232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90B721-9E47-2A11-CD83-6409B07B31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DBFBA14-9FC1-5FB4-D8F9-B66AD0CD05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 dirty="0"/>
              <a:t>Aspects to consider 2/2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2F708A7A-16E3-45C4-2C2B-1CD3D57D16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992205" cy="4351338"/>
          </a:xfrm>
        </p:spPr>
        <p:txBody>
          <a:bodyPr/>
          <a:lstStyle/>
          <a:p>
            <a:r>
              <a:rPr lang="en-US" kern="10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SA6 </a:t>
            </a:r>
            <a:r>
              <a:rPr lang="en-US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has limited tradition for estimation and enforcement of Time Units.</a:t>
            </a:r>
          </a:p>
          <a:p>
            <a:r>
              <a:rPr lang="en-US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Early start for 5GA features can</a:t>
            </a:r>
            <a:r>
              <a:rPr lang="en-US" kern="100" dirty="0">
                <a:ea typeface="Aptos" panose="020B0004020202020204" pitchFamily="34" charset="0"/>
                <a:cs typeface="Times New Roman" panose="02020603050405020304" pitchFamily="18" charset="0"/>
              </a:rPr>
              <a:t> give faster </a:t>
            </a:r>
            <a:r>
              <a:rPr lang="en-US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completion and benefit the 6G-study which will build up towards the end of Rel-20.</a:t>
            </a:r>
          </a:p>
          <a:p>
            <a:r>
              <a:rPr lang="en-US" sz="28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Content of and time needed for the 6G-study is currently unclear.</a:t>
            </a:r>
          </a:p>
          <a:p>
            <a:r>
              <a:rPr lang="en-US" sz="28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Prioritize now (if needed), </a:t>
            </a:r>
            <a:r>
              <a:rPr lang="en-US" kern="100" dirty="0">
                <a:ea typeface="Aptos" panose="020B0004020202020204" pitchFamily="34" charset="0"/>
                <a:cs typeface="Times New Roman" panose="02020603050405020304" pitchFamily="18" charset="0"/>
              </a:rPr>
              <a:t>o</a:t>
            </a:r>
            <a:r>
              <a:rPr lang="en-US" sz="28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r after completion of 5GA SIDs when both content of the 5GA studies as well as the content of the 6G-study may be more clear?</a:t>
            </a:r>
            <a:endParaRPr lang="en-US" kern="10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US" kern="10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108802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204E07-C797-B672-5ED1-1EB4504ED3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6BF3882F-75A6-0908-DFE4-2111294541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 dirty="0"/>
              <a:t>Assignment of Rapporteurs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FC80DDF2-7605-B935-9358-B333E0BC35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992205" cy="4351338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  <a:tabLst>
                <a:tab pos="1710690" algn="l"/>
              </a:tabLst>
            </a:pPr>
            <a:r>
              <a:rPr lang="en-US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Rapporteurs – decided in SA6 or in SA?</a:t>
            </a:r>
          </a:p>
          <a:p>
            <a:pPr marL="800100" lvl="1" indent="-3429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1710690" algn="l"/>
              </a:tabLst>
            </a:pPr>
            <a:r>
              <a:rPr lang="en-US" sz="20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Proposed decided in SA6</a:t>
            </a:r>
          </a:p>
          <a:p>
            <a:pPr marL="800100" lvl="1" indent="-3429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1710690" algn="l"/>
              </a:tabLst>
            </a:pPr>
            <a:r>
              <a:rPr lang="en-US" sz="20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Proposed to have one rapporteur per work item</a:t>
            </a:r>
          </a:p>
          <a:p>
            <a:pPr marL="800100" lvl="1" indent="-3429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1710690" algn="l"/>
              </a:tabLst>
            </a:pPr>
            <a:r>
              <a:rPr lang="en-US" sz="20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Proposed to have – as far as possible, one work item per company</a:t>
            </a:r>
          </a:p>
          <a:p>
            <a:pPr marL="800100" lvl="1" indent="-3429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1710690" algn="l"/>
              </a:tabLst>
            </a:pPr>
            <a:r>
              <a:rPr lang="en-US" sz="20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Proposed to have – as far as possible, only one rapporteur-role per person</a:t>
            </a:r>
            <a:endParaRPr lang="en-US" sz="2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625005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679a257e-872f-4c98-9e8a-0a9c104f72cd"/>
    <ds:schemaRef ds:uri="http://purl.org/dc/terms/"/>
    <ds:schemaRef ds:uri="http://schemas.microsoft.com/office/infopath/2007/PartnerControls"/>
    <ds:schemaRef ds:uri="280d8efa-eff2-4910-88d2-79ca146720c4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7607</TotalTime>
  <Words>276</Words>
  <Application>Microsoft Office PowerPoint</Application>
  <PresentationFormat>Widescreen</PresentationFormat>
  <Paragraphs>28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Aptos</vt:lpstr>
      <vt:lpstr>Arial</vt:lpstr>
      <vt:lpstr>Calibri</vt:lpstr>
      <vt:lpstr>Calibri Light</vt:lpstr>
      <vt:lpstr>Symbol</vt:lpstr>
      <vt:lpstr>Times New Roman</vt:lpstr>
      <vt:lpstr>Office Theme</vt:lpstr>
      <vt:lpstr>PowerPoint Presentation</vt:lpstr>
      <vt:lpstr>Background</vt:lpstr>
      <vt:lpstr>Aspects to consider 1/2</vt:lpstr>
      <vt:lpstr>Aspects to consider 2/2</vt:lpstr>
      <vt:lpstr>Assignment of Rapporteurs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Atle Monrad</cp:lastModifiedBy>
  <cp:revision>730</cp:revision>
  <dcterms:created xsi:type="dcterms:W3CDTF">2010-02-05T13:52:04Z</dcterms:created>
  <dcterms:modified xsi:type="dcterms:W3CDTF">2025-02-17T11:40:26Z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MSIP_Label_4d2f777e-4347-4fc6-823a-b44ab313546a_Enabled">
    <vt:lpwstr>true</vt:lpwstr>
  </property>
  <property fmtid="{D5CDD505-2E9C-101B-9397-08002B2CF9AE}" pid="4" name="MSIP_Label_4d2f777e-4347-4fc6-823a-b44ab313546a_SetDate">
    <vt:lpwstr>2024-11-09T09:18:05Z</vt:lpwstr>
  </property>
  <property fmtid="{D5CDD505-2E9C-101B-9397-08002B2CF9AE}" pid="5" name="MSIP_Label_4d2f777e-4347-4fc6-823a-b44ab313546a_Method">
    <vt:lpwstr>Standard</vt:lpwstr>
  </property>
  <property fmtid="{D5CDD505-2E9C-101B-9397-08002B2CF9AE}" pid="6" name="MSIP_Label_4d2f777e-4347-4fc6-823a-b44ab313546a_Name">
    <vt:lpwstr>Non-Public</vt:lpwstr>
  </property>
  <property fmtid="{D5CDD505-2E9C-101B-9397-08002B2CF9AE}" pid="7" name="MSIP_Label_4d2f777e-4347-4fc6-823a-b44ab313546a_SiteId">
    <vt:lpwstr>e351b779-f6d5-4e50-8568-80e922d180ae</vt:lpwstr>
  </property>
  <property fmtid="{D5CDD505-2E9C-101B-9397-08002B2CF9AE}" pid="8" name="MSIP_Label_4d2f777e-4347-4fc6-823a-b44ab313546a_ActionId">
    <vt:lpwstr>abab8057-d287-4bd7-a4e5-7cb5a50f171f</vt:lpwstr>
  </property>
  <property fmtid="{D5CDD505-2E9C-101B-9397-08002B2CF9AE}" pid="9" name="MSIP_Label_4d2f777e-4347-4fc6-823a-b44ab313546a_ContentBits">
    <vt:lpwstr>0</vt:lpwstr>
  </property>
</Properties>
</file>