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8"/>
  </p:notesMasterIdLst>
  <p:handoutMasterIdLst>
    <p:handoutMasterId r:id="rId19"/>
  </p:handoutMasterIdLst>
  <p:sldIdLst>
    <p:sldId id="341" r:id="rId5"/>
    <p:sldId id="363" r:id="rId6"/>
    <p:sldId id="364" r:id="rId7"/>
    <p:sldId id="366" r:id="rId8"/>
    <p:sldId id="367" r:id="rId9"/>
    <p:sldId id="376" r:id="rId10"/>
    <p:sldId id="368" r:id="rId11"/>
    <p:sldId id="377" r:id="rId12"/>
    <p:sldId id="365" r:id="rId13"/>
    <p:sldId id="372" r:id="rId14"/>
    <p:sldId id="373" r:id="rId15"/>
    <p:sldId id="369" r:id="rId16"/>
    <p:sldId id="374" r:id="rId1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615" autoAdjust="0"/>
    <p:restoredTop sz="94679" autoAdjust="0"/>
  </p:normalViewPr>
  <p:slideViewPr>
    <p:cSldViewPr snapToGrid="0">
      <p:cViewPr varScale="1">
        <p:scale>
          <a:sx n="79" d="100"/>
          <a:sy n="79" d="100"/>
        </p:scale>
        <p:origin x="370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36865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</a:t>
            </a:r>
            <a:r>
              <a:rPr lang="sv-SE" altLang="en-US" sz="1200" b="1" dirty="0" smtClean="0">
                <a:latin typeface="Arial "/>
              </a:rPr>
              <a:t>59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 smtClean="0">
                <a:latin typeface="Arial "/>
              </a:rPr>
              <a:t>Athens, Greece, 26th</a:t>
            </a:r>
            <a:r>
              <a:rPr lang="en-GB" altLang="en-US" sz="1200" b="1" baseline="0" dirty="0" smtClean="0">
                <a:latin typeface="Arial "/>
              </a:rPr>
              <a:t> Feb</a:t>
            </a:r>
            <a:r>
              <a:rPr lang="en-GB" altLang="en-US" sz="1200" b="1" dirty="0" smtClean="0">
                <a:latin typeface="Arial "/>
              </a:rPr>
              <a:t> </a:t>
            </a:r>
            <a:r>
              <a:rPr lang="en-GB" altLang="en-US" sz="1200" b="1" dirty="0">
                <a:latin typeface="Arial "/>
              </a:rPr>
              <a:t>– </a:t>
            </a:r>
            <a:r>
              <a:rPr lang="en-GB" altLang="en-US" sz="1200" b="1" dirty="0" smtClean="0">
                <a:latin typeface="Arial "/>
              </a:rPr>
              <a:t>1st March 2024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S6-240108</a:t>
            </a:r>
            <a:r>
              <a:rPr lang="en-GB" altLang="en-US" sz="1200" dirty="0" smtClean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Discussion on Avatar Management in SA6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Sapan Shah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Rapporteur (</a:t>
            </a:r>
            <a:r>
              <a:rPr lang="en-GB" altLang="en-US" dirty="0" err="1" smtClean="0"/>
              <a:t>FS_Metaverse_App</a:t>
            </a:r>
            <a:r>
              <a:rPr lang="en-GB" altLang="en-US" dirty="0" smtClean="0"/>
              <a:t>), Samsung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Thanks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683394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Annex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26487607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SA1 Requirements/</a:t>
            </a:r>
            <a:r>
              <a:rPr lang="en-IN" smtClean="0"/>
              <a:t>Usecase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1825624"/>
            <a:ext cx="11572875" cy="4956175"/>
          </a:xfrm>
        </p:spPr>
        <p:txBody>
          <a:bodyPr/>
          <a:lstStyle/>
          <a:p>
            <a:r>
              <a:rPr lang="en-IN" sz="2000" dirty="0" smtClean="0"/>
              <a:t>Requirements (TS 22.156)</a:t>
            </a:r>
          </a:p>
          <a:p>
            <a:pPr lvl="1"/>
            <a:r>
              <a:rPr lang="en-US" sz="1800" dirty="0"/>
              <a:t>[R-5.2.3-001] </a:t>
            </a:r>
            <a:r>
              <a:rPr lang="en-GB" sz="1800" dirty="0"/>
              <a:t>Subject to operator policy, regulatory requirements and user consent, the 5G system shall be able to provide functionality to </a:t>
            </a:r>
            <a:r>
              <a:rPr lang="en-GB" sz="1800" dirty="0">
                <a:solidFill>
                  <a:srgbClr val="00B050"/>
                </a:solidFill>
              </a:rPr>
              <a:t>store</a:t>
            </a:r>
            <a:r>
              <a:rPr lang="en-GB" sz="1800" dirty="0"/>
              <a:t> digital assets associated with a user, and to </a:t>
            </a:r>
            <a:r>
              <a:rPr lang="en-GB" sz="1800" dirty="0">
                <a:solidFill>
                  <a:srgbClr val="00B050"/>
                </a:solidFill>
              </a:rPr>
              <a:t>remove</a:t>
            </a:r>
            <a:r>
              <a:rPr lang="en-GB" sz="1800" dirty="0"/>
              <a:t> such digital assets associated with a user.</a:t>
            </a:r>
            <a:endParaRPr lang="en-IN" sz="1800" dirty="0"/>
          </a:p>
          <a:p>
            <a:pPr lvl="1"/>
            <a:r>
              <a:rPr lang="en-US" sz="1800" dirty="0"/>
              <a:t>[R-5.2.3-002] </a:t>
            </a:r>
            <a:r>
              <a:rPr lang="en-GB" sz="1800" dirty="0"/>
              <a:t>Subject to operator policy, regulatory requirements and user consent, the 5G system shall provide a means to allow a user to securely </a:t>
            </a:r>
            <a:r>
              <a:rPr lang="en-GB" sz="1800" dirty="0">
                <a:solidFill>
                  <a:srgbClr val="00B050"/>
                </a:solidFill>
              </a:rPr>
              <a:t>access and update</a:t>
            </a:r>
            <a:r>
              <a:rPr lang="en-GB" sz="1800" dirty="0"/>
              <a:t> their digital assets.</a:t>
            </a:r>
            <a:endParaRPr lang="en-IN" sz="1800" dirty="0"/>
          </a:p>
          <a:p>
            <a:pPr lvl="1"/>
            <a:r>
              <a:rPr lang="en-US" sz="1800" dirty="0"/>
              <a:t>[R-5.2.3-003] </a:t>
            </a:r>
            <a:r>
              <a:rPr lang="en-GB" sz="1800" dirty="0"/>
              <a:t>Subject to operator policy and user consent, the 5G system shall be able to allow an authorized third party to </a:t>
            </a:r>
            <a:r>
              <a:rPr lang="en-GB" sz="1800" dirty="0">
                <a:solidFill>
                  <a:srgbClr val="00B050"/>
                </a:solidFill>
              </a:rPr>
              <a:t>retrieve</a:t>
            </a:r>
            <a:r>
              <a:rPr lang="en-GB" sz="1800" dirty="0"/>
              <a:t> the digital asset(s) associated with a user, e.g., when the user accesses a specific application</a:t>
            </a:r>
            <a:r>
              <a:rPr lang="en-GB" sz="1800" dirty="0" smtClean="0"/>
              <a:t>.</a:t>
            </a:r>
          </a:p>
          <a:p>
            <a:pPr lvl="1"/>
            <a:r>
              <a:rPr lang="en-IN" sz="1800" dirty="0"/>
              <a:t>[R-5.2.2-008] The 5G system (including IMS) shall support compensating for the end-to-end communication latency between the users and/or objects involved in a multimedia conversational communication prior/during rendering the digital representation (e.g., avatar) of the users and/or objects involved (e.g., by using a predictive digital representation model).</a:t>
            </a:r>
            <a:endParaRPr lang="en-GB" sz="1800" dirty="0" smtClean="0"/>
          </a:p>
          <a:p>
            <a:r>
              <a:rPr lang="en-GB" sz="2000" dirty="0" smtClean="0"/>
              <a:t>Use case: clause 5.13 (of TR 22.856)</a:t>
            </a:r>
          </a:p>
          <a:p>
            <a:pPr lvl="2"/>
            <a:r>
              <a:rPr lang="en-GB" sz="1400" dirty="0" smtClean="0"/>
              <a:t>“</a:t>
            </a:r>
            <a:r>
              <a:rPr lang="en-GB" sz="1600" i="1" dirty="0"/>
              <a:t>The digital assets are completed and modified over time. The service (</a:t>
            </a:r>
            <a:r>
              <a:rPr lang="en-GB" sz="1600" i="1" dirty="0">
                <a:solidFill>
                  <a:srgbClr val="00B050"/>
                </a:solidFill>
              </a:rPr>
              <a:t>allowing to store and update information</a:t>
            </a:r>
            <a:r>
              <a:rPr lang="en-GB" sz="1600" i="1" dirty="0"/>
              <a:t>) can be provided by the network operator or by a third party using an operator’s trusted API</a:t>
            </a:r>
            <a:r>
              <a:rPr lang="en-GB" sz="1600" i="1" dirty="0" smtClean="0"/>
              <a:t>.</a:t>
            </a:r>
            <a:r>
              <a:rPr lang="en-GB" sz="1400" dirty="0" smtClean="0"/>
              <a:t>”</a:t>
            </a:r>
          </a:p>
          <a:p>
            <a:pPr lvl="2"/>
            <a:r>
              <a:rPr lang="en-GB" sz="1400" dirty="0"/>
              <a:t>Examples of digital assets include digital representation (avatar), software licenses, gift certificates, tokens and files (e.g., music files) that have been purchased. This is not an exhaustive list of examples.</a:t>
            </a:r>
            <a:endParaRPr lang="en-IN" sz="1400" dirty="0"/>
          </a:p>
          <a:p>
            <a:endParaRPr lang="en-IN" sz="2000" dirty="0"/>
          </a:p>
        </p:txBody>
      </p:sp>
    </p:spTree>
    <p:extLst>
      <p:ext uri="{BB962C8B-B14F-4D97-AF65-F5344CB8AC3E}">
        <p14:creationId xmlns:p14="http://schemas.microsoft.com/office/powerpoint/2010/main" val="2396183410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SA1 use  cases based on Avatar/DR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Clause 5.6</a:t>
            </a:r>
            <a:r>
              <a:rPr lang="en-GB" dirty="0"/>
              <a:t>	</a:t>
            </a:r>
            <a:r>
              <a:rPr lang="en-GB" dirty="0" smtClean="0"/>
              <a:t>Use </a:t>
            </a:r>
            <a:r>
              <a:rPr lang="en-GB" dirty="0"/>
              <a:t>Case on Mobile </a:t>
            </a:r>
            <a:r>
              <a:rPr lang="en-GB" dirty="0" err="1"/>
              <a:t>Metaverse</a:t>
            </a:r>
            <a:r>
              <a:rPr lang="en-GB" dirty="0"/>
              <a:t> for Immersive Gaming and Live </a:t>
            </a:r>
            <a:r>
              <a:rPr lang="en-GB" dirty="0" smtClean="0"/>
              <a:t>Shows</a:t>
            </a:r>
          </a:p>
          <a:p>
            <a:r>
              <a:rPr lang="en-GB" dirty="0" smtClean="0"/>
              <a:t>Clause 5.9</a:t>
            </a:r>
            <a:r>
              <a:rPr lang="en-GB" dirty="0"/>
              <a:t>	</a:t>
            </a:r>
            <a:r>
              <a:rPr lang="en-GB" dirty="0" smtClean="0"/>
              <a:t>Use </a:t>
            </a:r>
            <a:r>
              <a:rPr lang="en-GB" dirty="0"/>
              <a:t>Case on Synchronized predictive </a:t>
            </a:r>
            <a:r>
              <a:rPr lang="en-GB" dirty="0" smtClean="0"/>
              <a:t>avatars</a:t>
            </a:r>
          </a:p>
          <a:p>
            <a:r>
              <a:rPr lang="en-GB" dirty="0" smtClean="0"/>
              <a:t>Clause 5.10</a:t>
            </a:r>
            <a:r>
              <a:rPr lang="en-GB" dirty="0"/>
              <a:t>	Use Case on mobile </a:t>
            </a:r>
            <a:r>
              <a:rPr lang="en-GB" dirty="0" err="1"/>
              <a:t>metaverse</a:t>
            </a:r>
            <a:r>
              <a:rPr lang="en-GB" dirty="0"/>
              <a:t> for Critical HealthCare </a:t>
            </a:r>
            <a:r>
              <a:rPr lang="en-GB" dirty="0" smtClean="0"/>
              <a:t>Services</a:t>
            </a:r>
          </a:p>
          <a:p>
            <a:r>
              <a:rPr lang="en-GB" dirty="0" smtClean="0"/>
              <a:t>Clause </a:t>
            </a:r>
            <a:r>
              <a:rPr lang="en-GB" dirty="0"/>
              <a:t>5.12	Use Case on Virtual humans in </a:t>
            </a:r>
            <a:r>
              <a:rPr lang="en-GB" dirty="0" err="1" smtClean="0"/>
              <a:t>metaverse</a:t>
            </a:r>
            <a:endParaRPr lang="en-GB" dirty="0"/>
          </a:p>
          <a:p>
            <a:r>
              <a:rPr lang="en-GB" dirty="0" smtClean="0"/>
              <a:t>Clause </a:t>
            </a:r>
            <a:r>
              <a:rPr lang="en-GB" dirty="0"/>
              <a:t>5.14	Use Case on interconnection of mobile </a:t>
            </a:r>
            <a:r>
              <a:rPr lang="en-GB" dirty="0" err="1"/>
              <a:t>metaverse</a:t>
            </a:r>
            <a:r>
              <a:rPr lang="en-GB" dirty="0"/>
              <a:t> services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90115312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What is Avatar?</a:t>
            </a:r>
          </a:p>
          <a:p>
            <a:r>
              <a:rPr lang="en-US" altLang="en-US" dirty="0" smtClean="0"/>
              <a:t>SA4 work on Avatar</a:t>
            </a:r>
          </a:p>
          <a:p>
            <a:r>
              <a:rPr lang="en-US" altLang="en-US" dirty="0" smtClean="0"/>
              <a:t>SA2 work on Avatar</a:t>
            </a:r>
          </a:p>
          <a:p>
            <a:r>
              <a:rPr lang="en-US" altLang="en-US" dirty="0" smtClean="0"/>
              <a:t>What SA6 can do?</a:t>
            </a:r>
          </a:p>
          <a:p>
            <a:pPr lvl="1"/>
            <a:r>
              <a:rPr lang="en-US" altLang="en-US" dirty="0" smtClean="0"/>
              <a:t>SA6 Scope</a:t>
            </a:r>
          </a:p>
          <a:p>
            <a:r>
              <a:rPr lang="en-US" altLang="en-US" dirty="0" smtClean="0"/>
              <a:t>Summary</a:t>
            </a:r>
          </a:p>
          <a:p>
            <a:pPr lvl="1"/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What is Avatar?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918" y="1825625"/>
            <a:ext cx="8836819" cy="4351338"/>
          </a:xfrm>
        </p:spPr>
        <p:txBody>
          <a:bodyPr/>
          <a:lstStyle/>
          <a:p>
            <a:r>
              <a:rPr lang="en-US" altLang="en-US" dirty="0" smtClean="0"/>
              <a:t>It’s a digital representation of a person</a:t>
            </a:r>
          </a:p>
          <a:p>
            <a:pPr lvl="1"/>
            <a:r>
              <a:rPr lang="en-US" altLang="en-US" dirty="0" smtClean="0"/>
              <a:t>It’s one of the example of digital assets. </a:t>
            </a:r>
            <a:r>
              <a:rPr lang="en-GB" dirty="0" smtClean="0"/>
              <a:t>There can be more examples of digital assets – but our focus is on Avatar.</a:t>
            </a:r>
          </a:p>
          <a:p>
            <a:r>
              <a:rPr lang="en-GB" dirty="0" smtClean="0"/>
              <a:t>What is digital representation (in terms of standards)?</a:t>
            </a:r>
          </a:p>
          <a:p>
            <a:pPr lvl="1"/>
            <a:r>
              <a:rPr lang="en-GB" dirty="0" smtClean="0"/>
              <a:t>Its an object containing description of the person (body model and/or face model) along with parameters/metadata</a:t>
            </a:r>
          </a:p>
          <a:p>
            <a:pPr lvl="2"/>
            <a:r>
              <a:rPr lang="en-GB" dirty="0" smtClean="0"/>
              <a:t>Example of body model:  See the table (ref. TR 26.813)</a:t>
            </a:r>
          </a:p>
          <a:p>
            <a:pPr lvl="2"/>
            <a:r>
              <a:rPr lang="en-GB" altLang="en-US" dirty="0" smtClean="0"/>
              <a:t>Example of metadata: Type of user (individual, group of users, organization), characteristics or </a:t>
            </a:r>
            <a:r>
              <a:rPr lang="en-GB" dirty="0"/>
              <a:t>constraints </a:t>
            </a:r>
            <a:r>
              <a:rPr lang="en-GB" altLang="en-US" dirty="0" smtClean="0"/>
              <a:t>of the service (e.g. performance, graphics)</a:t>
            </a:r>
            <a:endParaRPr lang="en-US" altLang="en-US" dirty="0" smtClean="0"/>
          </a:p>
          <a:p>
            <a:pPr lvl="1"/>
            <a:endParaRPr lang="en-US" altLang="en-US" dirty="0" smtClean="0"/>
          </a:p>
          <a:p>
            <a:endParaRPr lang="en-US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137244"/>
              </p:ext>
            </p:extLst>
          </p:nvPr>
        </p:nvGraphicFramePr>
        <p:xfrm>
          <a:off x="9459594" y="1981994"/>
          <a:ext cx="2284731" cy="4038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84731">
                  <a:extLst>
                    <a:ext uri="{9D8B030D-6E8A-4147-A177-3AD203B41FA5}">
                      <a16:colId xmlns:a16="http://schemas.microsoft.com/office/drawing/2014/main" val="24182993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CA" sz="1000">
                          <a:effectLst/>
                        </a:rPr>
                        <a:t>Simplistic Body Hierarchy (15 joints)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580057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CA" sz="1000" dirty="0">
                          <a:effectLst/>
                        </a:rPr>
                        <a:t>Hips</a:t>
                      </a:r>
                      <a:endParaRPr lang="en-IN" sz="10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CA" sz="1000" dirty="0">
                          <a:effectLst/>
                        </a:rPr>
                        <a:t>— </a:t>
                      </a:r>
                      <a:r>
                        <a:rPr lang="en-CA" sz="1000" dirty="0" err="1">
                          <a:effectLst/>
                        </a:rPr>
                        <a:t>UpperChest</a:t>
                      </a:r>
                      <a:endParaRPr lang="en-IN" sz="10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CA" sz="1000" dirty="0">
                          <a:effectLst/>
                        </a:rPr>
                        <a:t>— — </a:t>
                      </a:r>
                      <a:r>
                        <a:rPr lang="en-CA" sz="1000" dirty="0" err="1">
                          <a:effectLst/>
                        </a:rPr>
                        <a:t>Shoulder_Left</a:t>
                      </a:r>
                      <a:endParaRPr lang="en-IN" sz="10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CA" sz="1000" dirty="0">
                          <a:effectLst/>
                        </a:rPr>
                        <a:t>— — — </a:t>
                      </a:r>
                      <a:r>
                        <a:rPr lang="en-CA" sz="1000" dirty="0" err="1">
                          <a:effectLst/>
                        </a:rPr>
                        <a:t>LowerArm_Left</a:t>
                      </a:r>
                      <a:r>
                        <a:rPr lang="en-CA" sz="1000" dirty="0">
                          <a:effectLst/>
                        </a:rPr>
                        <a:t> </a:t>
                      </a:r>
                      <a:endParaRPr lang="en-IN" sz="10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CA" sz="1000" dirty="0">
                          <a:effectLst/>
                        </a:rPr>
                        <a:t>— — — — </a:t>
                      </a:r>
                      <a:r>
                        <a:rPr lang="en-CA" sz="1000" dirty="0" err="1">
                          <a:effectLst/>
                        </a:rPr>
                        <a:t>Hand_Left</a:t>
                      </a:r>
                      <a:endParaRPr lang="en-IN" sz="10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CA" sz="1000" dirty="0">
                          <a:effectLst/>
                        </a:rPr>
                        <a:t>— — </a:t>
                      </a:r>
                      <a:r>
                        <a:rPr lang="en-CA" sz="1000" dirty="0" err="1">
                          <a:effectLst/>
                        </a:rPr>
                        <a:t>Shoulder_Right</a:t>
                      </a:r>
                      <a:endParaRPr lang="en-IN" sz="10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CA" sz="1000" dirty="0">
                          <a:effectLst/>
                        </a:rPr>
                        <a:t>— — — </a:t>
                      </a:r>
                      <a:r>
                        <a:rPr lang="en-CA" sz="1000" dirty="0" err="1">
                          <a:effectLst/>
                        </a:rPr>
                        <a:t>LowerArm_Right</a:t>
                      </a:r>
                      <a:r>
                        <a:rPr lang="en-CA" sz="1000" dirty="0">
                          <a:effectLst/>
                        </a:rPr>
                        <a:t> </a:t>
                      </a:r>
                      <a:endParaRPr lang="en-IN" sz="10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CA" sz="1000" dirty="0">
                          <a:effectLst/>
                        </a:rPr>
                        <a:t>— — — — </a:t>
                      </a:r>
                      <a:r>
                        <a:rPr lang="en-CA" sz="1000" dirty="0" err="1">
                          <a:effectLst/>
                        </a:rPr>
                        <a:t>Hand_Right</a:t>
                      </a:r>
                      <a:endParaRPr lang="en-IN" sz="10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CA" sz="1000" dirty="0">
                          <a:effectLst/>
                        </a:rPr>
                        <a:t>— — — Head</a:t>
                      </a:r>
                      <a:endParaRPr lang="en-IN" sz="10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CA" sz="1000" dirty="0">
                          <a:effectLst/>
                        </a:rPr>
                        <a:t>— </a:t>
                      </a:r>
                      <a:r>
                        <a:rPr lang="en-CA" sz="1000" dirty="0" err="1">
                          <a:effectLst/>
                        </a:rPr>
                        <a:t>UpperLeg_Left</a:t>
                      </a:r>
                      <a:endParaRPr lang="en-IN" sz="10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CA" sz="1000" dirty="0">
                          <a:effectLst/>
                        </a:rPr>
                        <a:t>— — </a:t>
                      </a:r>
                      <a:r>
                        <a:rPr lang="en-CA" sz="1000" dirty="0" err="1">
                          <a:effectLst/>
                        </a:rPr>
                        <a:t>LowerLeg_Left</a:t>
                      </a:r>
                      <a:endParaRPr lang="en-IN" sz="10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CA" sz="1000" dirty="0">
                          <a:effectLst/>
                        </a:rPr>
                        <a:t>— — — </a:t>
                      </a:r>
                      <a:r>
                        <a:rPr lang="en-CA" sz="1000" dirty="0" err="1">
                          <a:effectLst/>
                        </a:rPr>
                        <a:t>Foot_Left</a:t>
                      </a:r>
                      <a:endParaRPr lang="en-IN" sz="10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CA" sz="1000" dirty="0">
                          <a:effectLst/>
                        </a:rPr>
                        <a:t>— </a:t>
                      </a:r>
                      <a:r>
                        <a:rPr lang="en-CA" sz="1000" dirty="0" err="1">
                          <a:effectLst/>
                        </a:rPr>
                        <a:t>UpperLeg_Right</a:t>
                      </a:r>
                      <a:endParaRPr lang="en-IN" sz="10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CA" sz="1000" dirty="0">
                          <a:effectLst/>
                        </a:rPr>
                        <a:t>— — </a:t>
                      </a:r>
                      <a:r>
                        <a:rPr lang="en-CA" sz="1000" dirty="0" err="1">
                          <a:effectLst/>
                        </a:rPr>
                        <a:t>LowerLeg_Right</a:t>
                      </a:r>
                      <a:endParaRPr lang="en-IN" sz="1000" dirty="0">
                        <a:effectLst/>
                      </a:endParaRPr>
                    </a:p>
                    <a:p>
                      <a:pPr>
                        <a:spcAft>
                          <a:spcPts val="900"/>
                        </a:spcAft>
                      </a:pPr>
                      <a:r>
                        <a:rPr lang="en-CA" sz="1000" dirty="0">
                          <a:effectLst/>
                        </a:rPr>
                        <a:t>— — — </a:t>
                      </a:r>
                      <a:r>
                        <a:rPr lang="en-CA" sz="1000" dirty="0" err="1">
                          <a:effectLst/>
                        </a:rPr>
                        <a:t>Foot_Right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149923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SA4 work on Avatar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2894" y="1825625"/>
            <a:ext cx="5436394" cy="4351338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sz="2000" dirty="0" smtClean="0"/>
              <a:t>Works on formats for representation and animating Avatars </a:t>
            </a:r>
            <a:r>
              <a:rPr lang="en-IN" sz="2000" dirty="0"/>
              <a:t>for immersive communications and the </a:t>
            </a:r>
            <a:r>
              <a:rPr lang="en-IN" sz="2000" dirty="0" err="1" smtClean="0"/>
              <a:t>Metaverse</a:t>
            </a:r>
            <a:r>
              <a:rPr lang="en-IN" sz="2000" dirty="0" smtClean="0"/>
              <a:t> (TR 26.813 – not exact copy).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2000" dirty="0" smtClean="0"/>
              <a:t>Reference architecture is discussed (see the figure)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IN" sz="2000" dirty="0" smtClean="0"/>
              <a:t>Accordingly, an entity for storage of base Avatar is required – can be provided by 5G system, a 3</a:t>
            </a:r>
            <a:r>
              <a:rPr lang="en-IN" sz="2000" baseline="30000" dirty="0" smtClean="0"/>
              <a:t>rd</a:t>
            </a:r>
            <a:r>
              <a:rPr lang="en-IN" sz="2000" dirty="0" smtClean="0"/>
              <a:t> party or the local storage on UE. (clause 7 of TR 26.183)</a:t>
            </a:r>
            <a:endParaRPr lang="en-GB" sz="2000" dirty="0" smtClean="0"/>
          </a:p>
        </p:txBody>
      </p:sp>
      <p:pic>
        <p:nvPicPr>
          <p:cNvPr id="4" name="Picture 3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8188" y="2505868"/>
            <a:ext cx="6122035" cy="3432175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7358743" y="4833257"/>
            <a:ext cx="1219200" cy="1343706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2017377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SA2 work on Avatar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025" y="1816100"/>
            <a:ext cx="6096000" cy="4527550"/>
          </a:xfrm>
        </p:spPr>
        <p:txBody>
          <a:bodyPr/>
          <a:lstStyle/>
          <a:p>
            <a:r>
              <a:rPr lang="en-IN" sz="2000" dirty="0" smtClean="0"/>
              <a:t>Key issue agreed - </a:t>
            </a:r>
            <a:r>
              <a:rPr lang="en-US" sz="2000" dirty="0"/>
              <a:t>aims to study enhancements of IMS architecture, interfaces, and procedures to support IMS based Avatar </a:t>
            </a:r>
            <a:r>
              <a:rPr lang="en-US" sz="2000" dirty="0" smtClean="0"/>
              <a:t>communication</a:t>
            </a:r>
          </a:p>
          <a:p>
            <a:pPr lvl="1"/>
            <a:r>
              <a:rPr lang="en-GB" sz="1800" dirty="0"/>
              <a:t>Study whether and how Avatar objects such as an Avatar representation are stored and accessed by the authenticated and authorized UE and/or IMS network nodes avoiding fraud and ensuring privacy</a:t>
            </a:r>
            <a:r>
              <a:rPr lang="en-GB" sz="1800" dirty="0" smtClean="0"/>
              <a:t>.</a:t>
            </a:r>
          </a:p>
          <a:p>
            <a:r>
              <a:rPr lang="en-GB" sz="2000" dirty="0" smtClean="0"/>
              <a:t>Similar to SA4, storage can be provided within IMS (or 5GCN) or outside IMS (by 3</a:t>
            </a:r>
            <a:r>
              <a:rPr lang="en-GB" sz="2000" baseline="30000" dirty="0" smtClean="0"/>
              <a:t>rd</a:t>
            </a:r>
            <a:r>
              <a:rPr lang="en-GB" sz="2000" dirty="0" smtClean="0"/>
              <a:t> party AF).</a:t>
            </a:r>
          </a:p>
          <a:p>
            <a:pPr lvl="1"/>
            <a:r>
              <a:rPr lang="en-GB" sz="1800" dirty="0" smtClean="0"/>
              <a:t>In SA2#160AHE meeting, there were proposals to store it at application layer and also in IMS.</a:t>
            </a:r>
          </a:p>
          <a:p>
            <a:pPr lvl="1"/>
            <a:r>
              <a:rPr lang="en-IN" sz="1800" dirty="0" smtClean="0"/>
              <a:t>S2-2401610: </a:t>
            </a:r>
            <a:r>
              <a:rPr lang="en-GB" sz="1800" dirty="0" smtClean="0"/>
              <a:t>Digital Asset Container (DAC) – stores Avatar metadata. DAC can be internal or external to PLMN.</a:t>
            </a:r>
            <a:endParaRPr lang="en-IN" sz="1800" dirty="0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981700" y="21145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IN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0828880"/>
              </p:ext>
            </p:extLst>
          </p:nvPr>
        </p:nvGraphicFramePr>
        <p:xfrm>
          <a:off x="5981700" y="2114550"/>
          <a:ext cx="6210300" cy="3398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Visio" r:id="rId3" imgW="6210250" imgH="3377930" progId="Visio.Drawing.15">
                  <p:embed/>
                </p:oleObj>
              </mc:Choice>
              <mc:Fallback>
                <p:oleObj name="Visio" r:id="rId3" imgW="6210250" imgH="337793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81700" y="2114550"/>
                        <a:ext cx="6210300" cy="33988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ounded Rectangle 6"/>
          <p:cNvSpPr/>
          <p:nvPr/>
        </p:nvSpPr>
        <p:spPr>
          <a:xfrm>
            <a:off x="8724900" y="2181225"/>
            <a:ext cx="1962150" cy="619125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1378969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SA6 Scope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75" y="1825625"/>
            <a:ext cx="5895975" cy="4653756"/>
          </a:xfrm>
        </p:spPr>
        <p:txBody>
          <a:bodyPr/>
          <a:lstStyle/>
          <a:p>
            <a:r>
              <a:rPr lang="en-IN" sz="2000" dirty="0"/>
              <a:t>When IMS/SA2 stores Avatar + Metadata</a:t>
            </a:r>
          </a:p>
          <a:p>
            <a:pPr lvl="1"/>
            <a:r>
              <a:rPr lang="en-IN" sz="1800" dirty="0"/>
              <a:t>SA6 can maintain application specific Avatar details (which will be on top of base Avatar stored within IMS)</a:t>
            </a:r>
          </a:p>
          <a:p>
            <a:pPr lvl="1"/>
            <a:r>
              <a:rPr lang="en-IN" sz="1800" dirty="0"/>
              <a:t>A user may want to use same Avatar within multiple application. (i.e. Avatar is shared among multiple applications). Here, different applications may have different Avatar specific information - like different access levels or size or colours etc. on top of base avatar.</a:t>
            </a:r>
          </a:p>
          <a:p>
            <a:pPr lvl="1"/>
            <a:r>
              <a:rPr lang="en-IN" sz="1800" dirty="0"/>
              <a:t>Enabler layer can further update the base avatar based on user consent and applications.</a:t>
            </a:r>
          </a:p>
          <a:p>
            <a:r>
              <a:rPr lang="en-IN" sz="2000" dirty="0"/>
              <a:t>When 3rd party stores/manages Avatar + Metadata</a:t>
            </a:r>
          </a:p>
          <a:p>
            <a:pPr lvl="1"/>
            <a:r>
              <a:rPr lang="en-IN" sz="1800" dirty="0"/>
              <a:t>SA6 can provide complete functionalities (including registration of base avatar and also application specific Avatar details)</a:t>
            </a:r>
            <a:endParaRPr lang="en-IN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7642777" y="5057378"/>
            <a:ext cx="40043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dirty="0" smtClean="0"/>
              <a:t>Above figure is for reference only, </a:t>
            </a:r>
          </a:p>
          <a:p>
            <a:pPr marL="285750" indent="-285750">
              <a:buFontTx/>
              <a:buChar char="-"/>
            </a:pPr>
            <a:r>
              <a:rPr lang="en-IN" sz="1100" dirty="0" err="1" smtClean="0"/>
              <a:t>Metaverse</a:t>
            </a:r>
            <a:r>
              <a:rPr lang="en-IN" sz="1100" dirty="0" smtClean="0"/>
              <a:t> App server can also create/delete Avatar metadata</a:t>
            </a:r>
          </a:p>
          <a:p>
            <a:pPr marL="285750" indent="-285750">
              <a:buFontTx/>
              <a:buChar char="-"/>
            </a:pPr>
            <a:r>
              <a:rPr lang="en-IN" sz="1100" dirty="0" smtClean="0"/>
              <a:t>Client in UE can get Avatar meta data</a:t>
            </a:r>
            <a:endParaRPr lang="en-IN" sz="11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925" y="1910714"/>
            <a:ext cx="4998720" cy="2737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2006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SA6 Scope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75" y="1825625"/>
            <a:ext cx="5895975" cy="4653756"/>
          </a:xfrm>
        </p:spPr>
        <p:txBody>
          <a:bodyPr/>
          <a:lstStyle/>
          <a:p>
            <a:r>
              <a:rPr lang="en-IN" sz="2000" dirty="0" smtClean="0"/>
              <a:t>SA6 can provide enabler layer for application to manage (create/store/update/delete) Avatars (refer to SA4 reference architecture)</a:t>
            </a:r>
          </a:p>
          <a:p>
            <a:pPr lvl="1"/>
            <a:r>
              <a:rPr lang="en-IN" sz="1800" dirty="0" smtClean="0"/>
              <a:t>Reference: </a:t>
            </a:r>
            <a:r>
              <a:rPr lang="en-IN" sz="1800" dirty="0"/>
              <a:t>Requirements </a:t>
            </a:r>
            <a:r>
              <a:rPr lang="en-IN" sz="1800" dirty="0" smtClean="0"/>
              <a:t>R-5.2.3-001, </a:t>
            </a:r>
            <a:r>
              <a:rPr lang="en-US" sz="1800" dirty="0" smtClean="0"/>
              <a:t>R-5.2.3-002, R-5.2.3-003</a:t>
            </a:r>
            <a:endParaRPr lang="en-IN" sz="1800" dirty="0"/>
          </a:p>
          <a:p>
            <a:r>
              <a:rPr lang="en-IN" sz="2000" dirty="0" smtClean="0"/>
              <a:t>SA6 can provide predictive avatar based on network conditions, user choice and user location.</a:t>
            </a:r>
          </a:p>
          <a:p>
            <a:pPr lvl="1"/>
            <a:r>
              <a:rPr lang="en-IN" sz="1800" dirty="0" smtClean="0"/>
              <a:t>Reference</a:t>
            </a:r>
            <a:r>
              <a:rPr lang="en-IN" sz="1800" dirty="0"/>
              <a:t>: </a:t>
            </a:r>
            <a:r>
              <a:rPr lang="en-IN" sz="1800" dirty="0" smtClean="0"/>
              <a:t>Requirement R-5.2.2-008 of TS 22.156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42777" y="5057378"/>
            <a:ext cx="40043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1100" dirty="0" smtClean="0"/>
              <a:t>Above figure is for reference only, </a:t>
            </a:r>
          </a:p>
          <a:p>
            <a:pPr marL="285750" indent="-285750">
              <a:buFontTx/>
              <a:buChar char="-"/>
            </a:pPr>
            <a:r>
              <a:rPr lang="en-IN" sz="1100" dirty="0" err="1" smtClean="0"/>
              <a:t>Metaverse</a:t>
            </a:r>
            <a:r>
              <a:rPr lang="en-IN" sz="1100" dirty="0" smtClean="0"/>
              <a:t> App server can also create/delete Avatar metadata</a:t>
            </a:r>
          </a:p>
          <a:p>
            <a:pPr marL="285750" indent="-285750">
              <a:buFontTx/>
              <a:buChar char="-"/>
            </a:pPr>
            <a:r>
              <a:rPr lang="en-IN" sz="1100" dirty="0" smtClean="0"/>
              <a:t>Client in UE can get Avatar meta data</a:t>
            </a:r>
            <a:endParaRPr lang="en-IN" sz="11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925" y="1910714"/>
            <a:ext cx="4998720" cy="2737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51013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Why SA6?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 smtClean="0"/>
              <a:t>Can use network capabilities</a:t>
            </a:r>
          </a:p>
          <a:p>
            <a:pPr lvl="1"/>
            <a:r>
              <a:rPr lang="en-IN" dirty="0" smtClean="0">
                <a:solidFill>
                  <a:srgbClr val="00B050"/>
                </a:solidFill>
              </a:rPr>
              <a:t>Authentication</a:t>
            </a:r>
            <a:r>
              <a:rPr lang="en-IN" dirty="0" smtClean="0"/>
              <a:t> of a user can be achieved by network </a:t>
            </a:r>
          </a:p>
          <a:p>
            <a:pPr lvl="2"/>
            <a:r>
              <a:rPr lang="en-IN" dirty="0" smtClean="0"/>
              <a:t>See TR 22.856, clause 5.15.3 service flow</a:t>
            </a:r>
          </a:p>
          <a:p>
            <a:pPr lvl="1"/>
            <a:r>
              <a:rPr lang="en-IN" smtClean="0"/>
              <a:t>Identifying </a:t>
            </a:r>
            <a:r>
              <a:rPr lang="en-IN" dirty="0" smtClean="0"/>
              <a:t>location and applying location based regulation</a:t>
            </a:r>
          </a:p>
          <a:p>
            <a:pPr lvl="2"/>
            <a:r>
              <a:rPr lang="en-IN" dirty="0" smtClean="0"/>
              <a:t>“</a:t>
            </a:r>
            <a:r>
              <a:rPr lang="en-US" dirty="0"/>
              <a:t>Subject to regulatory requirements, the digital representations are then certified </a:t>
            </a:r>
            <a:r>
              <a:rPr lang="en-US" dirty="0">
                <a:solidFill>
                  <a:srgbClr val="00B050"/>
                </a:solidFill>
              </a:rPr>
              <a:t>to be legally used in a certain region</a:t>
            </a:r>
            <a:r>
              <a:rPr lang="en-IN" dirty="0" smtClean="0"/>
              <a:t>”</a:t>
            </a:r>
          </a:p>
          <a:p>
            <a:r>
              <a:rPr lang="en-IN" dirty="0" smtClean="0"/>
              <a:t>Provide consistent Avatar for a user in different </a:t>
            </a:r>
            <a:r>
              <a:rPr lang="en-IN" dirty="0" err="1" smtClean="0"/>
              <a:t>metaverse</a:t>
            </a:r>
            <a:r>
              <a:rPr lang="en-IN" dirty="0" smtClean="0"/>
              <a:t> services, as indicated in SA1 (TR 22.856) as below:</a:t>
            </a:r>
          </a:p>
          <a:p>
            <a:pPr marL="0" indent="0">
              <a:buNone/>
            </a:pPr>
            <a:r>
              <a:rPr lang="en-IN" sz="1800" dirty="0" smtClean="0"/>
              <a:t>“</a:t>
            </a:r>
            <a:r>
              <a:rPr lang="en-GB" sz="1800" dirty="0"/>
              <a:t>The advantage of having a </a:t>
            </a:r>
            <a:r>
              <a:rPr lang="en-GB" sz="1800" dirty="0">
                <a:solidFill>
                  <a:srgbClr val="00B050"/>
                </a:solidFill>
              </a:rPr>
              <a:t>central storage </a:t>
            </a:r>
            <a:r>
              <a:rPr lang="en-GB" sz="1800" dirty="0"/>
              <a:t>of the information related to avatars is that the same avatar could potentially be used in different mobile </a:t>
            </a:r>
            <a:r>
              <a:rPr lang="en-GB" sz="1800" dirty="0" err="1"/>
              <a:t>metaverse</a:t>
            </a:r>
            <a:r>
              <a:rPr lang="en-GB" sz="1800" dirty="0"/>
              <a:t> services. The information exposed by the central point, i.e. the 5G system, to different mobile </a:t>
            </a:r>
            <a:r>
              <a:rPr lang="en-GB" sz="1800" dirty="0" err="1"/>
              <a:t>metaverse</a:t>
            </a:r>
            <a:r>
              <a:rPr lang="en-GB" sz="1800" dirty="0"/>
              <a:t> services helps them share and use the same avatar for a user. Users would therefore benefit from using their UE/ mobile access for </a:t>
            </a:r>
            <a:r>
              <a:rPr lang="en-GB" sz="1800" dirty="0" err="1"/>
              <a:t>metaverse</a:t>
            </a:r>
            <a:r>
              <a:rPr lang="en-GB" sz="1800" dirty="0"/>
              <a:t> services because there are enablers (like this one) that </a:t>
            </a:r>
            <a:r>
              <a:rPr lang="en-GB" sz="1800" dirty="0">
                <a:solidFill>
                  <a:srgbClr val="00B050"/>
                </a:solidFill>
              </a:rPr>
              <a:t>provide consistency between different </a:t>
            </a:r>
            <a:r>
              <a:rPr lang="en-GB" sz="1800" dirty="0" err="1">
                <a:solidFill>
                  <a:srgbClr val="00B050"/>
                </a:solidFill>
              </a:rPr>
              <a:t>metaverse</a:t>
            </a:r>
            <a:r>
              <a:rPr lang="en-GB" sz="1800" dirty="0">
                <a:solidFill>
                  <a:srgbClr val="00B050"/>
                </a:solidFill>
              </a:rPr>
              <a:t> services</a:t>
            </a:r>
            <a:r>
              <a:rPr lang="en-GB" sz="1800" dirty="0"/>
              <a:t>. </a:t>
            </a:r>
            <a:r>
              <a:rPr lang="en-IN" sz="1800" dirty="0" smtClean="0"/>
              <a:t>”</a:t>
            </a:r>
          </a:p>
          <a:p>
            <a:pPr marL="0" indent="0">
              <a:buNone/>
            </a:pPr>
            <a:endParaRPr lang="en-IN" sz="1800" dirty="0"/>
          </a:p>
        </p:txBody>
      </p:sp>
    </p:spTree>
    <p:extLst>
      <p:ext uri="{BB962C8B-B14F-4D97-AF65-F5344CB8AC3E}">
        <p14:creationId xmlns:p14="http://schemas.microsoft.com/office/powerpoint/2010/main" val="37278956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Summary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A955EC6E-B2A1-4AA5-9F6A-E317D7FE32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SA6 can provide management of base Avatar (i.e. third party based storage) and also application specific Avatar related information.</a:t>
            </a:r>
          </a:p>
          <a:p>
            <a:r>
              <a:rPr lang="en-US" altLang="en-US" dirty="0" smtClean="0"/>
              <a:t>UE or AS can retrieve application specific Avatar information/Metadata and use it in Avatar animation or scene management during Avatar based communication.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9069</TotalTime>
  <Words>1154</Words>
  <Application>Microsoft Office PowerPoint</Application>
  <PresentationFormat>Widescreen</PresentationFormat>
  <Paragraphs>90</Paragraphs>
  <Slides>13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Arial </vt:lpstr>
      <vt:lpstr>Calibri</vt:lpstr>
      <vt:lpstr>Calibri Light</vt:lpstr>
      <vt:lpstr>Times New Roman</vt:lpstr>
      <vt:lpstr>Office Theme</vt:lpstr>
      <vt:lpstr>Visio</vt:lpstr>
      <vt:lpstr>Discussion on Avatar Management in SA6</vt:lpstr>
      <vt:lpstr>Outline</vt:lpstr>
      <vt:lpstr>What is Avatar?</vt:lpstr>
      <vt:lpstr>SA4 work on Avatar</vt:lpstr>
      <vt:lpstr>SA2 work on Avatar</vt:lpstr>
      <vt:lpstr>SA6 Scope</vt:lpstr>
      <vt:lpstr>SA6 Scope</vt:lpstr>
      <vt:lpstr>Why SA6?</vt:lpstr>
      <vt:lpstr>Summary</vt:lpstr>
      <vt:lpstr>Thanks</vt:lpstr>
      <vt:lpstr>Annex</vt:lpstr>
      <vt:lpstr>SA1 Requirements/Usecase</vt:lpstr>
      <vt:lpstr>SA1 use  cases based on Avatar/DR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Samsung</cp:lastModifiedBy>
  <cp:revision>679</cp:revision>
  <dcterms:created xsi:type="dcterms:W3CDTF">2010-02-05T13:52:04Z</dcterms:created>
  <dcterms:modified xsi:type="dcterms:W3CDTF">2024-02-19T11:18:58Z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