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81" r:id="rId3"/>
    <p:sldId id="283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2CC"/>
    <a:srgbClr val="3399FF"/>
    <a:srgbClr val="4485C6"/>
    <a:srgbClr val="FFCCCC"/>
    <a:srgbClr val="FFCCFF"/>
    <a:srgbClr val="5B9BD5"/>
    <a:srgbClr val="5A5858"/>
    <a:srgbClr val="FFDF64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98" autoAdjust="0"/>
    <p:restoredTop sz="93484" autoAdjust="0"/>
  </p:normalViewPr>
  <p:slideViewPr>
    <p:cSldViewPr snapToGrid="0">
      <p:cViewPr varScale="1">
        <p:scale>
          <a:sx n="116" d="100"/>
          <a:sy n="116" d="100"/>
        </p:scale>
        <p:origin x="1003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Observation#1</a:t>
            </a:r>
          </a:p>
          <a:p>
            <a:r>
              <a:rPr lang="en-US" altLang="zh-CN" dirty="0"/>
              <a:t>#2</a:t>
            </a:r>
          </a:p>
          <a:p>
            <a:endParaRPr lang="en-US" dirty="0"/>
          </a:p>
          <a:p>
            <a:r>
              <a:rPr lang="en-US" altLang="zh-CN" dirty="0"/>
              <a:t>Way forward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512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Observation#1</a:t>
            </a:r>
          </a:p>
          <a:p>
            <a:r>
              <a:rPr lang="en-US" altLang="zh-CN" dirty="0"/>
              <a:t>#2</a:t>
            </a:r>
          </a:p>
          <a:p>
            <a:endParaRPr lang="en-US" dirty="0"/>
          </a:p>
          <a:p>
            <a:r>
              <a:rPr lang="en-US" altLang="zh-CN" dirty="0"/>
              <a:t>Way forward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19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#58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/>
              <a:t>EAS traffic influence trigger considering UPF information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>
            <a:extLst>
              <a:ext uri="{FF2B5EF4-FFF2-40B4-BE49-F238E27FC236}">
                <a16:creationId xmlns:a16="http://schemas.microsoft.com/office/drawing/2014/main" id="{0126CBF3-AD17-451D-BB3C-C86C42CA0E3F}"/>
              </a:ext>
            </a:extLst>
          </p:cNvPr>
          <p:cNvSpPr/>
          <p:nvPr/>
        </p:nvSpPr>
        <p:spPr>
          <a:xfrm>
            <a:off x="1152385" y="3991710"/>
            <a:ext cx="4283700" cy="210460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EAS traffic influence trigger considering UPF information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383994"/>
            <a:ext cx="1123375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Potential Deployment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The UPF#1 and UPF#2 may be associated with DNAI#1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When the EES#1 trigger the traffic influence based on DNAI (e.g. DNAI#1) information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Current</a:t>
            </a:r>
            <a:r>
              <a:rPr lang="en-US" b="1" dirty="0"/>
              <a:t> </a:t>
            </a:r>
            <a:r>
              <a:rPr lang="en-US" altLang="zh-CN" b="1" dirty="0"/>
              <a:t>traffic influence based on DNAI information</a:t>
            </a:r>
            <a:endParaRPr lang="en-US" b="1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b="1" dirty="0">
                <a:sym typeface="Wingdings" panose="05000000000000000000" pitchFamily="2" charset="2"/>
              </a:rPr>
              <a:t>Issue</a:t>
            </a:r>
            <a:r>
              <a:rPr lang="en-US" altLang="zh-CN" sz="1400" dirty="0">
                <a:sym typeface="Wingdings" panose="05000000000000000000" pitchFamily="2" charset="2"/>
              </a:rPr>
              <a:t>: the User plane path still cannot be optimized, since the traffic influence is per DNAI, so that the delay between UPF#1 and UPF #2 still remains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Potential enhancement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b="1" dirty="0">
                <a:sym typeface="Wingdings" panose="05000000000000000000" pitchFamily="2" charset="2"/>
              </a:rPr>
              <a:t>EAS can provide associated UPF information to EES; then the EES can trigger 5GC to perform traffic influence to optimize the user path per UPF</a:t>
            </a:r>
            <a:endParaRPr lang="en-US" altLang="zh-CN" sz="1400" dirty="0">
              <a:sym typeface="Wingdings" panose="05000000000000000000" pitchFamily="2" charset="2"/>
            </a:endParaRPr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106B71F-766C-4F5E-B92B-DB819B4B1CEB}"/>
              </a:ext>
            </a:extLst>
          </p:cNvPr>
          <p:cNvSpPr/>
          <p:nvPr/>
        </p:nvSpPr>
        <p:spPr>
          <a:xfrm>
            <a:off x="1735325" y="4967613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B303563-28F4-4EC5-A415-296E38001593}"/>
              </a:ext>
            </a:extLst>
          </p:cNvPr>
          <p:cNvSpPr txBox="1"/>
          <p:nvPr/>
        </p:nvSpPr>
        <p:spPr>
          <a:xfrm>
            <a:off x="1933493" y="6135234"/>
            <a:ext cx="2831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Case#1: Current traffic influence </a:t>
            </a:r>
            <a:endParaRPr lang="zh-CN" altLang="en-US" sz="1200" b="1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3E9A154-23CE-49E0-8F3E-FE8299CFED88}"/>
              </a:ext>
            </a:extLst>
          </p:cNvPr>
          <p:cNvSpPr txBox="1"/>
          <p:nvPr/>
        </p:nvSpPr>
        <p:spPr>
          <a:xfrm>
            <a:off x="1824248" y="4381164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DNAI#1</a:t>
            </a:r>
            <a:endParaRPr lang="zh-CN" altLang="en-US" sz="1200" b="1" dirty="0"/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C81C42D0-41A1-4442-8D74-BF69886AF5CD}"/>
              </a:ext>
            </a:extLst>
          </p:cNvPr>
          <p:cNvSpPr/>
          <p:nvPr/>
        </p:nvSpPr>
        <p:spPr>
          <a:xfrm>
            <a:off x="3020087" y="4127770"/>
            <a:ext cx="328921" cy="568851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9A20F83-73C8-4267-9F08-9DB255F7A565}"/>
              </a:ext>
            </a:extLst>
          </p:cNvPr>
          <p:cNvSpPr txBox="1"/>
          <p:nvPr/>
        </p:nvSpPr>
        <p:spPr>
          <a:xfrm>
            <a:off x="2941519" y="4648360"/>
            <a:ext cx="617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UPF#1</a:t>
            </a:r>
            <a:endParaRPr lang="zh-CN" altLang="en-US" sz="1200" b="1" dirty="0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925706AF-F7DB-4BB1-BFB1-158627891692}"/>
              </a:ext>
            </a:extLst>
          </p:cNvPr>
          <p:cNvSpPr/>
          <p:nvPr/>
        </p:nvSpPr>
        <p:spPr>
          <a:xfrm>
            <a:off x="3020087" y="5211928"/>
            <a:ext cx="328921" cy="568851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3EC7975-6649-4497-9D02-65E29868CDA1}"/>
              </a:ext>
            </a:extLst>
          </p:cNvPr>
          <p:cNvSpPr txBox="1"/>
          <p:nvPr/>
        </p:nvSpPr>
        <p:spPr>
          <a:xfrm>
            <a:off x="2914012" y="5742142"/>
            <a:ext cx="617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UPF#2</a:t>
            </a:r>
            <a:endParaRPr lang="zh-CN" altLang="en-US" sz="1200" b="1" dirty="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6218D74-F515-41B2-98A1-C2E51054942B}"/>
              </a:ext>
            </a:extLst>
          </p:cNvPr>
          <p:cNvSpPr/>
          <p:nvPr/>
        </p:nvSpPr>
        <p:spPr>
          <a:xfrm>
            <a:off x="3862363" y="4219927"/>
            <a:ext cx="777875" cy="3806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EES#1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0EDE8EC-2C0F-4232-999C-EEF1CD6A0D02}"/>
              </a:ext>
            </a:extLst>
          </p:cNvPr>
          <p:cNvSpPr/>
          <p:nvPr/>
        </p:nvSpPr>
        <p:spPr>
          <a:xfrm>
            <a:off x="3862364" y="5310311"/>
            <a:ext cx="777875" cy="3806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EAS#2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97DC10E-F6A9-4F4D-9433-E8B62680BAC0}"/>
              </a:ext>
            </a:extLst>
          </p:cNvPr>
          <p:cNvCxnSpPr>
            <a:cxnSpLocks/>
            <a:stCxn id="35" idx="5"/>
            <a:endCxn id="38" idx="1"/>
          </p:cNvCxnSpPr>
          <p:nvPr/>
        </p:nvCxnSpPr>
        <p:spPr>
          <a:xfrm>
            <a:off x="3266778" y="5496354"/>
            <a:ext cx="595586" cy="42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08E4766B-61C2-4D3E-A2E3-34D7815CFD70}"/>
              </a:ext>
            </a:extLst>
          </p:cNvPr>
          <p:cNvSpPr/>
          <p:nvPr/>
        </p:nvSpPr>
        <p:spPr>
          <a:xfrm>
            <a:off x="2357385" y="4579476"/>
            <a:ext cx="1460409" cy="1156397"/>
          </a:xfrm>
          <a:custGeom>
            <a:avLst/>
            <a:gdLst>
              <a:gd name="connsiteX0" fmla="*/ 0 w 1460409"/>
              <a:gd name="connsiteY0" fmla="*/ 434691 h 1156397"/>
              <a:gd name="connsiteX1" fmla="*/ 506539 w 1460409"/>
              <a:gd name="connsiteY1" fmla="*/ 112348 h 1156397"/>
              <a:gd name="connsiteX2" fmla="*/ 848616 w 1460409"/>
              <a:gd name="connsiteY2" fmla="*/ 72878 h 1156397"/>
              <a:gd name="connsiteX3" fmla="*/ 855195 w 1460409"/>
              <a:gd name="connsiteY3" fmla="*/ 1053062 h 1156397"/>
              <a:gd name="connsiteX4" fmla="*/ 1460409 w 1460409"/>
              <a:gd name="connsiteY4" fmla="*/ 1079376 h 115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0409" h="1156397">
                <a:moveTo>
                  <a:pt x="0" y="434691"/>
                </a:moveTo>
                <a:cubicBezTo>
                  <a:pt x="182551" y="303670"/>
                  <a:pt x="365103" y="172650"/>
                  <a:pt x="506539" y="112348"/>
                </a:cubicBezTo>
                <a:cubicBezTo>
                  <a:pt x="647975" y="52046"/>
                  <a:pt x="790507" y="-83907"/>
                  <a:pt x="848616" y="72878"/>
                </a:cubicBezTo>
                <a:cubicBezTo>
                  <a:pt x="906725" y="229663"/>
                  <a:pt x="753230" y="885312"/>
                  <a:pt x="855195" y="1053062"/>
                </a:cubicBezTo>
                <a:cubicBezTo>
                  <a:pt x="957161" y="1220812"/>
                  <a:pt x="1208785" y="1150094"/>
                  <a:pt x="1460409" y="1079376"/>
                </a:cubicBezTo>
              </a:path>
            </a:pathLst>
          </a:custGeom>
          <a:noFill/>
          <a:ln>
            <a:solidFill>
              <a:srgbClr val="0070C0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ED771BAE-5B54-4695-A542-842244E6B207}"/>
              </a:ext>
            </a:extLst>
          </p:cNvPr>
          <p:cNvSpPr/>
          <p:nvPr/>
        </p:nvSpPr>
        <p:spPr>
          <a:xfrm>
            <a:off x="6250381" y="3945661"/>
            <a:ext cx="4283700" cy="210460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BCF2CA4D-DB67-4E12-8408-1245BF69A56E}"/>
              </a:ext>
            </a:extLst>
          </p:cNvPr>
          <p:cNvSpPr/>
          <p:nvPr/>
        </p:nvSpPr>
        <p:spPr>
          <a:xfrm>
            <a:off x="6833321" y="4921564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6E0DAF1-F19C-4261-AE3E-24B15E6240D3}"/>
              </a:ext>
            </a:extLst>
          </p:cNvPr>
          <p:cNvSpPr txBox="1"/>
          <p:nvPr/>
        </p:nvSpPr>
        <p:spPr>
          <a:xfrm>
            <a:off x="6922244" y="4335115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DNAI#1</a:t>
            </a:r>
            <a:endParaRPr lang="zh-CN" altLang="en-US" sz="1200" b="1" dirty="0"/>
          </a:p>
        </p:txBody>
      </p:sp>
      <p:sp>
        <p:nvSpPr>
          <p:cNvPr id="57" name="等腰三角形 56">
            <a:extLst>
              <a:ext uri="{FF2B5EF4-FFF2-40B4-BE49-F238E27FC236}">
                <a16:creationId xmlns:a16="http://schemas.microsoft.com/office/drawing/2014/main" id="{4BCB9B46-3188-4985-B109-6748BCC1DC0E}"/>
              </a:ext>
            </a:extLst>
          </p:cNvPr>
          <p:cNvSpPr/>
          <p:nvPr/>
        </p:nvSpPr>
        <p:spPr>
          <a:xfrm>
            <a:off x="8118083" y="4081721"/>
            <a:ext cx="328921" cy="568851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1F8E268-B1D2-4E7A-89BC-67A8E7EF1115}"/>
              </a:ext>
            </a:extLst>
          </p:cNvPr>
          <p:cNvSpPr txBox="1"/>
          <p:nvPr/>
        </p:nvSpPr>
        <p:spPr>
          <a:xfrm>
            <a:off x="8039515" y="4602311"/>
            <a:ext cx="617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UPF#1</a:t>
            </a:r>
            <a:endParaRPr lang="zh-CN" altLang="en-US" sz="1200" b="1" dirty="0"/>
          </a:p>
        </p:txBody>
      </p:sp>
      <p:sp>
        <p:nvSpPr>
          <p:cNvPr id="61" name="等腰三角形 60">
            <a:extLst>
              <a:ext uri="{FF2B5EF4-FFF2-40B4-BE49-F238E27FC236}">
                <a16:creationId xmlns:a16="http://schemas.microsoft.com/office/drawing/2014/main" id="{698924EC-D3B1-4890-8EFD-27D26333E9A8}"/>
              </a:ext>
            </a:extLst>
          </p:cNvPr>
          <p:cNvSpPr/>
          <p:nvPr/>
        </p:nvSpPr>
        <p:spPr>
          <a:xfrm>
            <a:off x="8118083" y="5165879"/>
            <a:ext cx="328921" cy="568851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492615EA-E234-4871-B2FA-BF514C2487ED}"/>
              </a:ext>
            </a:extLst>
          </p:cNvPr>
          <p:cNvSpPr txBox="1"/>
          <p:nvPr/>
        </p:nvSpPr>
        <p:spPr>
          <a:xfrm>
            <a:off x="8039515" y="5686469"/>
            <a:ext cx="617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UPF#2</a:t>
            </a:r>
            <a:endParaRPr lang="zh-CN" altLang="en-US" sz="1200" b="1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120117FD-316D-484F-AD8B-4BBFE252D447}"/>
              </a:ext>
            </a:extLst>
          </p:cNvPr>
          <p:cNvSpPr/>
          <p:nvPr/>
        </p:nvSpPr>
        <p:spPr>
          <a:xfrm>
            <a:off x="8960359" y="4173878"/>
            <a:ext cx="777875" cy="3806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EES#1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5F3AD78D-6497-472C-A9DD-C14A6BC95200}"/>
              </a:ext>
            </a:extLst>
          </p:cNvPr>
          <p:cNvSpPr/>
          <p:nvPr/>
        </p:nvSpPr>
        <p:spPr>
          <a:xfrm>
            <a:off x="8960360" y="5264262"/>
            <a:ext cx="777875" cy="3806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EAS#2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0D8A041D-A77C-4DA2-9F0B-4DA69ED38473}"/>
              </a:ext>
            </a:extLst>
          </p:cNvPr>
          <p:cNvCxnSpPr>
            <a:cxnSpLocks/>
            <a:stCxn id="61" idx="5"/>
            <a:endCxn id="66" idx="1"/>
          </p:cNvCxnSpPr>
          <p:nvPr/>
        </p:nvCxnSpPr>
        <p:spPr>
          <a:xfrm>
            <a:off x="8364774" y="5450305"/>
            <a:ext cx="595586" cy="42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5008C7D-128B-47C3-A794-BCEFD9C49E4C}"/>
              </a:ext>
            </a:extLst>
          </p:cNvPr>
          <p:cNvSpPr/>
          <p:nvPr/>
        </p:nvSpPr>
        <p:spPr>
          <a:xfrm>
            <a:off x="7310934" y="5286014"/>
            <a:ext cx="1631448" cy="318886"/>
          </a:xfrm>
          <a:custGeom>
            <a:avLst/>
            <a:gdLst>
              <a:gd name="connsiteX0" fmla="*/ 0 w 1631448"/>
              <a:gd name="connsiteY0" fmla="*/ 0 h 318886"/>
              <a:gd name="connsiteX1" fmla="*/ 421019 w 1631448"/>
              <a:gd name="connsiteY1" fmla="*/ 289450 h 318886"/>
              <a:gd name="connsiteX2" fmla="*/ 1072282 w 1631448"/>
              <a:gd name="connsiteY2" fmla="*/ 309185 h 318886"/>
              <a:gd name="connsiteX3" fmla="*/ 1631448 w 1631448"/>
              <a:gd name="connsiteY3" fmla="*/ 315764 h 31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1448" h="318886">
                <a:moveTo>
                  <a:pt x="0" y="0"/>
                </a:moveTo>
                <a:cubicBezTo>
                  <a:pt x="121152" y="118959"/>
                  <a:pt x="242305" y="237919"/>
                  <a:pt x="421019" y="289450"/>
                </a:cubicBezTo>
                <a:cubicBezTo>
                  <a:pt x="599733" y="340981"/>
                  <a:pt x="1072282" y="309185"/>
                  <a:pt x="1072282" y="309185"/>
                </a:cubicBezTo>
                <a:lnTo>
                  <a:pt x="1631448" y="315764"/>
                </a:lnTo>
              </a:path>
            </a:pathLst>
          </a:custGeom>
          <a:noFill/>
          <a:ln>
            <a:solidFill>
              <a:srgbClr val="0070C0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F1289A8-0E99-4328-9970-CB8F017F32E6}"/>
              </a:ext>
            </a:extLst>
          </p:cNvPr>
          <p:cNvSpPr txBox="1"/>
          <p:nvPr/>
        </p:nvSpPr>
        <p:spPr>
          <a:xfrm>
            <a:off x="7031489" y="6096311"/>
            <a:ext cx="2831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Case#2: potential enhancement 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71116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Way Forward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383994"/>
            <a:ext cx="109124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Enhance the traffic influence mechanism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EAS profile should be enhanced with the UPF information</a:t>
            </a:r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47303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21195</TotalTime>
  <Words>211</Words>
  <Application>Microsoft Office PowerPoint</Application>
  <PresentationFormat>宽屏</PresentationFormat>
  <Paragraphs>40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.AppleSystemUIFont</vt:lpstr>
      <vt:lpstr>宋体</vt:lpstr>
      <vt:lpstr>Microsoft YaHei</vt:lpstr>
      <vt:lpstr>Arial</vt:lpstr>
      <vt:lpstr>Calibri</vt:lpstr>
      <vt:lpstr>Calibri Light</vt:lpstr>
      <vt:lpstr>Wingdings</vt:lpstr>
      <vt:lpstr>1_Office Theme</vt:lpstr>
      <vt:lpstr>Discussion on EAS traffic influence trigger considering UPF information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Huawei-SA6#58</cp:lastModifiedBy>
  <cp:revision>242</cp:revision>
  <dcterms:created xsi:type="dcterms:W3CDTF">2023-04-05T03:54:49Z</dcterms:created>
  <dcterms:modified xsi:type="dcterms:W3CDTF">2023-11-07T12:46:15Z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(3)wwvqc25t4Qh2UAMp1CSMC0jrOYY2FZ/oqNDrZGQrlRRwQZaEP2dh+FnfdtmcXEJyvS5nItF4
xdDs9P2xYCUjkBs9zymnJMOKV1IAuP/nPaA+zbwB61mp5dxL/S60WTPw7dqyzcL+tjwe/y76
xnZn1V+l9LUdW1rTa31UQlhbU9yax6HEdA0CX80mCQMXA/sX1SHr3ztc0eyEWNtspfTKarxs
iuUme5gyGgScwQb6zR</vt:lpwstr>
  </property>
  <property fmtid="{D5CDD505-2E9C-101B-9397-08002B2CF9AE}" pid="3" name="_2015_ms_pID_7253431">
    <vt:lpwstr>tL8R982lXtBg3CL/11yww6eryq2VVgWmweFTCsvGgxq+RjE02bMT3n
3Th0gGLKXwLCNU549G5uMN0gMi4icLt4Bx8zFq6tqs9Ht/0Hrqs484J2xFMSuuRyKouSZ4f5
9psaY80lAfTouskYcw2WzV1HYNRME3vHlYBb4E6w4Zmw2v4ptnHn2tEK9dinmWzw4XKQrWZF
Q1Su5ifxMBmuN18mB+b+nn1VIV0mEPYaHJrB</vt:lpwstr>
  </property>
  <property fmtid="{D5CDD505-2E9C-101B-9397-08002B2CF9AE}" pid="4" name="_2015_ms_pID_7253432">
    <vt:lpwstr>YaBlOQePLkjybTD77TeqMlY=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1698889871</vt:lpwstr>
  </property>
</Properties>
</file>