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handoutMasterIdLst>
    <p:handoutMasterId r:id="rId12"/>
  </p:handoutMasterIdLst>
  <p:sldIdLst>
    <p:sldId id="260" r:id="rId2"/>
    <p:sldId id="375" r:id="rId3"/>
    <p:sldId id="376" r:id="rId4"/>
    <p:sldId id="380" r:id="rId5"/>
    <p:sldId id="379" r:id="rId6"/>
    <p:sldId id="377" r:id="rId7"/>
    <p:sldId id="369" r:id="rId8"/>
    <p:sldId id="381" r:id="rId9"/>
    <p:sldId id="37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6357" autoAdjust="0"/>
  </p:normalViewPr>
  <p:slideViewPr>
    <p:cSldViewPr snapToGrid="0">
      <p:cViewPr varScale="1">
        <p:scale>
          <a:sx n="86" d="100"/>
          <a:sy n="86" d="100"/>
        </p:scale>
        <p:origin x="90" y="228"/>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3780C77-CDA4-47D0-9A69-580BE43EA5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98A458-538D-49D6-B00E-C001560248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40E834-44C5-43CA-B91D-61937CA1E82B}" type="datetimeFigureOut">
              <a:rPr lang="zh-CN" altLang="en-US" smtClean="0"/>
              <a:t>2023/11/7</a:t>
            </a:fld>
            <a:endParaRPr lang="zh-CN" altLang="en-US"/>
          </a:p>
        </p:txBody>
      </p:sp>
      <p:sp>
        <p:nvSpPr>
          <p:cNvPr id="4" name="页脚占位符 3">
            <a:extLst>
              <a:ext uri="{FF2B5EF4-FFF2-40B4-BE49-F238E27FC236}">
                <a16:creationId xmlns:a16="http://schemas.microsoft.com/office/drawing/2014/main" id="{EB1599A1-2DA4-4521-B438-DE4BE50BE9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E33291-E8A3-4609-8191-2865A40ABE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9F989E-BEAD-48C4-B063-8BAA85E06D0B}" type="slidenum">
              <a:rPr lang="zh-CN" altLang="en-US" smtClean="0"/>
              <a:t>‹#›</a:t>
            </a:fld>
            <a:endParaRPr lang="zh-CN" altLang="en-US"/>
          </a:p>
        </p:txBody>
      </p:sp>
    </p:spTree>
    <p:extLst>
      <p:ext uri="{BB962C8B-B14F-4D97-AF65-F5344CB8AC3E}">
        <p14:creationId xmlns:p14="http://schemas.microsoft.com/office/powerpoint/2010/main" val="2135792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11/7/2023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补充</a:t>
            </a:r>
            <a:r>
              <a:rPr lang="en-US" altLang="zh-CN" dirty="0"/>
              <a:t>Interface</a:t>
            </a:r>
            <a:r>
              <a:rPr lang="zh-CN" altLang="en-US" dirty="0"/>
              <a:t>定义方面，</a:t>
            </a:r>
          </a:p>
        </p:txBody>
      </p:sp>
      <p:sp>
        <p:nvSpPr>
          <p:cNvPr id="4" name="灯片编号占位符 3"/>
          <p:cNvSpPr>
            <a:spLocks noGrp="1"/>
          </p:cNvSpPr>
          <p:nvPr>
            <p:ph type="sldNum" sz="quarter" idx="5"/>
          </p:nvPr>
        </p:nvSpPr>
        <p:spPr/>
        <p:txBody>
          <a:bodyPr/>
          <a:lstStyle/>
          <a:p>
            <a:fld id="{64250302-FD59-41EB-98E1-8F01547BD578}" type="slidenum">
              <a:rPr lang="en-US" smtClean="0"/>
              <a:t>5</a:t>
            </a:fld>
            <a:endParaRPr lang="en-US"/>
          </a:p>
        </p:txBody>
      </p:sp>
    </p:spTree>
    <p:extLst>
      <p:ext uri="{BB962C8B-B14F-4D97-AF65-F5344CB8AC3E}">
        <p14:creationId xmlns:p14="http://schemas.microsoft.com/office/powerpoint/2010/main" val="368268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补充</a:t>
            </a:r>
            <a:r>
              <a:rPr lang="en-US" altLang="zh-CN" dirty="0"/>
              <a:t>Interface</a:t>
            </a:r>
            <a:r>
              <a:rPr lang="zh-CN" altLang="en-US" dirty="0"/>
              <a:t>定义方面，</a:t>
            </a:r>
          </a:p>
        </p:txBody>
      </p:sp>
      <p:sp>
        <p:nvSpPr>
          <p:cNvPr id="4" name="灯片编号占位符 3"/>
          <p:cNvSpPr>
            <a:spLocks noGrp="1"/>
          </p:cNvSpPr>
          <p:nvPr>
            <p:ph type="sldNum" sz="quarter" idx="5"/>
          </p:nvPr>
        </p:nvSpPr>
        <p:spPr/>
        <p:txBody>
          <a:bodyPr/>
          <a:lstStyle/>
          <a:p>
            <a:fld id="{64250302-FD59-41EB-98E1-8F01547BD578}" type="slidenum">
              <a:rPr lang="en-US" smtClean="0"/>
              <a:t>7</a:t>
            </a:fld>
            <a:endParaRPr lang="en-US"/>
          </a:p>
        </p:txBody>
      </p:sp>
    </p:spTree>
    <p:extLst>
      <p:ext uri="{BB962C8B-B14F-4D97-AF65-F5344CB8AC3E}">
        <p14:creationId xmlns:p14="http://schemas.microsoft.com/office/powerpoint/2010/main" val="1298513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Mapping</a:t>
            </a:r>
            <a:r>
              <a:rPr lang="zh-CN" altLang="en-US" dirty="0"/>
              <a:t>关系</a:t>
            </a:r>
            <a:r>
              <a:rPr lang="en-US" altLang="zh-CN" dirty="0"/>
              <a:t>slide6</a:t>
            </a:r>
            <a:r>
              <a:rPr lang="zh-CN" altLang="en-US" dirty="0"/>
              <a:t>对应</a:t>
            </a:r>
            <a:r>
              <a:rPr lang="en-US" altLang="zh-CN" dirty="0"/>
              <a:t>CR</a:t>
            </a:r>
            <a:r>
              <a:rPr lang="zh-CN" altLang="en-US" dirty="0"/>
              <a:t>被</a:t>
            </a:r>
            <a:r>
              <a:rPr lang="en-US" altLang="zh-CN" dirty="0"/>
              <a:t>agreed</a:t>
            </a:r>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9</a:t>
            </a:fld>
            <a:endParaRPr lang="en-US"/>
          </a:p>
        </p:txBody>
      </p:sp>
    </p:spTree>
    <p:extLst>
      <p:ext uri="{BB962C8B-B14F-4D97-AF65-F5344CB8AC3E}">
        <p14:creationId xmlns:p14="http://schemas.microsoft.com/office/powerpoint/2010/main" val="3208249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154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#58</a:t>
            </a:r>
          </a:p>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Chicago, USA, 13</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 17</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November 2023</a:t>
            </a: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Document.docx"/></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jpeg"/><Relationship Id="rId5" Type="http://schemas.openxmlformats.org/officeDocument/2006/relationships/image" Target="../media/image4.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5.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media delivery mapping between SEALDD </a:t>
            </a:r>
            <a:r>
              <a:rPr lang="en-US" altLang="zh-CN" dirty="0"/>
              <a:t>and SA4</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2D7A85D-2BDF-430B-81A0-CEBB4EAA2149}"/>
              </a:ext>
            </a:extLst>
          </p:cNvPr>
          <p:cNvSpPr>
            <a:spLocks noGrp="1"/>
          </p:cNvSpPr>
          <p:nvPr>
            <p:ph type="title"/>
          </p:nvPr>
        </p:nvSpPr>
        <p:spPr>
          <a:xfrm>
            <a:off x="707571" y="228719"/>
            <a:ext cx="10515600" cy="1104917"/>
          </a:xfrm>
        </p:spPr>
        <p:txBody>
          <a:bodyPr/>
          <a:lstStyle/>
          <a:p>
            <a:r>
              <a:rPr lang="en-GB" altLang="en-US" dirty="0"/>
              <a:t>Outline</a:t>
            </a:r>
          </a:p>
        </p:txBody>
      </p:sp>
      <p:sp>
        <p:nvSpPr>
          <p:cNvPr id="13" name="Content Placeholder 2">
            <a:extLst>
              <a:ext uri="{FF2B5EF4-FFF2-40B4-BE49-F238E27FC236}">
                <a16:creationId xmlns:a16="http://schemas.microsoft.com/office/drawing/2014/main" id="{A3E7AFA3-7F65-407F-A0B9-8939CE88843F}"/>
              </a:ext>
            </a:extLst>
          </p:cNvPr>
          <p:cNvSpPr>
            <a:spLocks noGrp="1"/>
          </p:cNvSpPr>
          <p:nvPr>
            <p:ph idx="1"/>
          </p:nvPr>
        </p:nvSpPr>
        <p:spPr>
          <a:xfrm>
            <a:off x="707571" y="1512117"/>
            <a:ext cx="10515600" cy="586649"/>
          </a:xfrm>
        </p:spPr>
        <p:txBody>
          <a:bodyPr/>
          <a:lstStyle/>
          <a:p>
            <a:r>
              <a:rPr lang="en-US" altLang="zh-CN" dirty="0"/>
              <a:t>Background</a:t>
            </a:r>
          </a:p>
          <a:p>
            <a:pPr marL="0" indent="0">
              <a:buNone/>
            </a:pPr>
            <a:endParaRPr lang="en-US" altLang="en-US" dirty="0"/>
          </a:p>
          <a:p>
            <a:pPr marL="0" indent="0">
              <a:buNone/>
            </a:pPr>
            <a:endParaRPr lang="en-US" altLang="en-US" dirty="0"/>
          </a:p>
        </p:txBody>
      </p:sp>
      <p:sp>
        <p:nvSpPr>
          <p:cNvPr id="10" name="Content Placeholder 2">
            <a:extLst>
              <a:ext uri="{FF2B5EF4-FFF2-40B4-BE49-F238E27FC236}">
                <a16:creationId xmlns:a16="http://schemas.microsoft.com/office/drawing/2014/main" id="{E25391C0-32DA-4050-A3C1-DCA178E00420}"/>
              </a:ext>
            </a:extLst>
          </p:cNvPr>
          <p:cNvSpPr txBox="1">
            <a:spLocks/>
          </p:cNvSpPr>
          <p:nvPr/>
        </p:nvSpPr>
        <p:spPr bwMode="auto">
          <a:xfrm>
            <a:off x="707571" y="227724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Media delivery procedure in SA4</a:t>
            </a:r>
          </a:p>
          <a:p>
            <a:pPr marL="0" indent="0">
              <a:buFontTx/>
              <a:buNone/>
            </a:pPr>
            <a:endParaRPr lang="en-US" altLang="en-US" dirty="0"/>
          </a:p>
          <a:p>
            <a:pPr marL="0" indent="0">
              <a:buFontTx/>
              <a:buNone/>
            </a:pPr>
            <a:endParaRPr lang="en-US" altLang="en-US" dirty="0"/>
          </a:p>
        </p:txBody>
      </p:sp>
      <p:sp>
        <p:nvSpPr>
          <p:cNvPr id="15" name="Content Placeholder 2">
            <a:extLst>
              <a:ext uri="{FF2B5EF4-FFF2-40B4-BE49-F238E27FC236}">
                <a16:creationId xmlns:a16="http://schemas.microsoft.com/office/drawing/2014/main" id="{05860968-D45D-4AEE-82C0-0776B3FA335E}"/>
              </a:ext>
            </a:extLst>
          </p:cNvPr>
          <p:cNvSpPr txBox="1">
            <a:spLocks/>
          </p:cNvSpPr>
          <p:nvPr/>
        </p:nvSpPr>
        <p:spPr bwMode="auto">
          <a:xfrm>
            <a:off x="707571" y="304237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Media delivery mapping between SEALDD and SA4</a:t>
            </a:r>
          </a:p>
          <a:p>
            <a:pPr marL="0" indent="0">
              <a:buFontTx/>
              <a:buNone/>
            </a:pPr>
            <a:endParaRPr lang="en-US" altLang="en-US" dirty="0"/>
          </a:p>
          <a:p>
            <a:pPr marL="0" indent="0">
              <a:buFontTx/>
              <a:buNone/>
            </a:pPr>
            <a:endParaRPr lang="en-US" altLang="en-US" dirty="0"/>
          </a:p>
        </p:txBody>
      </p:sp>
      <p:sp>
        <p:nvSpPr>
          <p:cNvPr id="19" name="Content Placeholder 2">
            <a:extLst>
              <a:ext uri="{FF2B5EF4-FFF2-40B4-BE49-F238E27FC236}">
                <a16:creationId xmlns:a16="http://schemas.microsoft.com/office/drawing/2014/main" id="{EA8807C3-F427-46FB-A305-C2E3C3F2D777}"/>
              </a:ext>
            </a:extLst>
          </p:cNvPr>
          <p:cNvSpPr txBox="1">
            <a:spLocks/>
          </p:cNvSpPr>
          <p:nvPr/>
        </p:nvSpPr>
        <p:spPr bwMode="auto">
          <a:xfrm>
            <a:off x="707571" y="380750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Summary and way forward</a:t>
            </a:r>
          </a:p>
          <a:p>
            <a:pPr marL="0" indent="0">
              <a:buFontTx/>
              <a:buNone/>
            </a:pPr>
            <a:endParaRPr lang="en-US" altLang="en-US" dirty="0"/>
          </a:p>
          <a:p>
            <a:pPr marL="0" indent="0">
              <a:buFontTx/>
              <a:buNone/>
            </a:pPr>
            <a:endParaRPr lang="en-US" altLang="en-US" dirty="0"/>
          </a:p>
        </p:txBody>
      </p:sp>
    </p:spTree>
    <p:extLst>
      <p:ext uri="{BB962C8B-B14F-4D97-AF65-F5344CB8AC3E}">
        <p14:creationId xmlns:p14="http://schemas.microsoft.com/office/powerpoint/2010/main" val="384169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Background</a:t>
            </a:r>
          </a:p>
        </p:txBody>
      </p:sp>
      <p:sp>
        <p:nvSpPr>
          <p:cNvPr id="7" name="矩形 6">
            <a:extLst>
              <a:ext uri="{FF2B5EF4-FFF2-40B4-BE49-F238E27FC236}">
                <a16:creationId xmlns:a16="http://schemas.microsoft.com/office/drawing/2014/main" id="{88EB942E-A210-43C4-B6CD-E413E9368381}"/>
              </a:ext>
            </a:extLst>
          </p:cNvPr>
          <p:cNvSpPr/>
          <p:nvPr/>
        </p:nvSpPr>
        <p:spPr>
          <a:xfrm>
            <a:off x="639686" y="1592914"/>
            <a:ext cx="2013760" cy="36721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10" name="矩形 9">
            <a:extLst>
              <a:ext uri="{FF2B5EF4-FFF2-40B4-BE49-F238E27FC236}">
                <a16:creationId xmlns:a16="http://schemas.microsoft.com/office/drawing/2014/main" id="{C19AE589-A13F-4B8F-9BB0-6F57922B2833}"/>
              </a:ext>
            </a:extLst>
          </p:cNvPr>
          <p:cNvSpPr/>
          <p:nvPr/>
        </p:nvSpPr>
        <p:spPr>
          <a:xfrm>
            <a:off x="780063" y="2303769"/>
            <a:ext cx="1721141" cy="4616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11" name="文本框 10">
            <a:extLst>
              <a:ext uri="{FF2B5EF4-FFF2-40B4-BE49-F238E27FC236}">
                <a16:creationId xmlns:a16="http://schemas.microsoft.com/office/drawing/2014/main" id="{1A864753-B9E1-4BAE-8F17-F7FEB89038B0}"/>
              </a:ext>
            </a:extLst>
          </p:cNvPr>
          <p:cNvSpPr txBox="1"/>
          <p:nvPr/>
        </p:nvSpPr>
        <p:spPr>
          <a:xfrm>
            <a:off x="907296" y="2303769"/>
            <a:ext cx="1593908" cy="461665"/>
          </a:xfrm>
          <a:prstGeom prst="rect">
            <a:avLst/>
          </a:prstGeom>
          <a:noFill/>
        </p:spPr>
        <p:txBody>
          <a:bodyPr wrap="square" rtlCol="0">
            <a:spAutoFit/>
          </a:bodyPr>
          <a:lstStyle/>
          <a:p>
            <a:r>
              <a:rPr lang="en-US" altLang="zh-CN" sz="1200" dirty="0"/>
              <a:t>VAL</a:t>
            </a:r>
            <a:r>
              <a:rPr lang="zh-CN" altLang="en-US" sz="1200" dirty="0"/>
              <a:t> </a:t>
            </a:r>
            <a:r>
              <a:rPr lang="en-US" altLang="zh-CN" sz="1200" dirty="0"/>
              <a:t>client(s)/5GMS or RTC aware</a:t>
            </a:r>
            <a:r>
              <a:rPr lang="zh-CN" altLang="en-US" sz="1200" dirty="0"/>
              <a:t> </a:t>
            </a:r>
            <a:r>
              <a:rPr lang="en-US" altLang="zh-CN" sz="1200" dirty="0"/>
              <a:t>application</a:t>
            </a:r>
          </a:p>
        </p:txBody>
      </p:sp>
      <p:sp>
        <p:nvSpPr>
          <p:cNvPr id="12" name="矩形 11">
            <a:extLst>
              <a:ext uri="{FF2B5EF4-FFF2-40B4-BE49-F238E27FC236}">
                <a16:creationId xmlns:a16="http://schemas.microsoft.com/office/drawing/2014/main" id="{D80DA3E4-DF3E-4E7E-8F6B-76478AEBE801}"/>
              </a:ext>
            </a:extLst>
          </p:cNvPr>
          <p:cNvSpPr/>
          <p:nvPr/>
        </p:nvSpPr>
        <p:spPr>
          <a:xfrm>
            <a:off x="753185" y="3717221"/>
            <a:ext cx="1748020" cy="138328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13" name="矩形 12">
            <a:extLst>
              <a:ext uri="{FF2B5EF4-FFF2-40B4-BE49-F238E27FC236}">
                <a16:creationId xmlns:a16="http://schemas.microsoft.com/office/drawing/2014/main" id="{9FCC7B76-A73D-46D4-9794-3719318CCCCE}"/>
              </a:ext>
            </a:extLst>
          </p:cNvPr>
          <p:cNvSpPr/>
          <p:nvPr/>
        </p:nvSpPr>
        <p:spPr>
          <a:xfrm>
            <a:off x="779500" y="3815173"/>
            <a:ext cx="1634249" cy="3593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media session handler</a:t>
            </a:r>
          </a:p>
        </p:txBody>
      </p:sp>
      <p:sp>
        <p:nvSpPr>
          <p:cNvPr id="14" name="矩形 13">
            <a:extLst>
              <a:ext uri="{FF2B5EF4-FFF2-40B4-BE49-F238E27FC236}">
                <a16:creationId xmlns:a16="http://schemas.microsoft.com/office/drawing/2014/main" id="{0D45D599-2D67-462E-9857-77BE5D9B419F}"/>
              </a:ext>
            </a:extLst>
          </p:cNvPr>
          <p:cNvSpPr/>
          <p:nvPr/>
        </p:nvSpPr>
        <p:spPr>
          <a:xfrm>
            <a:off x="779500" y="4277759"/>
            <a:ext cx="684285" cy="456240"/>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media player/framework</a:t>
            </a:r>
          </a:p>
        </p:txBody>
      </p:sp>
      <p:sp>
        <p:nvSpPr>
          <p:cNvPr id="15" name="文本框 14">
            <a:extLst>
              <a:ext uri="{FF2B5EF4-FFF2-40B4-BE49-F238E27FC236}">
                <a16:creationId xmlns:a16="http://schemas.microsoft.com/office/drawing/2014/main" id="{A9AE76C5-FE34-4FB6-A97C-1CD13AF011EE}"/>
              </a:ext>
            </a:extLst>
          </p:cNvPr>
          <p:cNvSpPr txBox="1"/>
          <p:nvPr/>
        </p:nvSpPr>
        <p:spPr>
          <a:xfrm>
            <a:off x="1063399" y="4778754"/>
            <a:ext cx="1154467" cy="276999"/>
          </a:xfrm>
          <a:prstGeom prst="rect">
            <a:avLst/>
          </a:prstGeom>
          <a:noFill/>
        </p:spPr>
        <p:txBody>
          <a:bodyPr wrap="square" rtlCol="0">
            <a:spAutoFit/>
          </a:bodyPr>
          <a:lstStyle/>
          <a:p>
            <a:r>
              <a:rPr lang="en-US" altLang="zh-CN" sz="1200" dirty="0"/>
              <a:t>SEALDD client</a:t>
            </a:r>
          </a:p>
        </p:txBody>
      </p:sp>
      <p:sp>
        <p:nvSpPr>
          <p:cNvPr id="16" name="矩形 15">
            <a:extLst>
              <a:ext uri="{FF2B5EF4-FFF2-40B4-BE49-F238E27FC236}">
                <a16:creationId xmlns:a16="http://schemas.microsoft.com/office/drawing/2014/main" id="{9ACA2308-9713-4DBB-BF0C-2370429A6F26}"/>
              </a:ext>
            </a:extLst>
          </p:cNvPr>
          <p:cNvSpPr/>
          <p:nvPr/>
        </p:nvSpPr>
        <p:spPr>
          <a:xfrm>
            <a:off x="1489166" y="4277760"/>
            <a:ext cx="924583" cy="456239"/>
          </a:xfrm>
          <a:prstGeom prst="rect">
            <a:avLst/>
          </a:prstGeom>
          <a:solidFill>
            <a:srgbClr val="FFC0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t>
            </a:r>
            <a:r>
              <a:rPr lang="en-US" altLang="zh-CN" sz="1000" b="1" kern="0" dirty="0">
                <a:solidFill>
                  <a:srgbClr val="666666"/>
                </a:solidFill>
                <a:latin typeface="Calibri" panose="020F0502020204030204"/>
                <a:ea typeface="等线" panose="02010600030101010101" pitchFamily="2" charset="-122"/>
              </a:rPr>
              <a:t>Transmission</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adaptation over 5G</a:t>
            </a:r>
          </a:p>
        </p:txBody>
      </p:sp>
      <p:cxnSp>
        <p:nvCxnSpPr>
          <p:cNvPr id="17" name="直接连接符 16">
            <a:extLst>
              <a:ext uri="{FF2B5EF4-FFF2-40B4-BE49-F238E27FC236}">
                <a16:creationId xmlns:a16="http://schemas.microsoft.com/office/drawing/2014/main" id="{1D704E03-47EA-4212-9AA6-16470CEB0A40}"/>
              </a:ext>
            </a:extLst>
          </p:cNvPr>
          <p:cNvCxnSpPr>
            <a:cxnSpLocks/>
            <a:stCxn id="10" idx="2"/>
            <a:endCxn id="12" idx="0"/>
          </p:cNvCxnSpPr>
          <p:nvPr/>
        </p:nvCxnSpPr>
        <p:spPr>
          <a:xfrm flipH="1">
            <a:off x="1627195" y="2765434"/>
            <a:ext cx="13439" cy="9517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302ADAFF-D1A9-4694-A3C7-AE8C33D62A22}"/>
              </a:ext>
            </a:extLst>
          </p:cNvPr>
          <p:cNvSpPr txBox="1"/>
          <p:nvPr/>
        </p:nvSpPr>
        <p:spPr>
          <a:xfrm>
            <a:off x="1640642" y="3074154"/>
            <a:ext cx="733331" cy="246221"/>
          </a:xfrm>
          <a:prstGeom prst="rect">
            <a:avLst/>
          </a:prstGeom>
          <a:noFill/>
        </p:spPr>
        <p:txBody>
          <a:bodyPr wrap="square" rtlCol="0">
            <a:spAutoFit/>
          </a:bodyPr>
          <a:lstStyle/>
          <a:p>
            <a:r>
              <a:rPr lang="en-US" altLang="zh-CN" sz="1000" dirty="0"/>
              <a:t>SEALDD-C</a:t>
            </a:r>
            <a:endParaRPr lang="zh-CN" altLang="en-US" sz="1000" dirty="0"/>
          </a:p>
        </p:txBody>
      </p:sp>
      <p:sp>
        <p:nvSpPr>
          <p:cNvPr id="19" name="矩形 18">
            <a:extLst>
              <a:ext uri="{FF2B5EF4-FFF2-40B4-BE49-F238E27FC236}">
                <a16:creationId xmlns:a16="http://schemas.microsoft.com/office/drawing/2014/main" id="{0E809E31-C630-4F1D-93B0-C20CC02018C8}"/>
              </a:ext>
            </a:extLst>
          </p:cNvPr>
          <p:cNvSpPr/>
          <p:nvPr/>
        </p:nvSpPr>
        <p:spPr>
          <a:xfrm>
            <a:off x="3546838" y="1592914"/>
            <a:ext cx="762590" cy="36721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20" name="文本框 19">
            <a:extLst>
              <a:ext uri="{FF2B5EF4-FFF2-40B4-BE49-F238E27FC236}">
                <a16:creationId xmlns:a16="http://schemas.microsoft.com/office/drawing/2014/main" id="{FC4FAE2A-5F9A-4EA8-8755-D8FD1178A21C}"/>
              </a:ext>
            </a:extLst>
          </p:cNvPr>
          <p:cNvSpPr txBox="1"/>
          <p:nvPr/>
        </p:nvSpPr>
        <p:spPr>
          <a:xfrm>
            <a:off x="3444724" y="1657438"/>
            <a:ext cx="959263" cy="646331"/>
          </a:xfrm>
          <a:prstGeom prst="rect">
            <a:avLst/>
          </a:prstGeom>
          <a:noFill/>
        </p:spPr>
        <p:txBody>
          <a:bodyPr wrap="square" rtlCol="0">
            <a:spAutoFit/>
          </a:bodyPr>
          <a:lstStyle/>
          <a:p>
            <a:pPr algn="ctr"/>
            <a:r>
              <a:rPr lang="en-US" altLang="zh-CN" sz="1200" dirty="0"/>
              <a:t>3GPP network system</a:t>
            </a:r>
          </a:p>
        </p:txBody>
      </p:sp>
      <p:sp>
        <p:nvSpPr>
          <p:cNvPr id="21" name="矩形 20">
            <a:extLst>
              <a:ext uri="{FF2B5EF4-FFF2-40B4-BE49-F238E27FC236}">
                <a16:creationId xmlns:a16="http://schemas.microsoft.com/office/drawing/2014/main" id="{9217D569-3BBE-4061-AD64-9E6D8362C5E6}"/>
              </a:ext>
            </a:extLst>
          </p:cNvPr>
          <p:cNvSpPr/>
          <p:nvPr/>
        </p:nvSpPr>
        <p:spPr>
          <a:xfrm>
            <a:off x="5407763" y="3700443"/>
            <a:ext cx="1721141" cy="140006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22" name="矩形 21">
            <a:extLst>
              <a:ext uri="{FF2B5EF4-FFF2-40B4-BE49-F238E27FC236}">
                <a16:creationId xmlns:a16="http://schemas.microsoft.com/office/drawing/2014/main" id="{9263C502-2E9E-49AE-90B1-D443FAEE1DF0}"/>
              </a:ext>
            </a:extLst>
          </p:cNvPr>
          <p:cNvSpPr/>
          <p:nvPr/>
        </p:nvSpPr>
        <p:spPr>
          <a:xfrm>
            <a:off x="5495326" y="3798395"/>
            <a:ext cx="1546123" cy="3593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5GMS/RTC AF</a:t>
            </a:r>
          </a:p>
        </p:txBody>
      </p:sp>
      <p:sp>
        <p:nvSpPr>
          <p:cNvPr id="23" name="矩形 22">
            <a:extLst>
              <a:ext uri="{FF2B5EF4-FFF2-40B4-BE49-F238E27FC236}">
                <a16:creationId xmlns:a16="http://schemas.microsoft.com/office/drawing/2014/main" id="{1D5E55C8-5229-47D0-BB6D-E25A21107C0E}"/>
              </a:ext>
            </a:extLst>
          </p:cNvPr>
          <p:cNvSpPr/>
          <p:nvPr/>
        </p:nvSpPr>
        <p:spPr>
          <a:xfrm>
            <a:off x="6417664" y="4260983"/>
            <a:ext cx="623785" cy="473016"/>
          </a:xfrm>
          <a:prstGeom prst="rect">
            <a:avLst/>
          </a:prstGeom>
          <a:solidFill>
            <a:srgbClr val="FFFF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5GMS/RTC AS</a:t>
            </a:r>
          </a:p>
        </p:txBody>
      </p:sp>
      <p:sp>
        <p:nvSpPr>
          <p:cNvPr id="24" name="文本框 23">
            <a:extLst>
              <a:ext uri="{FF2B5EF4-FFF2-40B4-BE49-F238E27FC236}">
                <a16:creationId xmlns:a16="http://schemas.microsoft.com/office/drawing/2014/main" id="{22E426F4-67A1-4BC3-A2AD-2FED6DC5E31A}"/>
              </a:ext>
            </a:extLst>
          </p:cNvPr>
          <p:cNvSpPr txBox="1"/>
          <p:nvPr/>
        </p:nvSpPr>
        <p:spPr>
          <a:xfrm>
            <a:off x="5718509" y="4757463"/>
            <a:ext cx="1154467" cy="276999"/>
          </a:xfrm>
          <a:prstGeom prst="rect">
            <a:avLst/>
          </a:prstGeom>
          <a:noFill/>
        </p:spPr>
        <p:txBody>
          <a:bodyPr wrap="square" rtlCol="0">
            <a:spAutoFit/>
          </a:bodyPr>
          <a:lstStyle/>
          <a:p>
            <a:r>
              <a:rPr lang="en-US" altLang="zh-CN" sz="1200" dirty="0"/>
              <a:t>SEALDD server</a:t>
            </a:r>
          </a:p>
        </p:txBody>
      </p:sp>
      <p:sp>
        <p:nvSpPr>
          <p:cNvPr id="25" name="矩形 24">
            <a:extLst>
              <a:ext uri="{FF2B5EF4-FFF2-40B4-BE49-F238E27FC236}">
                <a16:creationId xmlns:a16="http://schemas.microsoft.com/office/drawing/2014/main" id="{7378C6B0-13B0-4516-98FC-6B23AF6AA5C4}"/>
              </a:ext>
            </a:extLst>
          </p:cNvPr>
          <p:cNvSpPr/>
          <p:nvPr/>
        </p:nvSpPr>
        <p:spPr>
          <a:xfrm>
            <a:off x="5491685" y="4260983"/>
            <a:ext cx="904337" cy="473016"/>
          </a:xfrm>
          <a:prstGeom prst="rect">
            <a:avLst/>
          </a:prstGeom>
          <a:solidFill>
            <a:srgbClr val="FFC000"/>
          </a:solidFill>
          <a:ln w="9525"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Transmission</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adaptation over 5G</a:t>
            </a:r>
          </a:p>
        </p:txBody>
      </p:sp>
      <p:cxnSp>
        <p:nvCxnSpPr>
          <p:cNvPr id="26" name="直接连接符 25">
            <a:extLst>
              <a:ext uri="{FF2B5EF4-FFF2-40B4-BE49-F238E27FC236}">
                <a16:creationId xmlns:a16="http://schemas.microsoft.com/office/drawing/2014/main" id="{6BC6B0EE-BDA9-47B4-8041-362C9CBEAD41}"/>
              </a:ext>
            </a:extLst>
          </p:cNvPr>
          <p:cNvCxnSpPr>
            <a:cxnSpLocks/>
          </p:cNvCxnSpPr>
          <p:nvPr/>
        </p:nvCxnSpPr>
        <p:spPr>
          <a:xfrm>
            <a:off x="4307574" y="4462450"/>
            <a:ext cx="111088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1E447B82-033D-462E-8829-234CA4AAAB93}"/>
              </a:ext>
            </a:extLst>
          </p:cNvPr>
          <p:cNvCxnSpPr>
            <a:cxnSpLocks/>
          </p:cNvCxnSpPr>
          <p:nvPr/>
        </p:nvCxnSpPr>
        <p:spPr>
          <a:xfrm>
            <a:off x="4307574" y="4757463"/>
            <a:ext cx="111088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AC7AC82A-DE2E-4FA0-8B19-560983A000DC}"/>
              </a:ext>
            </a:extLst>
          </p:cNvPr>
          <p:cNvSpPr txBox="1"/>
          <p:nvPr/>
        </p:nvSpPr>
        <p:spPr>
          <a:xfrm>
            <a:off x="4530476" y="4203281"/>
            <a:ext cx="939567" cy="246221"/>
          </a:xfrm>
          <a:prstGeom prst="rect">
            <a:avLst/>
          </a:prstGeom>
          <a:noFill/>
        </p:spPr>
        <p:txBody>
          <a:bodyPr wrap="square" rtlCol="0">
            <a:spAutoFit/>
          </a:bodyPr>
          <a:lstStyle/>
          <a:p>
            <a:r>
              <a:rPr lang="en-US" altLang="zh-CN" sz="1000" dirty="0"/>
              <a:t>N33/N5</a:t>
            </a:r>
            <a:endParaRPr lang="zh-CN" altLang="en-US" sz="1000" dirty="0"/>
          </a:p>
        </p:txBody>
      </p:sp>
      <p:sp>
        <p:nvSpPr>
          <p:cNvPr id="29" name="文本框 28">
            <a:extLst>
              <a:ext uri="{FF2B5EF4-FFF2-40B4-BE49-F238E27FC236}">
                <a16:creationId xmlns:a16="http://schemas.microsoft.com/office/drawing/2014/main" id="{2DE6926C-BBB4-4507-92AF-50C68DAF4C36}"/>
              </a:ext>
            </a:extLst>
          </p:cNvPr>
          <p:cNvSpPr txBox="1"/>
          <p:nvPr/>
        </p:nvSpPr>
        <p:spPr>
          <a:xfrm>
            <a:off x="4672146" y="4537845"/>
            <a:ext cx="673490" cy="246221"/>
          </a:xfrm>
          <a:prstGeom prst="rect">
            <a:avLst/>
          </a:prstGeom>
          <a:noFill/>
        </p:spPr>
        <p:txBody>
          <a:bodyPr wrap="square" rtlCol="0">
            <a:spAutoFit/>
          </a:bodyPr>
          <a:lstStyle/>
          <a:p>
            <a:r>
              <a:rPr lang="en-US" altLang="zh-CN" sz="1000" dirty="0"/>
              <a:t>N6</a:t>
            </a:r>
            <a:endParaRPr lang="zh-CN" altLang="en-US" sz="1000" dirty="0"/>
          </a:p>
        </p:txBody>
      </p:sp>
      <p:cxnSp>
        <p:nvCxnSpPr>
          <p:cNvPr id="30" name="直接连接符 29">
            <a:extLst>
              <a:ext uri="{FF2B5EF4-FFF2-40B4-BE49-F238E27FC236}">
                <a16:creationId xmlns:a16="http://schemas.microsoft.com/office/drawing/2014/main" id="{C7168D30-AC55-4087-8B2D-62B1869A6DD9}"/>
              </a:ext>
            </a:extLst>
          </p:cNvPr>
          <p:cNvCxnSpPr>
            <a:cxnSpLocks/>
          </p:cNvCxnSpPr>
          <p:nvPr/>
        </p:nvCxnSpPr>
        <p:spPr>
          <a:xfrm flipV="1">
            <a:off x="2501767" y="4168105"/>
            <a:ext cx="2905996" cy="795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E30A7D2B-693A-4F77-BEDD-5C4F5693B2B2}"/>
              </a:ext>
            </a:extLst>
          </p:cNvPr>
          <p:cNvSpPr txBox="1"/>
          <p:nvPr/>
        </p:nvSpPr>
        <p:spPr>
          <a:xfrm>
            <a:off x="2741678" y="3924025"/>
            <a:ext cx="1075313" cy="246221"/>
          </a:xfrm>
          <a:prstGeom prst="rect">
            <a:avLst/>
          </a:prstGeom>
          <a:noFill/>
        </p:spPr>
        <p:txBody>
          <a:bodyPr wrap="square" rtlCol="0">
            <a:spAutoFit/>
          </a:bodyPr>
          <a:lstStyle/>
          <a:p>
            <a:r>
              <a:rPr lang="en-US" altLang="zh-CN" sz="1000" dirty="0"/>
              <a:t>SEALDD-UU</a:t>
            </a:r>
            <a:endParaRPr lang="zh-CN" altLang="en-US" sz="1000" dirty="0"/>
          </a:p>
        </p:txBody>
      </p:sp>
      <p:sp>
        <p:nvSpPr>
          <p:cNvPr id="32" name="矩形 31">
            <a:extLst>
              <a:ext uri="{FF2B5EF4-FFF2-40B4-BE49-F238E27FC236}">
                <a16:creationId xmlns:a16="http://schemas.microsoft.com/office/drawing/2014/main" id="{EFC75656-5ACC-498C-9E61-2278DECBB87B}"/>
              </a:ext>
            </a:extLst>
          </p:cNvPr>
          <p:cNvSpPr/>
          <p:nvPr/>
        </p:nvSpPr>
        <p:spPr>
          <a:xfrm>
            <a:off x="5418456" y="2286093"/>
            <a:ext cx="1721141" cy="4616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black"/>
              </a:solidFill>
            </a:endParaRPr>
          </a:p>
        </p:txBody>
      </p:sp>
      <p:sp>
        <p:nvSpPr>
          <p:cNvPr id="33" name="文本框 32">
            <a:extLst>
              <a:ext uri="{FF2B5EF4-FFF2-40B4-BE49-F238E27FC236}">
                <a16:creationId xmlns:a16="http://schemas.microsoft.com/office/drawing/2014/main" id="{EDD769E1-9D2A-4653-8BB6-FD3520870B0B}"/>
              </a:ext>
            </a:extLst>
          </p:cNvPr>
          <p:cNvSpPr txBox="1"/>
          <p:nvPr/>
        </p:nvSpPr>
        <p:spPr>
          <a:xfrm>
            <a:off x="5477599" y="2278848"/>
            <a:ext cx="1742352" cy="461665"/>
          </a:xfrm>
          <a:prstGeom prst="rect">
            <a:avLst/>
          </a:prstGeom>
          <a:noFill/>
        </p:spPr>
        <p:txBody>
          <a:bodyPr wrap="square" rtlCol="0">
            <a:spAutoFit/>
          </a:bodyPr>
          <a:lstStyle/>
          <a:p>
            <a:r>
              <a:rPr lang="en-US" altLang="zh-CN" sz="1200" dirty="0"/>
              <a:t>VAL</a:t>
            </a:r>
            <a:r>
              <a:rPr lang="zh-CN" altLang="en-US" sz="1200" dirty="0"/>
              <a:t> </a:t>
            </a:r>
            <a:r>
              <a:rPr lang="en-US" altLang="zh-CN" sz="1200" dirty="0"/>
              <a:t>server(s)/5GMS or RTC application provider</a:t>
            </a:r>
          </a:p>
        </p:txBody>
      </p:sp>
      <p:cxnSp>
        <p:nvCxnSpPr>
          <p:cNvPr id="34" name="直接连接符 33">
            <a:extLst>
              <a:ext uri="{FF2B5EF4-FFF2-40B4-BE49-F238E27FC236}">
                <a16:creationId xmlns:a16="http://schemas.microsoft.com/office/drawing/2014/main" id="{B692945D-CFCE-49F5-B4E8-B05D66524469}"/>
              </a:ext>
            </a:extLst>
          </p:cNvPr>
          <p:cNvCxnSpPr/>
          <p:nvPr/>
        </p:nvCxnSpPr>
        <p:spPr>
          <a:xfrm>
            <a:off x="6297922" y="2748656"/>
            <a:ext cx="0" cy="95178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AF552AB1-D8A7-49AD-B85C-4BB333A77A16}"/>
              </a:ext>
            </a:extLst>
          </p:cNvPr>
          <p:cNvSpPr txBox="1"/>
          <p:nvPr/>
        </p:nvSpPr>
        <p:spPr>
          <a:xfrm>
            <a:off x="6320648" y="3057376"/>
            <a:ext cx="967393" cy="246221"/>
          </a:xfrm>
          <a:prstGeom prst="rect">
            <a:avLst/>
          </a:prstGeom>
          <a:noFill/>
        </p:spPr>
        <p:txBody>
          <a:bodyPr wrap="square" rtlCol="0">
            <a:spAutoFit/>
          </a:bodyPr>
          <a:lstStyle/>
          <a:p>
            <a:r>
              <a:rPr lang="en-US" altLang="zh-CN" sz="1000" dirty="0"/>
              <a:t>SEALDD-S</a:t>
            </a:r>
            <a:endParaRPr lang="zh-CN" altLang="en-US" sz="1000" dirty="0"/>
          </a:p>
        </p:txBody>
      </p:sp>
      <p:cxnSp>
        <p:nvCxnSpPr>
          <p:cNvPr id="36" name="直接连接符 35">
            <a:extLst>
              <a:ext uri="{FF2B5EF4-FFF2-40B4-BE49-F238E27FC236}">
                <a16:creationId xmlns:a16="http://schemas.microsoft.com/office/drawing/2014/main" id="{97007D20-C794-49CC-9EF4-68DBFBD4EB3B}"/>
              </a:ext>
            </a:extLst>
          </p:cNvPr>
          <p:cNvCxnSpPr>
            <a:cxnSpLocks/>
            <a:stCxn id="11" idx="3"/>
            <a:endCxn id="32" idx="1"/>
          </p:cNvCxnSpPr>
          <p:nvPr/>
        </p:nvCxnSpPr>
        <p:spPr>
          <a:xfrm flipV="1">
            <a:off x="2501204" y="2516926"/>
            <a:ext cx="2917252" cy="176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6214043D-76C4-4E03-B192-39710F9F4FE2}"/>
              </a:ext>
            </a:extLst>
          </p:cNvPr>
          <p:cNvSpPr txBox="1"/>
          <p:nvPr/>
        </p:nvSpPr>
        <p:spPr>
          <a:xfrm>
            <a:off x="2920259" y="2287482"/>
            <a:ext cx="626579" cy="246221"/>
          </a:xfrm>
          <a:prstGeom prst="rect">
            <a:avLst/>
          </a:prstGeom>
          <a:noFill/>
        </p:spPr>
        <p:txBody>
          <a:bodyPr wrap="square" rtlCol="0">
            <a:spAutoFit/>
          </a:bodyPr>
          <a:lstStyle/>
          <a:p>
            <a:r>
              <a:rPr lang="en-US" altLang="zh-CN" sz="1000" dirty="0"/>
              <a:t>VAL-UU</a:t>
            </a:r>
            <a:endParaRPr lang="zh-CN" altLang="en-US" sz="1000" dirty="0"/>
          </a:p>
        </p:txBody>
      </p:sp>
      <p:sp>
        <p:nvSpPr>
          <p:cNvPr id="38" name="文本框 37">
            <a:extLst>
              <a:ext uri="{FF2B5EF4-FFF2-40B4-BE49-F238E27FC236}">
                <a16:creationId xmlns:a16="http://schemas.microsoft.com/office/drawing/2014/main" id="{8445A6A7-2798-4C38-B120-F18B2D277750}"/>
              </a:ext>
            </a:extLst>
          </p:cNvPr>
          <p:cNvSpPr txBox="1"/>
          <p:nvPr/>
        </p:nvSpPr>
        <p:spPr>
          <a:xfrm>
            <a:off x="639686" y="1675622"/>
            <a:ext cx="785913" cy="246221"/>
          </a:xfrm>
          <a:prstGeom prst="rect">
            <a:avLst/>
          </a:prstGeom>
          <a:noFill/>
        </p:spPr>
        <p:txBody>
          <a:bodyPr wrap="square" rtlCol="0">
            <a:spAutoFit/>
          </a:bodyPr>
          <a:lstStyle/>
          <a:p>
            <a:r>
              <a:rPr lang="en-US" altLang="zh-CN" sz="1000" dirty="0"/>
              <a:t>VAL UE</a:t>
            </a:r>
            <a:endParaRPr lang="zh-CN" altLang="en-US" sz="1000" dirty="0"/>
          </a:p>
        </p:txBody>
      </p:sp>
      <p:sp>
        <p:nvSpPr>
          <p:cNvPr id="39" name="文本框 38">
            <a:extLst>
              <a:ext uri="{FF2B5EF4-FFF2-40B4-BE49-F238E27FC236}">
                <a16:creationId xmlns:a16="http://schemas.microsoft.com/office/drawing/2014/main" id="{8833EBC3-EB5A-4381-88C8-9E8FE4ED522F}"/>
              </a:ext>
            </a:extLst>
          </p:cNvPr>
          <p:cNvSpPr txBox="1"/>
          <p:nvPr/>
        </p:nvSpPr>
        <p:spPr>
          <a:xfrm>
            <a:off x="2007307" y="5516489"/>
            <a:ext cx="3558843" cy="184666"/>
          </a:xfrm>
          <a:prstGeom prst="rect">
            <a:avLst/>
          </a:prstGeom>
          <a:noFill/>
        </p:spPr>
        <p:txBody>
          <a:bodyPr wrap="square" lIns="0" tIns="0" rIns="0" bIns="0" rtlCol="0">
            <a:spAutoFit/>
          </a:bodyPr>
          <a:lstStyle/>
          <a:p>
            <a:pPr algn="l"/>
            <a:r>
              <a:rPr kumimoji="1" lang="en-US" altLang="zh-CN" sz="1200" b="1" dirty="0">
                <a:solidFill>
                  <a:srgbClr val="FF0000"/>
                </a:solidFill>
                <a:ea typeface="Microsoft YaHei" panose="020B0503020204020204" pitchFamily="34" charset="-122"/>
              </a:rPr>
              <a:t>The functionality mapping between SEALDD and SA4</a:t>
            </a:r>
            <a:endParaRPr kumimoji="1" lang="zh-CN" altLang="en-US" sz="1200" b="1" dirty="0">
              <a:solidFill>
                <a:srgbClr val="FF0000"/>
              </a:solidFill>
              <a:ea typeface="Microsoft YaHei" panose="020B0503020204020204" pitchFamily="34" charset="-122"/>
            </a:endParaRPr>
          </a:p>
        </p:txBody>
      </p:sp>
      <p:sp>
        <p:nvSpPr>
          <p:cNvPr id="40" name="矩形 39">
            <a:extLst>
              <a:ext uri="{FF2B5EF4-FFF2-40B4-BE49-F238E27FC236}">
                <a16:creationId xmlns:a16="http://schemas.microsoft.com/office/drawing/2014/main" id="{AF6A86E2-5BEF-43E1-A076-389FFC2BB546}"/>
              </a:ext>
            </a:extLst>
          </p:cNvPr>
          <p:cNvSpPr/>
          <p:nvPr/>
        </p:nvSpPr>
        <p:spPr>
          <a:xfrm>
            <a:off x="7458537" y="2270127"/>
            <a:ext cx="4357884" cy="6740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In last meeting, the agreed CR (S6-233387)  clarified the media delivery functionality mapping between SEALDD and SA4</a:t>
            </a:r>
          </a:p>
        </p:txBody>
      </p:sp>
      <p:sp>
        <p:nvSpPr>
          <p:cNvPr id="3" name="矩形 2">
            <a:extLst>
              <a:ext uri="{FF2B5EF4-FFF2-40B4-BE49-F238E27FC236}">
                <a16:creationId xmlns:a16="http://schemas.microsoft.com/office/drawing/2014/main" id="{858F7215-715E-4A69-A739-EE27FDA734BC}"/>
              </a:ext>
            </a:extLst>
          </p:cNvPr>
          <p:cNvSpPr/>
          <p:nvPr/>
        </p:nvSpPr>
        <p:spPr>
          <a:xfrm>
            <a:off x="7535358" y="3236976"/>
            <a:ext cx="4204242" cy="1300869"/>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buBlip>
            </a:pPr>
            <a:r>
              <a:rPr lang="en-US" altLang="zh-CN" sz="1400" dirty="0">
                <a:solidFill>
                  <a:prstClr val="black"/>
                </a:solidFill>
              </a:rPr>
              <a:t>The SEALDD as a general data delivery enabler, the following principles is utilized when supporting media type:</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The functionality/protocol</a:t>
            </a:r>
            <a:r>
              <a:rPr lang="zh-CN" altLang="en-US" sz="1200" dirty="0">
                <a:solidFill>
                  <a:prstClr val="black"/>
                </a:solidFill>
              </a:rPr>
              <a:t> </a:t>
            </a:r>
            <a:r>
              <a:rPr lang="en-US" altLang="zh-CN" sz="1200" dirty="0">
                <a:solidFill>
                  <a:prstClr val="black"/>
                </a:solidFill>
              </a:rPr>
              <a:t>defined in SA4 can be reused and further enhanced by SEALDD for supporting media type traffic</a:t>
            </a:r>
          </a:p>
        </p:txBody>
      </p:sp>
    </p:spTree>
    <p:extLst>
      <p:ext uri="{BB962C8B-B14F-4D97-AF65-F5344CB8AC3E}">
        <p14:creationId xmlns:p14="http://schemas.microsoft.com/office/powerpoint/2010/main" val="34945960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Background</a:t>
            </a:r>
          </a:p>
        </p:txBody>
      </p:sp>
      <p:sp>
        <p:nvSpPr>
          <p:cNvPr id="40" name="矩形 39">
            <a:extLst>
              <a:ext uri="{FF2B5EF4-FFF2-40B4-BE49-F238E27FC236}">
                <a16:creationId xmlns:a16="http://schemas.microsoft.com/office/drawing/2014/main" id="{AF6A86E2-5BEF-43E1-A076-389FFC2BB546}"/>
              </a:ext>
            </a:extLst>
          </p:cNvPr>
          <p:cNvSpPr/>
          <p:nvPr/>
        </p:nvSpPr>
        <p:spPr>
          <a:xfrm>
            <a:off x="5772884" y="2043053"/>
            <a:ext cx="5648650" cy="1761508"/>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3">
                  <a:extLst/>
                </a:blip>
              </a:buBlip>
            </a:pPr>
            <a:r>
              <a:rPr lang="en-US" altLang="zh-CN" sz="1400" dirty="0">
                <a:solidFill>
                  <a:prstClr val="black"/>
                </a:solidFill>
              </a:rPr>
              <a:t>Regarding of media delivery procedure, in SEALDD, we have specified the regular data transmission procedure, mainly including the following procedures:</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Regular transmission request/response between VAL server and SEALDD server to negotiate the SEALDD-S connection information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Regular transmission connection establish request/response between SEALDD client and SEALDD server to negotiate the SEALDD-UU connection information</a:t>
            </a:r>
          </a:p>
        </p:txBody>
      </p:sp>
      <p:graphicFrame>
        <p:nvGraphicFramePr>
          <p:cNvPr id="3" name="对象 2">
            <a:extLst>
              <a:ext uri="{FF2B5EF4-FFF2-40B4-BE49-F238E27FC236}">
                <a16:creationId xmlns:a16="http://schemas.microsoft.com/office/drawing/2014/main" id="{FE671828-B191-4E6A-BAEC-5BD55373E9FB}"/>
              </a:ext>
            </a:extLst>
          </p:cNvPr>
          <p:cNvGraphicFramePr>
            <a:graphicFrameLocks noChangeAspect="1"/>
          </p:cNvGraphicFramePr>
          <p:nvPr>
            <p:extLst>
              <p:ext uri="{D42A27DB-BD31-4B8C-83A1-F6EECF244321}">
                <p14:modId xmlns:p14="http://schemas.microsoft.com/office/powerpoint/2010/main" val="397356342"/>
              </p:ext>
            </p:extLst>
          </p:nvPr>
        </p:nvGraphicFramePr>
        <p:xfrm>
          <a:off x="571099" y="1443567"/>
          <a:ext cx="4754590" cy="3970866"/>
        </p:xfrm>
        <a:graphic>
          <a:graphicData uri="http://schemas.openxmlformats.org/presentationml/2006/ole">
            <mc:AlternateContent xmlns:mc="http://schemas.openxmlformats.org/markup-compatibility/2006">
              <mc:Choice xmlns:v="urn:schemas-microsoft-com:vml" Requires="v">
                <p:oleObj spid="_x0000_s8325" name="Document" r:id="rId4" imgW="4335289" imgH="3606678" progId="Word.Document.12">
                  <p:embed/>
                </p:oleObj>
              </mc:Choice>
              <mc:Fallback>
                <p:oleObj name="Document" r:id="rId4" imgW="4335289" imgH="3606678" progId="Word.Document.12">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099" y="1443567"/>
                        <a:ext cx="4754590" cy="3970866"/>
                      </a:xfrm>
                      <a:prstGeom prst="rect">
                        <a:avLst/>
                      </a:prstGeom>
                      <a:noFill/>
                    </p:spPr>
                  </p:pic>
                </p:oleObj>
              </mc:Fallback>
            </mc:AlternateContent>
          </a:graphicData>
        </a:graphic>
      </p:graphicFrame>
      <p:sp>
        <p:nvSpPr>
          <p:cNvPr id="4" name="矩形 3">
            <a:extLst>
              <a:ext uri="{FF2B5EF4-FFF2-40B4-BE49-F238E27FC236}">
                <a16:creationId xmlns:a16="http://schemas.microsoft.com/office/drawing/2014/main" id="{36E86EC0-6EBA-4A1E-B33E-FA514264C3B1}"/>
              </a:ext>
            </a:extLst>
          </p:cNvPr>
          <p:cNvSpPr/>
          <p:nvPr/>
        </p:nvSpPr>
        <p:spPr>
          <a:xfrm>
            <a:off x="571099" y="5604238"/>
            <a:ext cx="4500434" cy="461665"/>
          </a:xfrm>
          <a:prstGeom prst="rect">
            <a:avLst/>
          </a:prstGeom>
        </p:spPr>
        <p:txBody>
          <a:bodyPr wrap="square">
            <a:spAutoFit/>
          </a:bodyPr>
          <a:lstStyle/>
          <a:p>
            <a:pPr algn="ctr">
              <a:spcAft>
                <a:spcPts val="1200"/>
              </a:spcAft>
            </a:pPr>
            <a:r>
              <a:rPr kumimoji="1" lang="zh-CN" altLang="en-US" sz="1200" b="1" dirty="0">
                <a:ea typeface="Microsoft YaHei" panose="020B0503020204020204" pitchFamily="34" charset="-122"/>
              </a:rPr>
              <a:t>Figure 9.2.2.2-1: SEALDD enabled regular data transmission connection establishment procedure </a:t>
            </a:r>
            <a:r>
              <a:rPr kumimoji="1" lang="en-US" altLang="zh-CN" sz="1200" b="1" dirty="0">
                <a:ea typeface="Microsoft YaHei" panose="020B0503020204020204" pitchFamily="34" charset="-122"/>
              </a:rPr>
              <a:t>(TS 23.433)</a:t>
            </a:r>
            <a:endParaRPr kumimoji="1" lang="zh-CN" altLang="en-US" sz="1200" b="1" dirty="0">
              <a:ea typeface="Microsoft YaHei" panose="020B0503020204020204" pitchFamily="34" charset="-122"/>
            </a:endParaRPr>
          </a:p>
        </p:txBody>
      </p:sp>
      <p:sp>
        <p:nvSpPr>
          <p:cNvPr id="41" name="矩形 40">
            <a:extLst>
              <a:ext uri="{FF2B5EF4-FFF2-40B4-BE49-F238E27FC236}">
                <a16:creationId xmlns:a16="http://schemas.microsoft.com/office/drawing/2014/main" id="{DB6B561C-8707-4994-AB99-E9EABD019D00}"/>
              </a:ext>
            </a:extLst>
          </p:cNvPr>
          <p:cNvSpPr/>
          <p:nvPr/>
        </p:nvSpPr>
        <p:spPr>
          <a:xfrm>
            <a:off x="5873893" y="4090116"/>
            <a:ext cx="5446632" cy="1061829"/>
          </a:xfrm>
          <a:prstGeom prst="rect">
            <a:avLst/>
          </a:prstGeom>
        </p:spPr>
        <p:txBody>
          <a:bodyPr wrap="square">
            <a:spAutoFit/>
          </a:bodyPr>
          <a:lstStyle/>
          <a:p>
            <a:pPr marL="228600" indent="-285750" eaLnBrk="0" fontAlgn="base" hangingPunct="0">
              <a:lnSpc>
                <a:spcPct val="90000"/>
              </a:lnSpc>
              <a:spcBef>
                <a:spcPts val="1000"/>
              </a:spcBef>
              <a:spcAft>
                <a:spcPct val="0"/>
              </a:spcAft>
              <a:buBlip>
                <a:blip r:embed="rId3">
                  <a:extLst/>
                </a:blip>
              </a:buBlip>
            </a:pPr>
            <a:r>
              <a:rPr lang="en-US" altLang="zh-CN" sz="1400" dirty="0">
                <a:solidFill>
                  <a:prstClr val="black"/>
                </a:solidFill>
              </a:rPr>
              <a:t>Based on the agreed functionality mapping and current specified SEALDD procedure, </a:t>
            </a:r>
            <a:r>
              <a:rPr lang="en-US" altLang="zh-CN" sz="1400" dirty="0">
                <a:solidFill>
                  <a:srgbClr val="FF0000"/>
                </a:solidFill>
              </a:rPr>
              <a:t>this discussion paper focuses on the media delivery procedure mapping between SEALDD and SA4, and clarify how the specified SEALDD transmission procedure to support the general media streaming defined in SA4</a:t>
            </a:r>
          </a:p>
        </p:txBody>
      </p:sp>
    </p:spTree>
    <p:extLst>
      <p:ext uri="{BB962C8B-B14F-4D97-AF65-F5344CB8AC3E}">
        <p14:creationId xmlns:p14="http://schemas.microsoft.com/office/powerpoint/2010/main" val="388917474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GB" altLang="en-US" sz="3600" dirty="0"/>
              <a:t>Media delivery </a:t>
            </a:r>
            <a:r>
              <a:rPr lang="en-US" altLang="zh-CN" sz="3600" dirty="0"/>
              <a:t>procedure</a:t>
            </a:r>
            <a:r>
              <a:rPr lang="en-GB" altLang="en-US" sz="3600" dirty="0"/>
              <a:t> in SA4 (Uplink)</a:t>
            </a:r>
          </a:p>
        </p:txBody>
      </p:sp>
      <p:sp>
        <p:nvSpPr>
          <p:cNvPr id="12" name="文本框 11">
            <a:extLst>
              <a:ext uri="{FF2B5EF4-FFF2-40B4-BE49-F238E27FC236}">
                <a16:creationId xmlns:a16="http://schemas.microsoft.com/office/drawing/2014/main" id="{F9C2F9E3-36CF-4859-8A92-E84600C51A5D}"/>
              </a:ext>
            </a:extLst>
          </p:cNvPr>
          <p:cNvSpPr txBox="1"/>
          <p:nvPr/>
        </p:nvSpPr>
        <p:spPr>
          <a:xfrm>
            <a:off x="245659" y="1473958"/>
            <a:ext cx="5282686" cy="307777"/>
          </a:xfrm>
          <a:prstGeom prst="rect">
            <a:avLst/>
          </a:prstGeom>
          <a:noFill/>
        </p:spPr>
        <p:txBody>
          <a:bodyPr wrap="square" rtlCol="0">
            <a:spAutoFit/>
          </a:bodyPr>
          <a:lstStyle/>
          <a:p>
            <a:r>
              <a:rPr lang="en-US" altLang="zh-CN" sz="1400" b="1" dirty="0">
                <a:solidFill>
                  <a:srgbClr val="FF0000"/>
                </a:solidFill>
              </a:rPr>
              <a:t>Procedure#1: </a:t>
            </a:r>
            <a:r>
              <a:rPr lang="en-US" altLang="zh-CN" sz="1400" dirty="0"/>
              <a:t>Uplink Media Streaming Procedure (TS 26.501) </a:t>
            </a:r>
            <a:endParaRPr lang="zh-CN" altLang="en-US" sz="1400" dirty="0"/>
          </a:p>
        </p:txBody>
      </p:sp>
      <p:graphicFrame>
        <p:nvGraphicFramePr>
          <p:cNvPr id="4" name="对象 3">
            <a:extLst>
              <a:ext uri="{FF2B5EF4-FFF2-40B4-BE49-F238E27FC236}">
                <a16:creationId xmlns:a16="http://schemas.microsoft.com/office/drawing/2014/main" id="{95BD2DE1-B2ED-4C40-8177-A43422DE0DAF}"/>
              </a:ext>
            </a:extLst>
          </p:cNvPr>
          <p:cNvGraphicFramePr>
            <a:graphicFrameLocks/>
          </p:cNvGraphicFramePr>
          <p:nvPr>
            <p:extLst>
              <p:ext uri="{D42A27DB-BD31-4B8C-83A1-F6EECF244321}">
                <p14:modId xmlns:p14="http://schemas.microsoft.com/office/powerpoint/2010/main" val="4060320040"/>
              </p:ext>
            </p:extLst>
          </p:nvPr>
        </p:nvGraphicFramePr>
        <p:xfrm>
          <a:off x="245659" y="1925731"/>
          <a:ext cx="5554008" cy="3945467"/>
        </p:xfrm>
        <a:graphic>
          <a:graphicData uri="http://schemas.openxmlformats.org/presentationml/2006/ole">
            <mc:AlternateContent xmlns:mc="http://schemas.openxmlformats.org/markup-compatibility/2006">
              <mc:Choice xmlns:v="urn:schemas-microsoft-com:vml" Requires="v">
                <p:oleObj spid="_x0000_s6284" r:id="rId4" imgW="8311896" imgH="6144768" progId="Mscgen.Chart">
                  <p:embed/>
                </p:oleObj>
              </mc:Choice>
              <mc:Fallback>
                <p:oleObj r:id="rId4" imgW="8311896" imgH="6144768" progId="Mscgen.Chart">
                  <p:embed/>
                  <p:pic>
                    <p:nvPicPr>
                      <p:cNvPr id="0" name="Object 1"/>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659" y="1925731"/>
                        <a:ext cx="5554008" cy="3945467"/>
                      </a:xfrm>
                      <a:prstGeom prst="rect">
                        <a:avLst/>
                      </a:prstGeom>
                      <a:solidFill>
                        <a:srgbClr val="FFFFFF"/>
                      </a:solidFill>
                    </p:spPr>
                  </p:pic>
                </p:oleObj>
              </mc:Fallback>
            </mc:AlternateContent>
          </a:graphicData>
        </a:graphic>
      </p:graphicFrame>
      <p:sp>
        <p:nvSpPr>
          <p:cNvPr id="5" name="矩形 4">
            <a:extLst>
              <a:ext uri="{FF2B5EF4-FFF2-40B4-BE49-F238E27FC236}">
                <a16:creationId xmlns:a16="http://schemas.microsoft.com/office/drawing/2014/main" id="{8AD3CA8A-AF5B-4481-9205-E1FA21F5B179}"/>
              </a:ext>
            </a:extLst>
          </p:cNvPr>
          <p:cNvSpPr/>
          <p:nvPr/>
        </p:nvSpPr>
        <p:spPr>
          <a:xfrm>
            <a:off x="245659" y="5944428"/>
            <a:ext cx="5621741" cy="276999"/>
          </a:xfrm>
          <a:prstGeom prst="rect">
            <a:avLst/>
          </a:prstGeom>
        </p:spPr>
        <p:txBody>
          <a:bodyPr wrap="square">
            <a:spAutoFit/>
          </a:bodyPr>
          <a:lstStyle/>
          <a:p>
            <a:pPr algn="ctr">
              <a:spcAft>
                <a:spcPts val="1200"/>
              </a:spcAft>
            </a:pPr>
            <a:r>
              <a:rPr kumimoji="1" lang="en-GB" altLang="zh-CN" sz="1200" b="1" dirty="0">
                <a:ea typeface="Microsoft YaHei" panose="020B0503020204020204" pitchFamily="34" charset="-122"/>
              </a:rPr>
              <a:t>Figure 6.1-1: High-level call flow for u</a:t>
            </a:r>
            <a:r>
              <a:rPr kumimoji="1" lang="fr-FR" altLang="zh-CN" sz="1200" b="1" dirty="0">
                <a:ea typeface="Microsoft YaHei" panose="020B0503020204020204" pitchFamily="34" charset="-122"/>
              </a:rPr>
              <a:t>plink media streaming (TS 26.501)</a:t>
            </a:r>
            <a:endParaRPr kumimoji="1" lang="zh-CN" altLang="zh-CN" sz="1200" b="1" dirty="0">
              <a:ea typeface="Microsoft YaHei" panose="020B0503020204020204" pitchFamily="34" charset="-122"/>
            </a:endParaRPr>
          </a:p>
        </p:txBody>
      </p:sp>
      <p:sp>
        <p:nvSpPr>
          <p:cNvPr id="9" name="矩形 8">
            <a:extLst>
              <a:ext uri="{FF2B5EF4-FFF2-40B4-BE49-F238E27FC236}">
                <a16:creationId xmlns:a16="http://schemas.microsoft.com/office/drawing/2014/main" id="{2B7FEDEE-6F7B-4662-82F3-C425F1A014D6}"/>
              </a:ext>
            </a:extLst>
          </p:cNvPr>
          <p:cNvSpPr/>
          <p:nvPr/>
        </p:nvSpPr>
        <p:spPr>
          <a:xfrm>
            <a:off x="5909608" y="1880358"/>
            <a:ext cx="5867526" cy="4356064"/>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The uplink media streaming mainly includes</a:t>
            </a:r>
            <a:r>
              <a:rPr lang="zh-CN" altLang="en-US" sz="1400" dirty="0">
                <a:solidFill>
                  <a:prstClr val="black"/>
                </a:solidFill>
              </a:rPr>
              <a:t>：</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1: providing content publishing configuration (</a:t>
            </a:r>
            <a:r>
              <a:rPr lang="en-US" altLang="zh-CN" sz="1200" dirty="0">
                <a:solidFill>
                  <a:srgbClr val="0070C0"/>
                </a:solidFill>
              </a:rPr>
              <a:t>e.g. path, protocol, entry point, the egest push/pull mode</a:t>
            </a:r>
            <a:r>
              <a:rPr lang="en-US" altLang="zh-CN" sz="1200" dirty="0">
                <a:solidFill>
                  <a:prstClr val="black"/>
                </a:solidFill>
              </a:rPr>
              <a:t>)</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2: Internal interaction between 5GMSd AS and 5GMSd AF.</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3: </a:t>
            </a:r>
            <a:r>
              <a:rPr lang="en-GB" altLang="zh-CN" sz="1200" dirty="0">
                <a:solidFill>
                  <a:prstClr val="black"/>
                </a:solidFill>
              </a:rPr>
              <a:t>5GMSu Application Provider provides Service Access Information to the 5GMS-Aware Application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4: </a:t>
            </a:r>
            <a:r>
              <a:rPr lang="en-GB" altLang="zh-CN" sz="1200" dirty="0">
                <a:solidFill>
                  <a:prstClr val="black"/>
                </a:solidFill>
              </a:rPr>
              <a:t>the Service Access Information is provided to the 5GMSu Client.</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5: </a:t>
            </a:r>
            <a:r>
              <a:rPr lang="en-GB" altLang="zh-CN" sz="1200" dirty="0">
                <a:solidFill>
                  <a:prstClr val="black"/>
                </a:solidFill>
              </a:rPr>
              <a:t>uplink media streaming instantization </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6: requests the 5GMSu Client to start an uplink streaming session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7: </a:t>
            </a:r>
            <a:r>
              <a:rPr lang="en-GB" altLang="zh-CN" sz="1200" dirty="0">
                <a:solidFill>
                  <a:srgbClr val="0070C0"/>
                </a:solidFill>
              </a:rPr>
              <a:t>the 5GMSu Client requests Service Access Information from the 5GSMu AF</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8: the Egest Session activation for the uplink streaming session.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9: Uplink media streaming starts from the 5GMSu Client to the 5GMSu AS</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10: Uplink media preparation/operation in 5GMSu AS</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11: </a:t>
            </a:r>
            <a:r>
              <a:rPr lang="en-GB" altLang="zh-CN" sz="1200" dirty="0">
                <a:solidFill>
                  <a:prstClr val="black"/>
                </a:solidFill>
              </a:rPr>
              <a:t>Media streaming egest starts from the 5GMSu AS to the 5GMSu Application Provider </a:t>
            </a:r>
            <a:endParaRPr lang="en-US" altLang="zh-CN" sz="1200" dirty="0">
              <a:solidFill>
                <a:prstClr val="black"/>
              </a:solidFill>
            </a:endParaRPr>
          </a:p>
        </p:txBody>
      </p:sp>
      <p:sp>
        <p:nvSpPr>
          <p:cNvPr id="7" name="文本框 6">
            <a:extLst>
              <a:ext uri="{FF2B5EF4-FFF2-40B4-BE49-F238E27FC236}">
                <a16:creationId xmlns:a16="http://schemas.microsoft.com/office/drawing/2014/main" id="{052BD962-2516-42AE-BCF8-1F92716FF435}"/>
              </a:ext>
            </a:extLst>
          </p:cNvPr>
          <p:cNvSpPr txBox="1"/>
          <p:nvPr/>
        </p:nvSpPr>
        <p:spPr>
          <a:xfrm>
            <a:off x="4537621" y="2162854"/>
            <a:ext cx="1837392" cy="338554"/>
          </a:xfrm>
          <a:prstGeom prst="rect">
            <a:avLst/>
          </a:prstGeom>
          <a:noFill/>
        </p:spPr>
        <p:txBody>
          <a:bodyPr wrap="square" rtlCol="0">
            <a:spAutoFit/>
          </a:bodyPr>
          <a:lstStyle/>
          <a:p>
            <a:r>
              <a:rPr lang="en-US" altLang="zh-CN" sz="800" dirty="0">
                <a:solidFill>
                  <a:srgbClr val="FF0000"/>
                </a:solidFill>
              </a:rPr>
              <a:t>Regular transmission request/response in SEALDD-S in steps 1-2</a:t>
            </a:r>
            <a:endParaRPr lang="zh-CN" altLang="en-US" sz="800" dirty="0">
              <a:solidFill>
                <a:srgbClr val="FF0000"/>
              </a:solidFill>
              <a:latin typeface="Times New Roman" panose="02020603050405020304" pitchFamily="18" charset="0"/>
              <a:cs typeface="Times New Roman" panose="02020603050405020304" pitchFamily="18" charset="0"/>
            </a:endParaRPr>
          </a:p>
        </p:txBody>
      </p:sp>
      <p:sp>
        <p:nvSpPr>
          <p:cNvPr id="10" name="矩形 9">
            <a:extLst>
              <a:ext uri="{FF2B5EF4-FFF2-40B4-BE49-F238E27FC236}">
                <a16:creationId xmlns:a16="http://schemas.microsoft.com/office/drawing/2014/main" id="{A02A4503-CAEC-4EDD-954C-F0AE16FE11B8}"/>
              </a:ext>
            </a:extLst>
          </p:cNvPr>
          <p:cNvSpPr/>
          <p:nvPr/>
        </p:nvSpPr>
        <p:spPr>
          <a:xfrm>
            <a:off x="3961095" y="2501408"/>
            <a:ext cx="739305" cy="215444"/>
          </a:xfrm>
          <a:prstGeom prst="rect">
            <a:avLst/>
          </a:prstGeom>
        </p:spPr>
        <p:txBody>
          <a:bodyPr wrap="none">
            <a:spAutoFit/>
          </a:bodyPr>
          <a:lstStyle/>
          <a:p>
            <a:r>
              <a:rPr lang="en-US" altLang="zh-CN" sz="800" dirty="0">
                <a:solidFill>
                  <a:srgbClr val="FF0000"/>
                </a:solidFill>
              </a:rPr>
              <a:t>Not involved </a:t>
            </a:r>
            <a:endParaRPr lang="zh-CN" altLang="en-US" sz="800" dirty="0">
              <a:solidFill>
                <a:srgbClr val="FF0000"/>
              </a:solidFill>
            </a:endParaRPr>
          </a:p>
        </p:txBody>
      </p:sp>
      <p:sp>
        <p:nvSpPr>
          <p:cNvPr id="11" name="矩形 10">
            <a:extLst>
              <a:ext uri="{FF2B5EF4-FFF2-40B4-BE49-F238E27FC236}">
                <a16:creationId xmlns:a16="http://schemas.microsoft.com/office/drawing/2014/main" id="{527261CF-42C0-442B-9077-A48615F89633}"/>
              </a:ext>
            </a:extLst>
          </p:cNvPr>
          <p:cNvSpPr/>
          <p:nvPr/>
        </p:nvSpPr>
        <p:spPr>
          <a:xfrm>
            <a:off x="3961095" y="2872635"/>
            <a:ext cx="1837392" cy="461665"/>
          </a:xfrm>
          <a:prstGeom prst="rect">
            <a:avLst/>
          </a:prstGeom>
        </p:spPr>
        <p:txBody>
          <a:bodyPr wrap="square">
            <a:spAutoFit/>
          </a:bodyPr>
          <a:lstStyle/>
          <a:p>
            <a:r>
              <a:rPr lang="en-US" altLang="zh-CN" sz="800" dirty="0">
                <a:solidFill>
                  <a:srgbClr val="FF0000"/>
                </a:solidFill>
              </a:rPr>
              <a:t>Provisioning transmission session between VAL server and VAL client in step 3</a:t>
            </a:r>
            <a:endParaRPr lang="zh-CN" altLang="en-US" sz="800" dirty="0">
              <a:solidFill>
                <a:srgbClr val="FF0000"/>
              </a:solidFill>
            </a:endParaRPr>
          </a:p>
        </p:txBody>
      </p:sp>
      <p:sp>
        <p:nvSpPr>
          <p:cNvPr id="13" name="矩形 12">
            <a:extLst>
              <a:ext uri="{FF2B5EF4-FFF2-40B4-BE49-F238E27FC236}">
                <a16:creationId xmlns:a16="http://schemas.microsoft.com/office/drawing/2014/main" id="{2C0374B3-D41C-4AF8-A0D9-CF4C56FABA0F}"/>
              </a:ext>
            </a:extLst>
          </p:cNvPr>
          <p:cNvSpPr/>
          <p:nvPr/>
        </p:nvSpPr>
        <p:spPr>
          <a:xfrm>
            <a:off x="1763591" y="3165023"/>
            <a:ext cx="1377605" cy="338554"/>
          </a:xfrm>
          <a:prstGeom prst="rect">
            <a:avLst/>
          </a:prstGeom>
        </p:spPr>
        <p:txBody>
          <a:bodyPr wrap="square">
            <a:spAutoFit/>
          </a:bodyPr>
          <a:lstStyle/>
          <a:p>
            <a:r>
              <a:rPr lang="en-US" altLang="zh-CN" sz="800" dirty="0">
                <a:solidFill>
                  <a:srgbClr val="FF0000"/>
                </a:solidFill>
              </a:rPr>
              <a:t>SEALDD service request in SEALDD-C in step 4 </a:t>
            </a:r>
            <a:endParaRPr lang="zh-CN" altLang="en-US" sz="800" dirty="0">
              <a:solidFill>
                <a:srgbClr val="FF0000"/>
              </a:solidFill>
            </a:endParaRPr>
          </a:p>
        </p:txBody>
      </p:sp>
      <p:sp>
        <p:nvSpPr>
          <p:cNvPr id="2" name="矩形 1">
            <a:extLst>
              <a:ext uri="{FF2B5EF4-FFF2-40B4-BE49-F238E27FC236}">
                <a16:creationId xmlns:a16="http://schemas.microsoft.com/office/drawing/2014/main" id="{D2E8D8BC-EE4A-4147-94EE-300199E1EEDC}"/>
              </a:ext>
            </a:extLst>
          </p:cNvPr>
          <p:cNvSpPr/>
          <p:nvPr/>
        </p:nvSpPr>
        <p:spPr>
          <a:xfrm>
            <a:off x="2920411" y="3412067"/>
            <a:ext cx="2192804" cy="338554"/>
          </a:xfrm>
          <a:prstGeom prst="rect">
            <a:avLst/>
          </a:prstGeom>
        </p:spPr>
        <p:txBody>
          <a:bodyPr wrap="square">
            <a:spAutoFit/>
          </a:bodyPr>
          <a:lstStyle/>
          <a:p>
            <a:r>
              <a:rPr lang="en-US" altLang="zh-CN" sz="800" dirty="0">
                <a:solidFill>
                  <a:srgbClr val="FF0000"/>
                </a:solidFill>
              </a:rPr>
              <a:t>Regular transmission connection establishment request in SEALDD-</a:t>
            </a:r>
            <a:r>
              <a:rPr lang="en-US" altLang="zh-CN" sz="800" dirty="0" err="1">
                <a:solidFill>
                  <a:srgbClr val="FF0000"/>
                </a:solidFill>
              </a:rPr>
              <a:t>Uu</a:t>
            </a:r>
            <a:r>
              <a:rPr lang="en-US" altLang="zh-CN" sz="800" dirty="0">
                <a:solidFill>
                  <a:srgbClr val="FF0000"/>
                </a:solidFill>
              </a:rPr>
              <a:t> in step 6</a:t>
            </a:r>
            <a:endParaRPr lang="zh-CN" altLang="en-US" sz="800" dirty="0">
              <a:solidFill>
                <a:srgbClr val="FF0000"/>
              </a:solidFill>
            </a:endParaRPr>
          </a:p>
        </p:txBody>
      </p:sp>
      <p:sp>
        <p:nvSpPr>
          <p:cNvPr id="14" name="矩形 13">
            <a:extLst>
              <a:ext uri="{FF2B5EF4-FFF2-40B4-BE49-F238E27FC236}">
                <a16:creationId xmlns:a16="http://schemas.microsoft.com/office/drawing/2014/main" id="{02E245C7-9D10-4DAC-9660-55B58BDA84AF}"/>
              </a:ext>
            </a:extLst>
          </p:cNvPr>
          <p:cNvSpPr/>
          <p:nvPr/>
        </p:nvSpPr>
        <p:spPr>
          <a:xfrm>
            <a:off x="1839791" y="3860238"/>
            <a:ext cx="1377605" cy="338554"/>
          </a:xfrm>
          <a:prstGeom prst="rect">
            <a:avLst/>
          </a:prstGeom>
        </p:spPr>
        <p:txBody>
          <a:bodyPr wrap="square">
            <a:spAutoFit/>
          </a:bodyPr>
          <a:lstStyle/>
          <a:p>
            <a:r>
              <a:rPr lang="en-US" altLang="zh-CN" sz="800" dirty="0">
                <a:solidFill>
                  <a:srgbClr val="FF0000"/>
                </a:solidFill>
              </a:rPr>
              <a:t>SEALDD service request in SEALDD-C in step 4 </a:t>
            </a:r>
            <a:endParaRPr lang="zh-CN" altLang="en-US" sz="800" dirty="0">
              <a:solidFill>
                <a:srgbClr val="FF0000"/>
              </a:solidFill>
            </a:endParaRPr>
          </a:p>
        </p:txBody>
      </p:sp>
      <p:sp>
        <p:nvSpPr>
          <p:cNvPr id="3" name="矩形 2">
            <a:extLst>
              <a:ext uri="{FF2B5EF4-FFF2-40B4-BE49-F238E27FC236}">
                <a16:creationId xmlns:a16="http://schemas.microsoft.com/office/drawing/2014/main" id="{FCA6A71F-E0E4-4B56-B489-F6EAA2287C6B}"/>
              </a:ext>
            </a:extLst>
          </p:cNvPr>
          <p:cNvSpPr/>
          <p:nvPr/>
        </p:nvSpPr>
        <p:spPr>
          <a:xfrm>
            <a:off x="2834760" y="4094918"/>
            <a:ext cx="2865311" cy="338554"/>
          </a:xfrm>
          <a:prstGeom prst="rect">
            <a:avLst/>
          </a:prstGeom>
        </p:spPr>
        <p:txBody>
          <a:bodyPr wrap="square">
            <a:spAutoFit/>
          </a:bodyPr>
          <a:lstStyle/>
          <a:p>
            <a:r>
              <a:rPr lang="en-US" altLang="zh-CN" sz="800" dirty="0">
                <a:solidFill>
                  <a:srgbClr val="FF0000"/>
                </a:solidFill>
              </a:rPr>
              <a:t>Regular transmission connection establishment request/response in SEALDD-</a:t>
            </a:r>
            <a:r>
              <a:rPr lang="en-US" altLang="zh-CN" sz="800" dirty="0" err="1">
                <a:solidFill>
                  <a:srgbClr val="FF0000"/>
                </a:solidFill>
              </a:rPr>
              <a:t>Uu</a:t>
            </a:r>
            <a:r>
              <a:rPr lang="en-US" altLang="zh-CN" sz="800" dirty="0">
                <a:solidFill>
                  <a:srgbClr val="FF0000"/>
                </a:solidFill>
              </a:rPr>
              <a:t> in steps 6-7</a:t>
            </a:r>
            <a:endParaRPr lang="zh-CN" altLang="en-US" sz="800" dirty="0">
              <a:solidFill>
                <a:srgbClr val="FF0000"/>
              </a:solidFill>
            </a:endParaRPr>
          </a:p>
        </p:txBody>
      </p:sp>
      <p:sp>
        <p:nvSpPr>
          <p:cNvPr id="6" name="矩形 5">
            <a:extLst>
              <a:ext uri="{FF2B5EF4-FFF2-40B4-BE49-F238E27FC236}">
                <a16:creationId xmlns:a16="http://schemas.microsoft.com/office/drawing/2014/main" id="{14BC9E86-C643-417B-8361-2DE5BC84A626}"/>
              </a:ext>
            </a:extLst>
          </p:cNvPr>
          <p:cNvSpPr/>
          <p:nvPr/>
        </p:nvSpPr>
        <p:spPr>
          <a:xfrm>
            <a:off x="2998745" y="4635147"/>
            <a:ext cx="2036135" cy="215444"/>
          </a:xfrm>
          <a:prstGeom prst="rect">
            <a:avLst/>
          </a:prstGeom>
        </p:spPr>
        <p:txBody>
          <a:bodyPr wrap="none">
            <a:spAutoFit/>
          </a:bodyPr>
          <a:lstStyle/>
          <a:p>
            <a:pPr lvl="0">
              <a:defRPr/>
            </a:pPr>
            <a:r>
              <a:rPr lang="en-US" altLang="zh-CN" sz="800" dirty="0">
                <a:solidFill>
                  <a:srgbClr val="FF0000"/>
                </a:solidFill>
              </a:rPr>
              <a:t>SEALDD connection establishment in step 9  </a:t>
            </a:r>
            <a:endParaRPr lang="zh-CN" altLang="en-US" sz="800" dirty="0">
              <a:solidFill>
                <a:srgbClr val="FF0000"/>
              </a:solidFill>
            </a:endParaRPr>
          </a:p>
        </p:txBody>
      </p:sp>
      <p:sp>
        <p:nvSpPr>
          <p:cNvPr id="15" name="矩形 14">
            <a:extLst>
              <a:ext uri="{FF2B5EF4-FFF2-40B4-BE49-F238E27FC236}">
                <a16:creationId xmlns:a16="http://schemas.microsoft.com/office/drawing/2014/main" id="{DA97151A-9A69-4EAA-AA2C-E71A45B52094}"/>
              </a:ext>
            </a:extLst>
          </p:cNvPr>
          <p:cNvSpPr/>
          <p:nvPr/>
        </p:nvSpPr>
        <p:spPr>
          <a:xfrm>
            <a:off x="897467" y="5191617"/>
            <a:ext cx="2480345" cy="338554"/>
          </a:xfrm>
          <a:prstGeom prst="rect">
            <a:avLst/>
          </a:prstGeom>
        </p:spPr>
        <p:txBody>
          <a:bodyPr wrap="square">
            <a:spAutoFit/>
          </a:bodyPr>
          <a:lstStyle/>
          <a:p>
            <a:pPr lvl="0">
              <a:defRPr/>
            </a:pPr>
            <a:r>
              <a:rPr lang="en-US" altLang="zh-CN" sz="800" dirty="0">
                <a:solidFill>
                  <a:srgbClr val="FF0000"/>
                </a:solidFill>
              </a:rPr>
              <a:t>Uplink application traffic transmission in SEALDD-</a:t>
            </a:r>
            <a:r>
              <a:rPr lang="en-US" altLang="zh-CN" sz="800" dirty="0" err="1">
                <a:solidFill>
                  <a:srgbClr val="FF0000"/>
                </a:solidFill>
              </a:rPr>
              <a:t>Uu</a:t>
            </a:r>
            <a:r>
              <a:rPr lang="en-US" altLang="zh-CN" sz="800" dirty="0">
                <a:solidFill>
                  <a:srgbClr val="FF0000"/>
                </a:solidFill>
              </a:rPr>
              <a:t> and SEALDD-S below step 9</a:t>
            </a:r>
            <a:endParaRPr lang="zh-CN" altLang="en-US" sz="800" dirty="0">
              <a:solidFill>
                <a:srgbClr val="FF0000"/>
              </a:solidFill>
            </a:endParaRPr>
          </a:p>
        </p:txBody>
      </p:sp>
    </p:spTree>
    <p:extLst>
      <p:ext uri="{BB962C8B-B14F-4D97-AF65-F5344CB8AC3E}">
        <p14:creationId xmlns:p14="http://schemas.microsoft.com/office/powerpoint/2010/main" val="1379797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1285462" cy="1104917"/>
          </a:xfrm>
        </p:spPr>
        <p:txBody>
          <a:bodyPr/>
          <a:lstStyle/>
          <a:p>
            <a:r>
              <a:rPr lang="en-US" altLang="zh-CN" sz="3600" dirty="0"/>
              <a:t>Media delivery mapping between SEALDD and SA4 </a:t>
            </a:r>
            <a:r>
              <a:rPr lang="en-GB" altLang="en-US" sz="3600" dirty="0"/>
              <a:t>(Uplink)</a:t>
            </a:r>
            <a:endParaRPr lang="en-US" altLang="zh-CN" sz="3600" dirty="0"/>
          </a:p>
        </p:txBody>
      </p:sp>
      <p:graphicFrame>
        <p:nvGraphicFramePr>
          <p:cNvPr id="7" name="表格 6">
            <a:extLst>
              <a:ext uri="{FF2B5EF4-FFF2-40B4-BE49-F238E27FC236}">
                <a16:creationId xmlns:a16="http://schemas.microsoft.com/office/drawing/2014/main" id="{7BA29458-D567-4644-B889-B6252EF662C1}"/>
              </a:ext>
            </a:extLst>
          </p:cNvPr>
          <p:cNvGraphicFramePr>
            <a:graphicFrameLocks noGrp="1"/>
          </p:cNvGraphicFramePr>
          <p:nvPr>
            <p:extLst>
              <p:ext uri="{D42A27DB-BD31-4B8C-83A1-F6EECF244321}">
                <p14:modId xmlns:p14="http://schemas.microsoft.com/office/powerpoint/2010/main" val="82551422"/>
              </p:ext>
            </p:extLst>
          </p:nvPr>
        </p:nvGraphicFramePr>
        <p:xfrm>
          <a:off x="694267" y="1920893"/>
          <a:ext cx="10583333" cy="4236720"/>
        </p:xfrm>
        <a:graphic>
          <a:graphicData uri="http://schemas.openxmlformats.org/drawingml/2006/table">
            <a:tbl>
              <a:tblPr firstRow="1" bandRow="1">
                <a:tableStyleId>{2D5ABB26-0587-4C30-8999-92F81FD0307C}</a:tableStyleId>
              </a:tblPr>
              <a:tblGrid>
                <a:gridCol w="1278388">
                  <a:extLst>
                    <a:ext uri="{9D8B030D-6E8A-4147-A177-3AD203B41FA5}">
                      <a16:colId xmlns:a16="http://schemas.microsoft.com/office/drawing/2014/main" val="2483367815"/>
                    </a:ext>
                  </a:extLst>
                </a:gridCol>
                <a:gridCol w="2650145">
                  <a:extLst>
                    <a:ext uri="{9D8B030D-6E8A-4147-A177-3AD203B41FA5}">
                      <a16:colId xmlns:a16="http://schemas.microsoft.com/office/drawing/2014/main" val="1599097191"/>
                    </a:ext>
                  </a:extLst>
                </a:gridCol>
                <a:gridCol w="3175000">
                  <a:extLst>
                    <a:ext uri="{9D8B030D-6E8A-4147-A177-3AD203B41FA5}">
                      <a16:colId xmlns:a16="http://schemas.microsoft.com/office/drawing/2014/main" val="4292634745"/>
                    </a:ext>
                  </a:extLst>
                </a:gridCol>
                <a:gridCol w="3479800">
                  <a:extLst>
                    <a:ext uri="{9D8B030D-6E8A-4147-A177-3AD203B41FA5}">
                      <a16:colId xmlns:a16="http://schemas.microsoft.com/office/drawing/2014/main" val="1660531153"/>
                    </a:ext>
                  </a:extLst>
                </a:gridCol>
              </a:tblGrid>
              <a:tr h="272909">
                <a:tc>
                  <a:txBody>
                    <a:bodyPr/>
                    <a:lstStyle/>
                    <a:p>
                      <a:pPr algn="ctr"/>
                      <a:r>
                        <a:rPr lang="en-US" altLang="zh-CN" sz="1400" dirty="0"/>
                        <a:t>Scenario</a:t>
                      </a: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t>SA4 procedure</a:t>
                      </a: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solidFill>
                            <a:schemeClr val="tx1"/>
                          </a:solidFill>
                          <a:latin typeface="+mn-lt"/>
                          <a:ea typeface="+mn-ea"/>
                          <a:cs typeface="+mn-cs"/>
                        </a:rPr>
                        <a:t>Related SEALDD procedure</a:t>
                      </a:r>
                      <a:endParaRPr lang="zh-CN" altLang="en-US" sz="1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solidFill>
                            <a:schemeClr val="tx1"/>
                          </a:solidFill>
                          <a:latin typeface="+mn-lt"/>
                          <a:ea typeface="+mn-ea"/>
                          <a:cs typeface="+mn-cs"/>
                        </a:rPr>
                        <a:t>Related parameter mapping</a:t>
                      </a:r>
                      <a:endParaRPr lang="zh-CN" altLang="en-US" sz="1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9284500"/>
                  </a:ext>
                </a:extLst>
              </a:tr>
              <a:tr h="272909">
                <a:tc rowSpan="9">
                  <a:txBody>
                    <a:bodyPr/>
                    <a:lstStyle/>
                    <a:p>
                      <a:pPr algn="ctr"/>
                      <a:r>
                        <a:rPr lang="en-US" altLang="zh-CN" sz="1200" dirty="0"/>
                        <a:t>Uplink media streaming in Figure 6.1-1 of TS 26.501 </a:t>
                      </a: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dirty="0"/>
                        <a:t>Step 1: 5GMS provisioning in M1u</a:t>
                      </a: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Steps 1-2: Regular transmission request/response in SEALDD-S</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Negotiate the access information in M1u/M2u (SEALDD-S), and optionally, in M4u/M5u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3331033"/>
                  </a:ext>
                </a:extLst>
              </a:tr>
              <a:tr h="272909">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2: Internal interaction in </a:t>
                      </a:r>
                      <a:r>
                        <a:rPr lang="en-US" altLang="zh-CN" sz="1200" dirty="0"/>
                        <a:t>M3u</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Not involved </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Not involved, no parameter mapping required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2845330"/>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(Option#1) Step 3: Service access information acquisition</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3: Provisioning transmission session between VAL server and VAL client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Provide the M1u/M2u (SEALDD-S) for media egest and the M4u/M5u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  to 5GMSu-aware Application (VAL client)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2344211"/>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(Option#1) Step 4: UE APIs in M6u/M7u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Step 4: SEALDD service request in SEALDD-C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Provide the access information in M1u/M2u (SEALDD-S), and in M4u/M5u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914475"/>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(Option#1) Step 5: Uplink streaming initialization in M5u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Step6: Regular transmission connection establishment request in SEALDD-</a:t>
                      </a:r>
                      <a:r>
                        <a:rPr lang="en-US" altLang="zh-CN" sz="1200" kern="1200" dirty="0" err="1">
                          <a:solidFill>
                            <a:schemeClr val="tx1"/>
                          </a:solidFill>
                          <a:latin typeface="+mn-lt"/>
                          <a:ea typeface="+mn-ea"/>
                          <a:cs typeface="+mn-cs"/>
                        </a:rPr>
                        <a:t>Uu</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Uplink transmission request in M5u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12888"/>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(Option#2) Step 6: UE APIs in M6u/M7u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4: SEALDD service request in SEALDD-C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Request the service and access information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8145386"/>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(Option#2) Step 7: Service access information acquisition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Steps 6-7: Regular transmission connection establishment request/response in SEALDD-</a:t>
                      </a:r>
                      <a:r>
                        <a:rPr lang="en-US" altLang="zh-CN" sz="1200" kern="1200" dirty="0" err="1">
                          <a:solidFill>
                            <a:schemeClr val="tx1"/>
                          </a:solidFill>
                          <a:latin typeface="+mn-lt"/>
                          <a:ea typeface="+mn-ea"/>
                          <a:cs typeface="+mn-cs"/>
                        </a:rPr>
                        <a:t>Uu</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Service access information in M1u/M2u (SEALDD-S), and in M4u/M5u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 obtained from 5GMSu AF(SEALDD server)</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1001049"/>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8: Media session handling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9: SEALDD connection establishment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No parameter mapping required</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3239606"/>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Steps 9-11: Uplink media streaming transmission in M4u and M2u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Below step 9: Uplink application traffic transmission in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 and SEALDD-S</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No parameter mapping required</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0962404"/>
                  </a:ext>
                </a:extLst>
              </a:tr>
            </a:tbl>
          </a:graphicData>
        </a:graphic>
      </p:graphicFrame>
      <p:sp>
        <p:nvSpPr>
          <p:cNvPr id="10" name="矩形 9">
            <a:extLst>
              <a:ext uri="{FF2B5EF4-FFF2-40B4-BE49-F238E27FC236}">
                <a16:creationId xmlns:a16="http://schemas.microsoft.com/office/drawing/2014/main" id="{218D1DB2-6686-4FBE-B4B7-96AD1CD0F668}"/>
              </a:ext>
            </a:extLst>
          </p:cNvPr>
          <p:cNvSpPr/>
          <p:nvPr/>
        </p:nvSpPr>
        <p:spPr>
          <a:xfrm>
            <a:off x="545432" y="1329962"/>
            <a:ext cx="10583333" cy="5909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buBlip>
            </a:pPr>
            <a:r>
              <a:rPr lang="en-US" altLang="zh-CN" dirty="0">
                <a:solidFill>
                  <a:prstClr val="black"/>
                </a:solidFill>
              </a:rPr>
              <a:t>The procedure mapping for uplink media delivery between SEALDD and SA4 can be captured as in the following table:</a:t>
            </a:r>
            <a:endParaRPr lang="zh-CN" altLang="en-US" dirty="0">
              <a:solidFill>
                <a:prstClr val="black"/>
              </a:solidFill>
            </a:endParaRPr>
          </a:p>
        </p:txBody>
      </p:sp>
    </p:spTree>
    <p:extLst>
      <p:ext uri="{BB962C8B-B14F-4D97-AF65-F5344CB8AC3E}">
        <p14:creationId xmlns:p14="http://schemas.microsoft.com/office/powerpoint/2010/main" val="20463018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GB" altLang="en-US" sz="3600" dirty="0"/>
              <a:t>Media delivery </a:t>
            </a:r>
            <a:r>
              <a:rPr lang="en-US" altLang="zh-CN" sz="3600" dirty="0"/>
              <a:t>procedure</a:t>
            </a:r>
            <a:r>
              <a:rPr lang="en-GB" altLang="en-US" sz="3600" dirty="0"/>
              <a:t> in SA4 (Downlink)</a:t>
            </a:r>
          </a:p>
        </p:txBody>
      </p:sp>
      <p:sp>
        <p:nvSpPr>
          <p:cNvPr id="12" name="文本框 11">
            <a:extLst>
              <a:ext uri="{FF2B5EF4-FFF2-40B4-BE49-F238E27FC236}">
                <a16:creationId xmlns:a16="http://schemas.microsoft.com/office/drawing/2014/main" id="{F9C2F9E3-36CF-4859-8A92-E84600C51A5D}"/>
              </a:ext>
            </a:extLst>
          </p:cNvPr>
          <p:cNvSpPr txBox="1"/>
          <p:nvPr/>
        </p:nvSpPr>
        <p:spPr>
          <a:xfrm>
            <a:off x="245659" y="1473958"/>
            <a:ext cx="5282686" cy="307777"/>
          </a:xfrm>
          <a:prstGeom prst="rect">
            <a:avLst/>
          </a:prstGeom>
          <a:noFill/>
        </p:spPr>
        <p:txBody>
          <a:bodyPr wrap="square" rtlCol="0">
            <a:spAutoFit/>
          </a:bodyPr>
          <a:lstStyle/>
          <a:p>
            <a:r>
              <a:rPr lang="en-US" altLang="zh-CN" sz="1400" b="1" dirty="0">
                <a:solidFill>
                  <a:srgbClr val="FF0000"/>
                </a:solidFill>
              </a:rPr>
              <a:t>Procedure#2: </a:t>
            </a:r>
            <a:r>
              <a:rPr lang="en-US" altLang="zh-CN" sz="1400" dirty="0"/>
              <a:t>Downlink Media Streaming Procedure (TS 26.501) </a:t>
            </a:r>
            <a:endParaRPr lang="zh-CN" altLang="en-US" sz="1400" dirty="0"/>
          </a:p>
        </p:txBody>
      </p:sp>
      <p:graphicFrame>
        <p:nvGraphicFramePr>
          <p:cNvPr id="3" name="对象 2">
            <a:extLst>
              <a:ext uri="{FF2B5EF4-FFF2-40B4-BE49-F238E27FC236}">
                <a16:creationId xmlns:a16="http://schemas.microsoft.com/office/drawing/2014/main" id="{07213E2E-650D-45C9-BA4E-C306A9D80DB1}"/>
              </a:ext>
            </a:extLst>
          </p:cNvPr>
          <p:cNvGraphicFramePr>
            <a:graphicFrameLocks/>
          </p:cNvGraphicFramePr>
          <p:nvPr>
            <p:extLst>
              <p:ext uri="{D42A27DB-BD31-4B8C-83A1-F6EECF244321}">
                <p14:modId xmlns:p14="http://schemas.microsoft.com/office/powerpoint/2010/main" val="1138360131"/>
              </p:ext>
            </p:extLst>
          </p:nvPr>
        </p:nvGraphicFramePr>
        <p:xfrm>
          <a:off x="245660" y="2074333"/>
          <a:ext cx="5282685" cy="3479800"/>
        </p:xfrm>
        <a:graphic>
          <a:graphicData uri="http://schemas.openxmlformats.org/presentationml/2006/ole">
            <mc:AlternateContent xmlns:mc="http://schemas.openxmlformats.org/markup-compatibility/2006">
              <mc:Choice xmlns:v="urn:schemas-microsoft-com:vml" Requires="v">
                <p:oleObj spid="_x0000_s2346" r:id="rId4" imgW="7022592" imgH="4279392" progId="Mscgen.Chart">
                  <p:embed/>
                </p:oleObj>
              </mc:Choice>
              <mc:Fallback>
                <p:oleObj r:id="rId4" imgW="7022592" imgH="4279392" progId="Mscgen.Chart">
                  <p:embed/>
                  <p:pic>
                    <p:nvPicPr>
                      <p:cNvPr id="0" name="Object 158"/>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660" y="2074333"/>
                        <a:ext cx="5282685" cy="3479800"/>
                      </a:xfrm>
                      <a:prstGeom prst="rect">
                        <a:avLst/>
                      </a:prstGeom>
                      <a:solidFill>
                        <a:srgbClr val="FFFFFF"/>
                      </a:solidFill>
                    </p:spPr>
                  </p:pic>
                </p:oleObj>
              </mc:Fallback>
            </mc:AlternateContent>
          </a:graphicData>
        </a:graphic>
      </p:graphicFrame>
      <p:sp>
        <p:nvSpPr>
          <p:cNvPr id="4" name="矩形 3">
            <a:extLst>
              <a:ext uri="{FF2B5EF4-FFF2-40B4-BE49-F238E27FC236}">
                <a16:creationId xmlns:a16="http://schemas.microsoft.com/office/drawing/2014/main" id="{5F2AEE51-5E47-4A0A-8A43-3A6AFA63DDB1}"/>
              </a:ext>
            </a:extLst>
          </p:cNvPr>
          <p:cNvSpPr/>
          <p:nvPr/>
        </p:nvSpPr>
        <p:spPr>
          <a:xfrm>
            <a:off x="690506" y="5645835"/>
            <a:ext cx="4392992" cy="461665"/>
          </a:xfrm>
          <a:prstGeom prst="rect">
            <a:avLst/>
          </a:prstGeom>
        </p:spPr>
        <p:txBody>
          <a:bodyPr wrap="square">
            <a:spAutoFit/>
          </a:bodyPr>
          <a:lstStyle/>
          <a:p>
            <a:pPr algn="ctr">
              <a:spcAft>
                <a:spcPts val="1200"/>
              </a:spcAft>
            </a:pPr>
            <a:r>
              <a:rPr kumimoji="1" lang="en-GB" altLang="zh-CN" sz="1200" b="1" dirty="0">
                <a:ea typeface="Microsoft YaHei" panose="020B0503020204020204" pitchFamily="34" charset="-122"/>
              </a:rPr>
              <a:t>Figure 5.1-1: High-level procedure for downlink media streaming (TS 26.501)</a:t>
            </a:r>
            <a:endParaRPr kumimoji="1" lang="zh-CN" altLang="zh-CN" sz="1200" b="1" dirty="0">
              <a:ea typeface="Microsoft YaHei" panose="020B0503020204020204" pitchFamily="34" charset="-122"/>
            </a:endParaRPr>
          </a:p>
        </p:txBody>
      </p:sp>
      <p:sp>
        <p:nvSpPr>
          <p:cNvPr id="20" name="矩形 19">
            <a:extLst>
              <a:ext uri="{FF2B5EF4-FFF2-40B4-BE49-F238E27FC236}">
                <a16:creationId xmlns:a16="http://schemas.microsoft.com/office/drawing/2014/main" id="{35F25274-6184-483A-816C-988F6A71CFA2}"/>
              </a:ext>
            </a:extLst>
          </p:cNvPr>
          <p:cNvSpPr/>
          <p:nvPr/>
        </p:nvSpPr>
        <p:spPr>
          <a:xfrm>
            <a:off x="5909608" y="1880358"/>
            <a:ext cx="5867526" cy="3306546"/>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6"/>
              </a:buBlip>
            </a:pPr>
            <a:r>
              <a:rPr lang="en-US" altLang="zh-CN" sz="1400" dirty="0">
                <a:solidFill>
                  <a:prstClr val="black"/>
                </a:solidFill>
              </a:rPr>
              <a:t>The downlink media streaming mainly includes</a:t>
            </a:r>
            <a:r>
              <a:rPr lang="zh-CN" altLang="en-US" sz="1400" dirty="0">
                <a:solidFill>
                  <a:prstClr val="black"/>
                </a:solidFill>
              </a:rPr>
              <a:t>：</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1: </a:t>
            </a:r>
            <a:r>
              <a:rPr lang="en-GB" altLang="zh-CN" sz="1200" dirty="0">
                <a:solidFill>
                  <a:prstClr val="black"/>
                </a:solidFill>
              </a:rPr>
              <a:t>Provisioning the usage of the 5G Media Streaming System, </a:t>
            </a:r>
            <a:r>
              <a:rPr lang="en-GB" altLang="zh-CN" sz="1200" dirty="0">
                <a:solidFill>
                  <a:srgbClr val="0070C0"/>
                </a:solidFill>
              </a:rPr>
              <a:t>including the service access information for M5d/M4d for client-side access, and the service access information for M2d for media ingestion</a:t>
            </a:r>
            <a:r>
              <a:rPr lang="en-GB" altLang="zh-CN" sz="1200" dirty="0">
                <a:solidFill>
                  <a:srgbClr val="FF0000"/>
                </a:solidFill>
              </a:rPr>
              <a:t>.</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2: Internal interaction between 5GMSd AS and 5GMSd AF.</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3:  Media content ingestion from 5GMSd application provider</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4:  Service announcement information to 5GMSd-aware application including </a:t>
            </a:r>
            <a:r>
              <a:rPr lang="en-GB" altLang="zh-CN" sz="1200" dirty="0">
                <a:solidFill>
                  <a:srgbClr val="0070C0"/>
                </a:solidFill>
              </a:rPr>
              <a:t>service access information or reference for M5d/M4d</a:t>
            </a:r>
            <a:r>
              <a:rPr lang="en-GB" altLang="zh-CN" sz="1200" dirty="0">
                <a:solidFill>
                  <a:srgbClr val="FF0000"/>
                </a:solidFill>
              </a:rPr>
              <a:t>  </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5: Streaming begin, and the service access information is provided to 5GMSd Client</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6: </a:t>
            </a:r>
            <a:r>
              <a:rPr lang="en-US" altLang="zh-CN" sz="1200" dirty="0">
                <a:solidFill>
                  <a:srgbClr val="0070C0"/>
                </a:solidFill>
              </a:rPr>
              <a:t>retrieve the service access information </a:t>
            </a:r>
            <a:r>
              <a:rPr lang="en-US" altLang="zh-CN" sz="1200" dirty="0">
                <a:solidFill>
                  <a:prstClr val="black"/>
                </a:solidFill>
              </a:rPr>
              <a:t>by using the access reference</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200" dirty="0">
                <a:solidFill>
                  <a:prstClr val="black"/>
                </a:solidFill>
              </a:rPr>
              <a:t>Step 7: </a:t>
            </a:r>
            <a:r>
              <a:rPr lang="en-GB" altLang="zh-CN" sz="1200" dirty="0">
                <a:solidFill>
                  <a:prstClr val="black"/>
                </a:solidFill>
              </a:rPr>
              <a:t>Media Session Handling API for measurement, reporting, etc.</a:t>
            </a:r>
          </a:p>
          <a:p>
            <a:pPr marL="742950" lvl="1" indent="-285750" eaLnBrk="0" fontAlgn="base" hangingPunct="0">
              <a:lnSpc>
                <a:spcPct val="90000"/>
              </a:lnSpc>
              <a:spcBef>
                <a:spcPts val="1000"/>
              </a:spcBef>
              <a:spcAft>
                <a:spcPct val="0"/>
              </a:spcAft>
              <a:buFont typeface="Arial" panose="020B0604020202020204" pitchFamily="34" charset="0"/>
              <a:buChar char="•"/>
            </a:pPr>
            <a:r>
              <a:rPr lang="en-GB" altLang="zh-CN" sz="1200" dirty="0">
                <a:solidFill>
                  <a:prstClr val="black"/>
                </a:solidFill>
              </a:rPr>
              <a:t>Step 8:  downlink media streaming content reception in client </a:t>
            </a:r>
            <a:endParaRPr lang="en-US" altLang="zh-CN" sz="1200" dirty="0">
              <a:solidFill>
                <a:prstClr val="black"/>
              </a:solidFill>
            </a:endParaRPr>
          </a:p>
        </p:txBody>
      </p:sp>
      <p:sp>
        <p:nvSpPr>
          <p:cNvPr id="5" name="文本框 4">
            <a:extLst>
              <a:ext uri="{FF2B5EF4-FFF2-40B4-BE49-F238E27FC236}">
                <a16:creationId xmlns:a16="http://schemas.microsoft.com/office/drawing/2014/main" id="{82FEDC22-D451-4235-B457-77E9AEC21A09}"/>
              </a:ext>
            </a:extLst>
          </p:cNvPr>
          <p:cNvSpPr txBox="1"/>
          <p:nvPr/>
        </p:nvSpPr>
        <p:spPr>
          <a:xfrm>
            <a:off x="4444875" y="2396774"/>
            <a:ext cx="1837392" cy="338554"/>
          </a:xfrm>
          <a:prstGeom prst="rect">
            <a:avLst/>
          </a:prstGeom>
          <a:noFill/>
        </p:spPr>
        <p:txBody>
          <a:bodyPr wrap="square" rtlCol="0">
            <a:spAutoFit/>
          </a:bodyPr>
          <a:lstStyle/>
          <a:p>
            <a:r>
              <a:rPr lang="en-US" altLang="zh-CN" sz="800" dirty="0">
                <a:solidFill>
                  <a:srgbClr val="FF0000"/>
                </a:solidFill>
              </a:rPr>
              <a:t>Regular transmission request/response in SEALDD-S in steps 1-2</a:t>
            </a:r>
            <a:endParaRPr lang="zh-CN" altLang="en-US" sz="800" dirty="0">
              <a:solidFill>
                <a:srgbClr val="FF0000"/>
              </a:solidFill>
              <a:latin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94EEBC21-5CFA-4C32-8E58-9F84A80CFB49}"/>
              </a:ext>
            </a:extLst>
          </p:cNvPr>
          <p:cNvSpPr/>
          <p:nvPr/>
        </p:nvSpPr>
        <p:spPr>
          <a:xfrm>
            <a:off x="3630895" y="2777469"/>
            <a:ext cx="739305" cy="215444"/>
          </a:xfrm>
          <a:prstGeom prst="rect">
            <a:avLst/>
          </a:prstGeom>
        </p:spPr>
        <p:txBody>
          <a:bodyPr wrap="none">
            <a:spAutoFit/>
          </a:bodyPr>
          <a:lstStyle/>
          <a:p>
            <a:r>
              <a:rPr lang="en-US" altLang="zh-CN" sz="800" dirty="0">
                <a:solidFill>
                  <a:srgbClr val="FF0000"/>
                </a:solidFill>
              </a:rPr>
              <a:t>Not involved </a:t>
            </a:r>
            <a:endParaRPr lang="zh-CN" altLang="en-US" sz="800" dirty="0">
              <a:solidFill>
                <a:srgbClr val="FF0000"/>
              </a:solidFill>
            </a:endParaRPr>
          </a:p>
        </p:txBody>
      </p:sp>
      <p:sp>
        <p:nvSpPr>
          <p:cNvPr id="7" name="矩形 6">
            <a:extLst>
              <a:ext uri="{FF2B5EF4-FFF2-40B4-BE49-F238E27FC236}">
                <a16:creationId xmlns:a16="http://schemas.microsoft.com/office/drawing/2014/main" id="{138EFF84-9C66-49DD-A237-06B835845E4B}"/>
              </a:ext>
            </a:extLst>
          </p:cNvPr>
          <p:cNvSpPr/>
          <p:nvPr/>
        </p:nvSpPr>
        <p:spPr>
          <a:xfrm>
            <a:off x="4444875" y="3057769"/>
            <a:ext cx="1343808" cy="338554"/>
          </a:xfrm>
          <a:prstGeom prst="rect">
            <a:avLst/>
          </a:prstGeom>
        </p:spPr>
        <p:txBody>
          <a:bodyPr wrap="square">
            <a:spAutoFit/>
          </a:bodyPr>
          <a:lstStyle/>
          <a:p>
            <a:r>
              <a:rPr lang="en-US" altLang="zh-CN" sz="800" dirty="0">
                <a:solidFill>
                  <a:srgbClr val="FF0000"/>
                </a:solidFill>
              </a:rPr>
              <a:t>Connection establishment in SEALDD-S in step 8</a:t>
            </a:r>
            <a:endParaRPr lang="zh-CN" altLang="en-US" sz="800" dirty="0">
              <a:solidFill>
                <a:srgbClr val="FF0000"/>
              </a:solidFill>
            </a:endParaRPr>
          </a:p>
        </p:txBody>
      </p:sp>
      <p:sp>
        <p:nvSpPr>
          <p:cNvPr id="10" name="矩形 9">
            <a:extLst>
              <a:ext uri="{FF2B5EF4-FFF2-40B4-BE49-F238E27FC236}">
                <a16:creationId xmlns:a16="http://schemas.microsoft.com/office/drawing/2014/main" id="{9290A9AD-DA06-4B78-A5EF-D50FE86ED814}"/>
              </a:ext>
            </a:extLst>
          </p:cNvPr>
          <p:cNvSpPr/>
          <p:nvPr/>
        </p:nvSpPr>
        <p:spPr>
          <a:xfrm>
            <a:off x="3184437" y="3397987"/>
            <a:ext cx="1837392" cy="461665"/>
          </a:xfrm>
          <a:prstGeom prst="rect">
            <a:avLst/>
          </a:prstGeom>
        </p:spPr>
        <p:txBody>
          <a:bodyPr wrap="square">
            <a:spAutoFit/>
          </a:bodyPr>
          <a:lstStyle/>
          <a:p>
            <a:r>
              <a:rPr lang="en-US" altLang="zh-CN" sz="800" dirty="0">
                <a:solidFill>
                  <a:srgbClr val="FF0000"/>
                </a:solidFill>
              </a:rPr>
              <a:t>Provisioning transmission session between VAL server and VAL client in step 3</a:t>
            </a:r>
            <a:endParaRPr lang="zh-CN" altLang="en-US" sz="800" dirty="0">
              <a:solidFill>
                <a:srgbClr val="FF0000"/>
              </a:solidFill>
            </a:endParaRPr>
          </a:p>
        </p:txBody>
      </p:sp>
      <p:sp>
        <p:nvSpPr>
          <p:cNvPr id="11" name="矩形 10">
            <a:extLst>
              <a:ext uri="{FF2B5EF4-FFF2-40B4-BE49-F238E27FC236}">
                <a16:creationId xmlns:a16="http://schemas.microsoft.com/office/drawing/2014/main" id="{0C7AA584-E764-4939-96DD-704E6B48F81A}"/>
              </a:ext>
            </a:extLst>
          </p:cNvPr>
          <p:cNvSpPr/>
          <p:nvPr/>
        </p:nvSpPr>
        <p:spPr>
          <a:xfrm>
            <a:off x="1715453" y="3702593"/>
            <a:ext cx="1377605" cy="338554"/>
          </a:xfrm>
          <a:prstGeom prst="rect">
            <a:avLst/>
          </a:prstGeom>
        </p:spPr>
        <p:txBody>
          <a:bodyPr wrap="square">
            <a:spAutoFit/>
          </a:bodyPr>
          <a:lstStyle/>
          <a:p>
            <a:r>
              <a:rPr lang="en-US" altLang="zh-CN" sz="800" dirty="0">
                <a:solidFill>
                  <a:srgbClr val="FF0000"/>
                </a:solidFill>
              </a:rPr>
              <a:t>SEALDD service request in SEALDD-C in step 4 </a:t>
            </a:r>
            <a:endParaRPr lang="zh-CN" altLang="en-US" sz="800" dirty="0">
              <a:solidFill>
                <a:srgbClr val="FF0000"/>
              </a:solidFill>
            </a:endParaRPr>
          </a:p>
        </p:txBody>
      </p:sp>
      <p:sp>
        <p:nvSpPr>
          <p:cNvPr id="13" name="矩形 12">
            <a:extLst>
              <a:ext uri="{FF2B5EF4-FFF2-40B4-BE49-F238E27FC236}">
                <a16:creationId xmlns:a16="http://schemas.microsoft.com/office/drawing/2014/main" id="{94FD1321-E784-475F-93FE-47B0249389FB}"/>
              </a:ext>
            </a:extLst>
          </p:cNvPr>
          <p:cNvSpPr/>
          <p:nvPr/>
        </p:nvSpPr>
        <p:spPr>
          <a:xfrm>
            <a:off x="2720616" y="4118617"/>
            <a:ext cx="2362882" cy="338554"/>
          </a:xfrm>
          <a:prstGeom prst="rect">
            <a:avLst/>
          </a:prstGeom>
        </p:spPr>
        <p:txBody>
          <a:bodyPr wrap="square">
            <a:spAutoFit/>
          </a:bodyPr>
          <a:lstStyle/>
          <a:p>
            <a:r>
              <a:rPr lang="en-US" altLang="zh-CN" sz="800" dirty="0">
                <a:solidFill>
                  <a:srgbClr val="FF0000"/>
                </a:solidFill>
              </a:rPr>
              <a:t>Regular transmission connection establishment request/response in SEALDD-</a:t>
            </a:r>
            <a:r>
              <a:rPr lang="en-US" altLang="zh-CN" sz="800" dirty="0" err="1">
                <a:solidFill>
                  <a:srgbClr val="FF0000"/>
                </a:solidFill>
              </a:rPr>
              <a:t>Uu</a:t>
            </a:r>
            <a:r>
              <a:rPr lang="en-US" altLang="zh-CN" sz="800" dirty="0">
                <a:solidFill>
                  <a:srgbClr val="FF0000"/>
                </a:solidFill>
              </a:rPr>
              <a:t> in steps 6-7</a:t>
            </a:r>
            <a:endParaRPr lang="zh-CN" altLang="en-US" sz="800" dirty="0">
              <a:solidFill>
                <a:srgbClr val="FF0000"/>
              </a:solidFill>
            </a:endParaRPr>
          </a:p>
        </p:txBody>
      </p:sp>
      <p:sp>
        <p:nvSpPr>
          <p:cNvPr id="14" name="矩形 13">
            <a:extLst>
              <a:ext uri="{FF2B5EF4-FFF2-40B4-BE49-F238E27FC236}">
                <a16:creationId xmlns:a16="http://schemas.microsoft.com/office/drawing/2014/main" id="{A0B5AF2E-C358-40A2-9A9B-7601E60A52DA}"/>
              </a:ext>
            </a:extLst>
          </p:cNvPr>
          <p:cNvSpPr/>
          <p:nvPr/>
        </p:nvSpPr>
        <p:spPr>
          <a:xfrm>
            <a:off x="2693940" y="4717590"/>
            <a:ext cx="2613216" cy="215444"/>
          </a:xfrm>
          <a:prstGeom prst="rect">
            <a:avLst/>
          </a:prstGeom>
        </p:spPr>
        <p:txBody>
          <a:bodyPr wrap="none">
            <a:spAutoFit/>
          </a:bodyPr>
          <a:lstStyle/>
          <a:p>
            <a:r>
              <a:rPr lang="en-US" altLang="zh-CN" sz="800" dirty="0">
                <a:solidFill>
                  <a:srgbClr val="FF0000"/>
                </a:solidFill>
              </a:rPr>
              <a:t>SEALDD connection establishment  in SEALDD-</a:t>
            </a:r>
            <a:r>
              <a:rPr lang="en-US" altLang="zh-CN" sz="800" dirty="0" err="1">
                <a:solidFill>
                  <a:srgbClr val="FF0000"/>
                </a:solidFill>
              </a:rPr>
              <a:t>Uu</a:t>
            </a:r>
            <a:r>
              <a:rPr lang="en-US" altLang="zh-CN" sz="800" dirty="0">
                <a:solidFill>
                  <a:srgbClr val="FF0000"/>
                </a:solidFill>
              </a:rPr>
              <a:t> in step 9</a:t>
            </a:r>
            <a:endParaRPr lang="zh-CN" altLang="en-US" sz="800" dirty="0">
              <a:solidFill>
                <a:srgbClr val="FF0000"/>
              </a:solidFill>
            </a:endParaRPr>
          </a:p>
        </p:txBody>
      </p:sp>
      <p:sp>
        <p:nvSpPr>
          <p:cNvPr id="15" name="矩形 14">
            <a:extLst>
              <a:ext uri="{FF2B5EF4-FFF2-40B4-BE49-F238E27FC236}">
                <a16:creationId xmlns:a16="http://schemas.microsoft.com/office/drawing/2014/main" id="{648E090A-D338-4516-8797-A6FA1A9C5F7C}"/>
              </a:ext>
            </a:extLst>
          </p:cNvPr>
          <p:cNvSpPr/>
          <p:nvPr/>
        </p:nvSpPr>
        <p:spPr>
          <a:xfrm>
            <a:off x="3543387" y="5162634"/>
            <a:ext cx="2643672" cy="215444"/>
          </a:xfrm>
          <a:prstGeom prst="rect">
            <a:avLst/>
          </a:prstGeom>
        </p:spPr>
        <p:txBody>
          <a:bodyPr wrap="none">
            <a:spAutoFit/>
          </a:bodyPr>
          <a:lstStyle/>
          <a:p>
            <a:pPr lvl="0">
              <a:defRPr/>
            </a:pPr>
            <a:r>
              <a:rPr lang="en-US" altLang="zh-CN" sz="800" dirty="0">
                <a:solidFill>
                  <a:srgbClr val="FF0000"/>
                </a:solidFill>
              </a:rPr>
              <a:t>Application traffic transmission in SEALDD-</a:t>
            </a:r>
            <a:r>
              <a:rPr lang="en-US" altLang="zh-CN" sz="800" dirty="0" err="1">
                <a:solidFill>
                  <a:srgbClr val="FF0000"/>
                </a:solidFill>
              </a:rPr>
              <a:t>Uu</a:t>
            </a:r>
            <a:r>
              <a:rPr lang="en-US" altLang="zh-CN" sz="800" dirty="0">
                <a:solidFill>
                  <a:srgbClr val="FF0000"/>
                </a:solidFill>
              </a:rPr>
              <a:t> below step 9</a:t>
            </a:r>
            <a:endParaRPr lang="zh-CN" altLang="en-US" sz="800" dirty="0">
              <a:solidFill>
                <a:srgbClr val="FF0000"/>
              </a:solidFill>
            </a:endParaRPr>
          </a:p>
        </p:txBody>
      </p:sp>
    </p:spTree>
    <p:extLst>
      <p:ext uri="{BB962C8B-B14F-4D97-AF65-F5344CB8AC3E}">
        <p14:creationId xmlns:p14="http://schemas.microsoft.com/office/powerpoint/2010/main" val="255333767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93738" y="225045"/>
            <a:ext cx="11632596" cy="1104917"/>
          </a:xfrm>
        </p:spPr>
        <p:txBody>
          <a:bodyPr/>
          <a:lstStyle/>
          <a:p>
            <a:r>
              <a:rPr lang="en-US" altLang="zh-CN" sz="3600" dirty="0"/>
              <a:t>Media delivery mapping between SEALDD and SA4(Downlink)</a:t>
            </a:r>
          </a:p>
        </p:txBody>
      </p:sp>
      <p:graphicFrame>
        <p:nvGraphicFramePr>
          <p:cNvPr id="7" name="表格 6">
            <a:extLst>
              <a:ext uri="{FF2B5EF4-FFF2-40B4-BE49-F238E27FC236}">
                <a16:creationId xmlns:a16="http://schemas.microsoft.com/office/drawing/2014/main" id="{7BA29458-D567-4644-B889-B6252EF662C1}"/>
              </a:ext>
            </a:extLst>
          </p:cNvPr>
          <p:cNvGraphicFramePr>
            <a:graphicFrameLocks noGrp="1"/>
          </p:cNvGraphicFramePr>
          <p:nvPr>
            <p:extLst>
              <p:ext uri="{D42A27DB-BD31-4B8C-83A1-F6EECF244321}">
                <p14:modId xmlns:p14="http://schemas.microsoft.com/office/powerpoint/2010/main" val="1731425340"/>
              </p:ext>
            </p:extLst>
          </p:nvPr>
        </p:nvGraphicFramePr>
        <p:xfrm>
          <a:off x="694267" y="2083798"/>
          <a:ext cx="10583333" cy="3596640"/>
        </p:xfrm>
        <a:graphic>
          <a:graphicData uri="http://schemas.openxmlformats.org/drawingml/2006/table">
            <a:tbl>
              <a:tblPr firstRow="1" bandRow="1">
                <a:tableStyleId>{2D5ABB26-0587-4C30-8999-92F81FD0307C}</a:tableStyleId>
              </a:tblPr>
              <a:tblGrid>
                <a:gridCol w="1278388">
                  <a:extLst>
                    <a:ext uri="{9D8B030D-6E8A-4147-A177-3AD203B41FA5}">
                      <a16:colId xmlns:a16="http://schemas.microsoft.com/office/drawing/2014/main" val="2483367815"/>
                    </a:ext>
                  </a:extLst>
                </a:gridCol>
                <a:gridCol w="2650145">
                  <a:extLst>
                    <a:ext uri="{9D8B030D-6E8A-4147-A177-3AD203B41FA5}">
                      <a16:colId xmlns:a16="http://schemas.microsoft.com/office/drawing/2014/main" val="1599097191"/>
                    </a:ext>
                  </a:extLst>
                </a:gridCol>
                <a:gridCol w="3175000">
                  <a:extLst>
                    <a:ext uri="{9D8B030D-6E8A-4147-A177-3AD203B41FA5}">
                      <a16:colId xmlns:a16="http://schemas.microsoft.com/office/drawing/2014/main" val="4292634745"/>
                    </a:ext>
                  </a:extLst>
                </a:gridCol>
                <a:gridCol w="3479800">
                  <a:extLst>
                    <a:ext uri="{9D8B030D-6E8A-4147-A177-3AD203B41FA5}">
                      <a16:colId xmlns:a16="http://schemas.microsoft.com/office/drawing/2014/main" val="1660531153"/>
                    </a:ext>
                  </a:extLst>
                </a:gridCol>
              </a:tblGrid>
              <a:tr h="272909">
                <a:tc>
                  <a:txBody>
                    <a:bodyPr/>
                    <a:lstStyle/>
                    <a:p>
                      <a:pPr algn="ctr"/>
                      <a:r>
                        <a:rPr lang="en-US" altLang="zh-CN" sz="1400" dirty="0"/>
                        <a:t>Scenario</a:t>
                      </a: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t>SA4 procedure</a:t>
                      </a:r>
                      <a:endParaRPr lang="zh-CN" alt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solidFill>
                            <a:schemeClr val="tx1"/>
                          </a:solidFill>
                          <a:latin typeface="+mn-lt"/>
                          <a:ea typeface="+mn-ea"/>
                          <a:cs typeface="+mn-cs"/>
                        </a:rPr>
                        <a:t>Related SEALDD procedure</a:t>
                      </a:r>
                      <a:endParaRPr lang="zh-CN" altLang="en-US" sz="1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solidFill>
                            <a:schemeClr val="tx1"/>
                          </a:solidFill>
                          <a:latin typeface="+mn-lt"/>
                          <a:ea typeface="+mn-ea"/>
                          <a:cs typeface="+mn-cs"/>
                        </a:rPr>
                        <a:t>Related parameter mapping</a:t>
                      </a:r>
                      <a:endParaRPr lang="zh-CN" altLang="en-US" sz="14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9284500"/>
                  </a:ext>
                </a:extLst>
              </a:tr>
              <a:tr h="272909">
                <a:tc rowSpan="8">
                  <a:txBody>
                    <a:bodyPr/>
                    <a:lstStyle/>
                    <a:p>
                      <a:pPr algn="ctr"/>
                      <a:r>
                        <a:rPr lang="en-US" altLang="zh-CN" sz="1200" dirty="0"/>
                        <a:t>Downlink media streaming in Figure 5.1-1 of TS 26.501 </a:t>
                      </a: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Step 1: 5GMS provisioning in M1d</a:t>
                      </a: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Steps 1-2: Regular transmission request/response in SEALDD-S</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Negotiate the access information in M1d/M2d (SEALDD-S), and optionally, in M4d/M5d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3331033"/>
                  </a:ext>
                </a:extLst>
              </a:tr>
              <a:tr h="272909">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2: Internal interaction in </a:t>
                      </a:r>
                      <a:r>
                        <a:rPr lang="en-US" altLang="zh-CN" sz="1200" dirty="0"/>
                        <a:t>M3d</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Not involved </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Not involved, no parameter mapping required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2845330"/>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dirty="0">
                          <a:solidFill>
                            <a:schemeClr val="tx1"/>
                          </a:solidFill>
                          <a:latin typeface="+mn-lt"/>
                          <a:ea typeface="+mn-ea"/>
                          <a:cs typeface="+mn-cs"/>
                        </a:rPr>
                        <a:t>Step 3: 5GMS ingest in M2d</a:t>
                      </a:r>
                      <a:endParaRPr lang="zh-CN" altLang="en-US" sz="1200"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8: Connection establishment in SEALDD-S</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No parameter mapping required</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2344211"/>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4: Service access information Announcement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3: Provisioning transmission session between VAL server and VAL client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Provide the M4d/M5d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  to 5GMSd-aware Application (VAL client)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914475"/>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5: UE APIs in M6d/M7d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4: SEALDD service request in SEALDD-C </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Provide the access information in M4d/M5d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12888"/>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(Optional) Step 6: Service access information acquisition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Steps 6-7: Regular transmission connection establishment request/response in SEALDD-</a:t>
                      </a:r>
                      <a:r>
                        <a:rPr lang="en-US" altLang="zh-CN" sz="1200" kern="1200" dirty="0" err="1">
                          <a:solidFill>
                            <a:schemeClr val="tx1"/>
                          </a:solidFill>
                          <a:latin typeface="+mn-lt"/>
                          <a:ea typeface="+mn-ea"/>
                          <a:cs typeface="+mn-cs"/>
                        </a:rPr>
                        <a:t>Uu</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Service access information in M4d/M5d (SEALDD-</a:t>
                      </a:r>
                      <a:r>
                        <a:rPr lang="en-US" altLang="zh-CN" sz="1200" kern="1200" dirty="0" err="1">
                          <a:solidFill>
                            <a:schemeClr val="tx1"/>
                          </a:solidFill>
                          <a:latin typeface="+mn-lt"/>
                          <a:ea typeface="+mn-ea"/>
                          <a:cs typeface="+mn-cs"/>
                        </a:rPr>
                        <a:t>Uu</a:t>
                      </a:r>
                      <a:r>
                        <a:rPr lang="en-US" altLang="zh-CN" sz="1200" kern="1200" dirty="0">
                          <a:solidFill>
                            <a:schemeClr val="tx1"/>
                          </a:solidFill>
                          <a:latin typeface="+mn-lt"/>
                          <a:ea typeface="+mn-ea"/>
                          <a:cs typeface="+mn-cs"/>
                        </a:rPr>
                        <a:t>) obtained from 5GMSd AF(SEALDD server)</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8145386"/>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7: Media session handling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Step 9: SEALDD connection establishment  in SEALDD-</a:t>
                      </a:r>
                      <a:r>
                        <a:rPr lang="en-US" altLang="zh-CN" sz="1200" kern="1200" dirty="0" err="1">
                          <a:solidFill>
                            <a:schemeClr val="tx1"/>
                          </a:solidFill>
                          <a:latin typeface="+mn-lt"/>
                          <a:ea typeface="+mn-ea"/>
                          <a:cs typeface="+mn-cs"/>
                        </a:rPr>
                        <a:t>Uu</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No parameter mapping required</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1001049"/>
                  </a:ext>
                </a:extLst>
              </a:tr>
              <a:tr h="272909">
                <a:tc vMerge="1">
                  <a:txBody>
                    <a:bodyPr/>
                    <a:lstStyle/>
                    <a:p>
                      <a:pPr algn="ctr"/>
                      <a:endParaRPr lang="zh-CN"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Step 8: Downlink media streaming transmission in M4d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Below step 9: Downlink application traffic transmission in SEALDD-</a:t>
                      </a:r>
                      <a:r>
                        <a:rPr lang="en-US" altLang="zh-CN" sz="1200" kern="1200" dirty="0" err="1">
                          <a:solidFill>
                            <a:schemeClr val="tx1"/>
                          </a:solidFill>
                          <a:latin typeface="+mn-lt"/>
                          <a:ea typeface="+mn-ea"/>
                          <a:cs typeface="+mn-cs"/>
                        </a:rPr>
                        <a:t>Uu</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latin typeface="+mn-lt"/>
                          <a:ea typeface="+mn-ea"/>
                          <a:cs typeface="+mn-cs"/>
                        </a:rPr>
                        <a:t>No parameter mapping required</a:t>
                      </a:r>
                      <a:endParaRPr lang="zh-CN" altLang="en-US" sz="12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3239606"/>
                  </a:ext>
                </a:extLst>
              </a:tr>
            </a:tbl>
          </a:graphicData>
        </a:graphic>
      </p:graphicFrame>
      <p:sp>
        <p:nvSpPr>
          <p:cNvPr id="10" name="矩形 9">
            <a:extLst>
              <a:ext uri="{FF2B5EF4-FFF2-40B4-BE49-F238E27FC236}">
                <a16:creationId xmlns:a16="http://schemas.microsoft.com/office/drawing/2014/main" id="{218D1DB2-6686-4FBE-B4B7-96AD1CD0F668}"/>
              </a:ext>
            </a:extLst>
          </p:cNvPr>
          <p:cNvSpPr/>
          <p:nvPr/>
        </p:nvSpPr>
        <p:spPr>
          <a:xfrm>
            <a:off x="545432" y="1329962"/>
            <a:ext cx="10732168" cy="590931"/>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buBlip>
            </a:pPr>
            <a:r>
              <a:rPr lang="en-US" altLang="zh-CN" dirty="0">
                <a:solidFill>
                  <a:prstClr val="black"/>
                </a:solidFill>
              </a:rPr>
              <a:t>The procedure mapping for downlink media delivery between SEALDD and SA4 can be captured as in the following table:</a:t>
            </a:r>
            <a:endParaRPr lang="zh-CN" altLang="en-US" dirty="0">
              <a:solidFill>
                <a:prstClr val="black"/>
              </a:solidFill>
            </a:endParaRPr>
          </a:p>
        </p:txBody>
      </p:sp>
    </p:spTree>
    <p:extLst>
      <p:ext uri="{BB962C8B-B14F-4D97-AF65-F5344CB8AC3E}">
        <p14:creationId xmlns:p14="http://schemas.microsoft.com/office/powerpoint/2010/main" val="38389358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Conclusion and Proposal</a:t>
            </a:r>
            <a:endParaRPr lang="en-GB" altLang="en-US" sz="3600" dirty="0"/>
          </a:p>
        </p:txBody>
      </p:sp>
      <p:sp>
        <p:nvSpPr>
          <p:cNvPr id="3" name="文本框 2">
            <a:extLst>
              <a:ext uri="{FF2B5EF4-FFF2-40B4-BE49-F238E27FC236}">
                <a16:creationId xmlns:a16="http://schemas.microsoft.com/office/drawing/2014/main" id="{003A8847-C29E-4DD1-9621-F567053D3F7F}"/>
              </a:ext>
            </a:extLst>
          </p:cNvPr>
          <p:cNvSpPr txBox="1"/>
          <p:nvPr/>
        </p:nvSpPr>
        <p:spPr>
          <a:xfrm>
            <a:off x="545011" y="2212594"/>
            <a:ext cx="10880637" cy="193899"/>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3"/>
              </a:buBlip>
            </a:pPr>
            <a:r>
              <a:rPr lang="en-US" altLang="zh-CN" sz="1400" dirty="0">
                <a:solidFill>
                  <a:prstClr val="black"/>
                </a:solidFill>
              </a:rPr>
              <a:t>The Media delivery mapping between SEALDD and SA4 as captured in the related CR </a:t>
            </a:r>
            <a:r>
              <a:rPr lang="en-US" altLang="zh-CN" sz="1400">
                <a:solidFill>
                  <a:prstClr val="black"/>
                </a:solidFill>
              </a:rPr>
              <a:t>(S6-233687), </a:t>
            </a:r>
            <a:r>
              <a:rPr lang="en-US" altLang="zh-CN" sz="1400" dirty="0">
                <a:solidFill>
                  <a:prstClr val="black"/>
                </a:solidFill>
              </a:rPr>
              <a:t>should be agreed to support media type traffic. </a:t>
            </a:r>
          </a:p>
        </p:txBody>
      </p:sp>
      <p:sp>
        <p:nvSpPr>
          <p:cNvPr id="4" name="文本框 3">
            <a:extLst>
              <a:ext uri="{FF2B5EF4-FFF2-40B4-BE49-F238E27FC236}">
                <a16:creationId xmlns:a16="http://schemas.microsoft.com/office/drawing/2014/main" id="{8AC25F3C-E59E-4E6D-B5C8-B09830BC9E11}"/>
              </a:ext>
            </a:extLst>
          </p:cNvPr>
          <p:cNvSpPr txBox="1"/>
          <p:nvPr/>
        </p:nvSpPr>
        <p:spPr>
          <a:xfrm>
            <a:off x="545011" y="1625854"/>
            <a:ext cx="10880637" cy="387798"/>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3"/>
              </a:buBlip>
            </a:pPr>
            <a:r>
              <a:rPr lang="en-US" altLang="zh-CN" sz="1400" dirty="0">
                <a:solidFill>
                  <a:prstClr val="black"/>
                </a:solidFill>
              </a:rPr>
              <a:t>The regular data transmission procedure specified in SEALDD can support the media streaming delivery in SA4, by performing the required parameter mapping. </a:t>
            </a:r>
          </a:p>
        </p:txBody>
      </p:sp>
    </p:spTree>
    <p:extLst>
      <p:ext uri="{BB962C8B-B14F-4D97-AF65-F5344CB8AC3E}">
        <p14:creationId xmlns:p14="http://schemas.microsoft.com/office/powerpoint/2010/main" val="2734240831"/>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14180</TotalTime>
  <Words>1483</Words>
  <Application>Microsoft Office PowerPoint</Application>
  <PresentationFormat>宽屏</PresentationFormat>
  <Paragraphs>156</Paragraphs>
  <Slides>9</Slides>
  <Notes>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9</vt:i4>
      </vt:variant>
    </vt:vector>
  </HeadingPairs>
  <TitlesOfParts>
    <vt:vector size="20" baseType="lpstr">
      <vt:lpstr>.AppleSystemUIFont</vt:lpstr>
      <vt:lpstr>等线</vt:lpstr>
      <vt:lpstr>宋体</vt:lpstr>
      <vt:lpstr>微软雅黑</vt:lpstr>
      <vt:lpstr>Arial</vt:lpstr>
      <vt:lpstr>Calibri</vt:lpstr>
      <vt:lpstr>Calibri Light</vt:lpstr>
      <vt:lpstr>Times New Roman</vt:lpstr>
      <vt:lpstr>1_Office Theme</vt:lpstr>
      <vt:lpstr>Document</vt:lpstr>
      <vt:lpstr>Mscgen.Chart</vt:lpstr>
      <vt:lpstr>Discussion on media delivery mapping between SEALDD and SA4</vt:lpstr>
      <vt:lpstr>Outline</vt:lpstr>
      <vt:lpstr>Background</vt:lpstr>
      <vt:lpstr>Background</vt:lpstr>
      <vt:lpstr>Media delivery procedure in SA4 (Uplink)</vt:lpstr>
      <vt:lpstr>Media delivery mapping between SEALDD and SA4 (Uplink)</vt:lpstr>
      <vt:lpstr>Media delivery procedure in SA4 (Downlink)</vt:lpstr>
      <vt:lpstr>Media delivery mapping between SEALDD and SA4(Downlink)</vt:lpstr>
      <vt:lpstr>Conclusion and 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Huawei_update</cp:lastModifiedBy>
  <cp:revision>346</cp:revision>
  <dcterms:created xsi:type="dcterms:W3CDTF">2023-04-05T03:54:49Z</dcterms:created>
  <dcterms:modified xsi:type="dcterms:W3CDTF">2023-11-07T15:06:34Z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(3)MxQinwzo6uwdSBTjK3OwIX7MaaC0dV1E+dkF282d337e/zufffKYwanSQSpF41YkO5XE84uV
W2hpy2vS66h0NZQEfRPXda3Nu7tjhbY4oToVtjkPNszja6yLbPA0nHbapD4hPG0ngJT7dzYI
soR8MqHlzVSfneJnW4p9eScfhTNUMO6FTCpdqlWjpuNgE7bcYAVGp4ZKP0rz4w+IC9h6w2/g
ffDOcPBJsris1ft/aF</vt:lpwstr>
  </property>
  <property fmtid="{D5CDD505-2E9C-101B-9397-08002B2CF9AE}" pid="3" name="_2015_ms_pID_7253431">
    <vt:lpwstr>iCKuiqzFTGuzwkRtvVcUybgGMi65MBhwABl6nfbuYRUIkHN55ghlIR
Dc3lKouTI/Yv+jf5liskOIDiES/0bUEiU9hkCpBVyu4zTmrWfGXH8bN/w8b+HF0eRT3RMFgk
zD0X2Xafeq8eMnnh5CjQ6jugERAvCbgaukTxRsay2rYEjnxyKT3TpkergNevulkJUnMkvCKb
9DrFRVrIWknERiok9S5/MK5oRUiwWzg4AtTl</vt:lpwstr>
  </property>
  <property fmtid="{D5CDD505-2E9C-101B-9397-08002B2CF9AE}" pid="4" name="_2015_ms_pID_7253432">
    <vt:lpwst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1695365422</vt:lpwstr>
  </property>
</Properties>
</file>